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9" r:id="rId1"/>
  </p:sldMasterIdLst>
  <p:notesMasterIdLst>
    <p:notesMasterId r:id="rId3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6A21B80-B3F0-4559-81EF-2C18AFA34D56}">
  <a:tblStyle styleId="{C6A21B80-B3F0-4559-81EF-2C18AFA34D56}"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varScale="1">
        <p:scale>
          <a:sx n="100" d="100"/>
          <a:sy n="100" d="100"/>
        </p:scale>
        <p:origin x="0" y="0"/>
      </p:cViewPr>
      <p:guideLst>
        <p:guide orient="horz" pos="1620"/>
        <p:guide pos="2880"/>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g613a26dead_2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 name="Google Shape;53;g613a26dead_2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1ff6cd594fdc5fc5_2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1ff6cd594fdc5fc5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1ff6cd594fdc5fc5_2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1ff6cd594fdc5fc5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1ff6cd594fdc5fc5_3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1ff6cd594fdc5fc5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5f39154fe4_2_5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5f39154fe4_2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1ff6cd594fdc5fc5_3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1ff6cd594fdc5fc5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1ff6cd594fdc5fc5_4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 name="Google Shape;152;g1ff6cd594fdc5fc5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1ff6cd594fdc5fc5_5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1ff6cd594fdc5fc5_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1ff6cd594fdc5fc5_5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1ff6cd594fdc5fc5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1ff6cd594fdc5fc5_6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3" name="Google Shape;173;g1ff6cd594fdc5fc5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1ff6cd594fdc5fc5_6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0" name="Google Shape;180;g1ff6cd594fdc5fc5_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b3501724fc56b9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b3501724fc56b9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5f39154fe4_2_6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5f39154fe4_2_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g5f39154fe4_2_7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4" name="Google Shape;194;g5f39154fe4_2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1" name="Google Shape;201;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g5f39154fe4_2_2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8" name="Google Shape;208;g5f39154fe4_2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g613a26dead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5" name="Google Shape;215;g613a26dea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613a26dead_0_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613a26dead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g5f39154fe4_2_2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0" name="Google Shape;230;g5f39154fe4_2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5f39154fe4_2_3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5f39154fe4_2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g1ff6cd594fdc5fc5_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4" name="Google Shape;244;g1ff6cd594fdc5fc5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g607d10cd71_0_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1" name="Google Shape;251;g607d10cd71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613a26dead_2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613a26dead_2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Google Shape;257;g319c9c675f8e1356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8" name="Google Shape;258;g319c9c675f8e1356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Google Shape;265;g319c9c675f8e1356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6" name="Google Shape;266;g319c9c675f8e1356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1"/>
        <p:cNvGrpSpPr/>
        <p:nvPr/>
      </p:nvGrpSpPr>
      <p:grpSpPr>
        <a:xfrm>
          <a:off x="0" y="0"/>
          <a:ext cx="0" cy="0"/>
          <a:chOff x="0" y="0"/>
          <a:chExt cx="0" cy="0"/>
        </a:xfrm>
      </p:grpSpPr>
      <p:sp>
        <p:nvSpPr>
          <p:cNvPr id="272" name="Google Shape;272;g319c9c675f8e1356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3" name="Google Shape;273;g319c9c675f8e1356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Google Shape;279;g607d10cd71_0_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0" name="Google Shape;280;g607d10cd71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g607d10cd71_0_1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7" name="Google Shape;287;g607d10cd71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2"/>
        <p:cNvGrpSpPr/>
        <p:nvPr/>
      </p:nvGrpSpPr>
      <p:grpSpPr>
        <a:xfrm>
          <a:off x="0" y="0"/>
          <a:ext cx="0" cy="0"/>
          <a:chOff x="0" y="0"/>
          <a:chExt cx="0" cy="0"/>
        </a:xfrm>
      </p:grpSpPr>
      <p:sp>
        <p:nvSpPr>
          <p:cNvPr id="293" name="Google Shape;293;g1ff6cd594fdc5fc5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4" name="Google Shape;294;g1ff6cd594fdc5fc5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3b3501724fc56b9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3b3501724fc56b9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5f39154fe4_2_4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5f39154fe4_2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5f39154fe4_2_4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5f39154fe4_2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613a26dead_2_7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613a26dead_2_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1ff6cd594fdc5fc5_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1ff6cd594fdc5fc5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1ff6cd594fdc5fc5_1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1ff6cd594fdc5fc5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0"/>
        <p:cNvGrpSpPr/>
        <p:nvPr/>
      </p:nvGrpSpPr>
      <p:grpSpPr>
        <a:xfrm>
          <a:off x="0" y="0"/>
          <a:ext cx="0" cy="0"/>
          <a:chOff x="0" y="0"/>
          <a:chExt cx="0" cy="0"/>
        </a:xfrm>
      </p:grpSpPr>
      <p:sp>
        <p:nvSpPr>
          <p:cNvPr id="11" name="Google Shape;11;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52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12" name="Google Shape;12;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3" name="Google Shape;13;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solidFill>
                  <a:srgbClr val="000000"/>
                </a:solidFill>
              </a:defRPr>
            </a:lvl1pPr>
            <a:lvl2pPr lvl="1" rtl="0">
              <a:buNone/>
              <a:defRPr>
                <a:solidFill>
                  <a:srgbClr val="000000"/>
                </a:solidFill>
              </a:defRPr>
            </a:lvl2pPr>
            <a:lvl3pPr lvl="2" rtl="0">
              <a:buNone/>
              <a:defRPr>
                <a:solidFill>
                  <a:srgbClr val="000000"/>
                </a:solidFill>
              </a:defRPr>
            </a:lvl3pPr>
            <a:lvl4pPr lvl="3" rtl="0">
              <a:buNone/>
              <a:defRPr>
                <a:solidFill>
                  <a:srgbClr val="000000"/>
                </a:solidFill>
              </a:defRPr>
            </a:lvl4pPr>
            <a:lvl5pPr lvl="4" rtl="0">
              <a:buNone/>
              <a:defRPr>
                <a:solidFill>
                  <a:srgbClr val="000000"/>
                </a:solidFill>
              </a:defRPr>
            </a:lvl5pPr>
            <a:lvl6pPr lvl="5" rtl="0">
              <a:buNone/>
              <a:defRPr>
                <a:solidFill>
                  <a:srgbClr val="000000"/>
                </a:solidFill>
              </a:defRPr>
            </a:lvl6pPr>
            <a:lvl7pPr lvl="6" rtl="0">
              <a:buNone/>
              <a:defRPr>
                <a:solidFill>
                  <a:srgbClr val="000000"/>
                </a:solidFill>
              </a:defRPr>
            </a:lvl7pPr>
            <a:lvl8pPr lvl="7" rtl="0">
              <a:buNone/>
              <a:defRPr>
                <a:solidFill>
                  <a:srgbClr val="000000"/>
                </a:solidFill>
              </a:defRPr>
            </a:lvl8pPr>
            <a:lvl9pPr lvl="8" rtl="0">
              <a:buNone/>
              <a:defRPr>
                <a:solidFill>
                  <a:srgbClr val="000000"/>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5"/>
        <p:cNvGrpSpPr/>
        <p:nvPr/>
      </p:nvGrpSpPr>
      <p:grpSpPr>
        <a:xfrm>
          <a:off x="0" y="0"/>
          <a:ext cx="0" cy="0"/>
          <a:chOff x="0" y="0"/>
          <a:chExt cx="0" cy="0"/>
        </a:xfrm>
      </p:grpSpPr>
      <p:sp>
        <p:nvSpPr>
          <p:cNvPr id="46" name="Google Shape;46;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2000"/>
              <a:buNone/>
              <a:defRPr sz="120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47" name="Google Shape;47;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rtl="0">
              <a:spcBef>
                <a:spcPts val="0"/>
              </a:spcBef>
              <a:spcAft>
                <a:spcPts val="0"/>
              </a:spcAft>
              <a:buSzPts val="18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
        <p:nvSpPr>
          <p:cNvPr id="48" name="Google Shape;48;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9"/>
        <p:cNvGrpSpPr/>
        <p:nvPr/>
      </p:nvGrpSpPr>
      <p:grpSpPr>
        <a:xfrm>
          <a:off x="0" y="0"/>
          <a:ext cx="0" cy="0"/>
          <a:chOff x="0" y="0"/>
          <a:chExt cx="0" cy="0"/>
        </a:xfrm>
      </p:grpSpPr>
      <p:sp>
        <p:nvSpPr>
          <p:cNvPr id="50" name="Google Shape;50;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4"/>
        <p:cNvGrpSpPr/>
        <p:nvPr/>
      </p:nvGrpSpPr>
      <p:grpSpPr>
        <a:xfrm>
          <a:off x="0" y="0"/>
          <a:ext cx="0" cy="0"/>
          <a:chOff x="0" y="0"/>
          <a:chExt cx="0" cy="0"/>
        </a:xfrm>
      </p:grpSpPr>
      <p:sp>
        <p:nvSpPr>
          <p:cNvPr id="15" name="Google Shape;15;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6" name="Google Shape;16;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9" name="Google Shape;19;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rtl="0">
              <a:spcBef>
                <a:spcPts val="0"/>
              </a:spcBef>
              <a:spcAft>
                <a:spcPts val="0"/>
              </a:spcAft>
              <a:buClr>
                <a:srgbClr val="000000"/>
              </a:buClr>
              <a:buSzPts val="1800"/>
              <a:buChar char="●"/>
              <a:defRPr>
                <a:solidFill>
                  <a:srgbClr val="000000"/>
                </a:solidFill>
              </a:defRPr>
            </a:lvl1pPr>
            <a:lvl2pPr marL="914400" lvl="1" indent="-317500" rtl="0">
              <a:spcBef>
                <a:spcPts val="1600"/>
              </a:spcBef>
              <a:spcAft>
                <a:spcPts val="0"/>
              </a:spcAft>
              <a:buClr>
                <a:srgbClr val="000000"/>
              </a:buClr>
              <a:buSzPts val="1400"/>
              <a:buChar char="○"/>
              <a:defRPr>
                <a:solidFill>
                  <a:srgbClr val="000000"/>
                </a:solidFill>
              </a:defRPr>
            </a:lvl2pPr>
            <a:lvl3pPr marL="1371600" lvl="2" indent="-317500" rtl="0">
              <a:spcBef>
                <a:spcPts val="1600"/>
              </a:spcBef>
              <a:spcAft>
                <a:spcPts val="0"/>
              </a:spcAft>
              <a:buClr>
                <a:srgbClr val="000000"/>
              </a:buClr>
              <a:buSzPts val="1400"/>
              <a:buChar char="■"/>
              <a:defRPr>
                <a:solidFill>
                  <a:srgbClr val="000000"/>
                </a:solidFill>
              </a:defRPr>
            </a:lvl3pPr>
            <a:lvl4pPr marL="1828800" lvl="3" indent="-317500" rtl="0">
              <a:spcBef>
                <a:spcPts val="1600"/>
              </a:spcBef>
              <a:spcAft>
                <a:spcPts val="0"/>
              </a:spcAft>
              <a:buClr>
                <a:srgbClr val="000000"/>
              </a:buClr>
              <a:buSzPts val="1400"/>
              <a:buChar char="●"/>
              <a:defRPr>
                <a:solidFill>
                  <a:srgbClr val="000000"/>
                </a:solidFill>
              </a:defRPr>
            </a:lvl4pPr>
            <a:lvl5pPr marL="2286000" lvl="4" indent="-317500" rtl="0">
              <a:spcBef>
                <a:spcPts val="1600"/>
              </a:spcBef>
              <a:spcAft>
                <a:spcPts val="0"/>
              </a:spcAft>
              <a:buClr>
                <a:srgbClr val="000000"/>
              </a:buClr>
              <a:buSzPts val="1400"/>
              <a:buChar char="○"/>
              <a:defRPr>
                <a:solidFill>
                  <a:srgbClr val="000000"/>
                </a:solidFill>
              </a:defRPr>
            </a:lvl5pPr>
            <a:lvl6pPr marL="2743200" lvl="5" indent="-317500" rtl="0">
              <a:spcBef>
                <a:spcPts val="1600"/>
              </a:spcBef>
              <a:spcAft>
                <a:spcPts val="0"/>
              </a:spcAft>
              <a:buClr>
                <a:srgbClr val="000000"/>
              </a:buClr>
              <a:buSzPts val="1400"/>
              <a:buChar char="■"/>
              <a:defRPr>
                <a:solidFill>
                  <a:srgbClr val="000000"/>
                </a:solidFill>
              </a:defRPr>
            </a:lvl6pPr>
            <a:lvl7pPr marL="3200400" lvl="6" indent="-317500" rtl="0">
              <a:spcBef>
                <a:spcPts val="1600"/>
              </a:spcBef>
              <a:spcAft>
                <a:spcPts val="0"/>
              </a:spcAft>
              <a:buClr>
                <a:srgbClr val="000000"/>
              </a:buClr>
              <a:buSzPts val="1400"/>
              <a:buChar char="●"/>
              <a:defRPr>
                <a:solidFill>
                  <a:srgbClr val="000000"/>
                </a:solidFill>
              </a:defRPr>
            </a:lvl7pPr>
            <a:lvl8pPr marL="3657600" lvl="7" indent="-317500" rtl="0">
              <a:spcBef>
                <a:spcPts val="1600"/>
              </a:spcBef>
              <a:spcAft>
                <a:spcPts val="0"/>
              </a:spcAft>
              <a:buClr>
                <a:srgbClr val="000000"/>
              </a:buClr>
              <a:buSzPts val="1400"/>
              <a:buChar char="○"/>
              <a:defRPr>
                <a:solidFill>
                  <a:srgbClr val="000000"/>
                </a:solidFill>
              </a:defRPr>
            </a:lvl8pPr>
            <a:lvl9pPr marL="4114800" lvl="8" indent="-317500" rtl="0">
              <a:spcBef>
                <a:spcPts val="1600"/>
              </a:spcBef>
              <a:spcAft>
                <a:spcPts val="1600"/>
              </a:spcAft>
              <a:buClr>
                <a:srgbClr val="000000"/>
              </a:buClr>
              <a:buSzPts val="1400"/>
              <a:buChar char="■"/>
              <a:defRPr>
                <a:solidFill>
                  <a:srgbClr val="000000"/>
                </a:solidFill>
              </a:defRPr>
            </a:lvl9pPr>
          </a:lstStyle>
          <a:p>
            <a:endParaRPr/>
          </a:p>
        </p:txBody>
      </p:sp>
      <p:sp>
        <p:nvSpPr>
          <p:cNvPr id="20" name="Google Shape;20;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1"/>
        <p:cNvGrpSpPr/>
        <p:nvPr/>
      </p:nvGrpSpPr>
      <p:grpSpPr>
        <a:xfrm>
          <a:off x="0" y="0"/>
          <a:ext cx="0" cy="0"/>
          <a:chOff x="0" y="0"/>
          <a:chExt cx="0" cy="0"/>
        </a:xfrm>
      </p:grpSpPr>
      <p:sp>
        <p:nvSpPr>
          <p:cNvPr id="22" name="Google Shape;22;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3" name="Google Shape;23;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24" name="Google Shape;24;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25" name="Google Shape;25;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6"/>
        <p:cNvGrpSpPr/>
        <p:nvPr/>
      </p:nvGrpSpPr>
      <p:grpSpPr>
        <a:xfrm>
          <a:off x="0" y="0"/>
          <a:ext cx="0" cy="0"/>
          <a:chOff x="0" y="0"/>
          <a:chExt cx="0" cy="0"/>
        </a:xfrm>
      </p:grpSpPr>
      <p:sp>
        <p:nvSpPr>
          <p:cNvPr id="27" name="Google Shape;27;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8" name="Google Shape;28;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9"/>
        <p:cNvGrpSpPr/>
        <p:nvPr/>
      </p:nvGrpSpPr>
      <p:grpSpPr>
        <a:xfrm>
          <a:off x="0" y="0"/>
          <a:ext cx="0" cy="0"/>
          <a:chOff x="0" y="0"/>
          <a:chExt cx="0" cy="0"/>
        </a:xfrm>
      </p:grpSpPr>
      <p:sp>
        <p:nvSpPr>
          <p:cNvPr id="30" name="Google Shape;30;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31" name="Google Shape;31;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SzPts val="1200"/>
              <a:buChar char="●"/>
              <a:defRPr sz="12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32" name="Google Shape;32;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3"/>
        <p:cNvGrpSpPr/>
        <p:nvPr/>
      </p:nvGrpSpPr>
      <p:grpSpPr>
        <a:xfrm>
          <a:off x="0" y="0"/>
          <a:ext cx="0" cy="0"/>
          <a:chOff x="0" y="0"/>
          <a:chExt cx="0" cy="0"/>
        </a:xfrm>
      </p:grpSpPr>
      <p:sp>
        <p:nvSpPr>
          <p:cNvPr id="34" name="Google Shape;34;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35" name="Google Shape;35;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6"/>
        <p:cNvGrpSpPr/>
        <p:nvPr/>
      </p:nvGrpSpPr>
      <p:grpSpPr>
        <a:xfrm>
          <a:off x="0" y="0"/>
          <a:ext cx="0" cy="0"/>
          <a:chOff x="0" y="0"/>
          <a:chExt cx="0" cy="0"/>
        </a:xfrm>
      </p:grpSpPr>
      <p:sp>
        <p:nvSpPr>
          <p:cNvPr id="37" name="Google Shape;37;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4200"/>
              <a:buNone/>
              <a:defRPr sz="42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39" name="Google Shape;39;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40" name="Google Shape;40;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41" name="Google Shape;41;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2"/>
        <p:cNvGrpSpPr/>
        <p:nvPr/>
      </p:nvGrpSpPr>
      <p:grpSpPr>
        <a:xfrm>
          <a:off x="0" y="0"/>
          <a:ext cx="0" cy="0"/>
          <a:chOff x="0" y="0"/>
          <a:chExt cx="0" cy="0"/>
        </a:xfrm>
      </p:grpSpPr>
      <p:sp>
        <p:nvSpPr>
          <p:cNvPr id="43" name="Google Shape;43;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rtl="0">
              <a:lnSpc>
                <a:spcPct val="100000"/>
              </a:lnSpc>
              <a:spcBef>
                <a:spcPts val="0"/>
              </a:spcBef>
              <a:spcAft>
                <a:spcPts val="0"/>
              </a:spcAft>
              <a:buSzPts val="1800"/>
              <a:buNone/>
              <a:defRPr/>
            </a:lvl1pPr>
          </a:lstStyle>
          <a:p>
            <a:endParaRPr/>
          </a:p>
        </p:txBody>
      </p:sp>
      <p:sp>
        <p:nvSpPr>
          <p:cNvPr id="44" name="Google Shape;44;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gradFill>
          <a:gsLst>
            <a:gs pos="0">
              <a:srgbClr val="FFFFFF"/>
            </a:gs>
            <a:gs pos="83000">
              <a:srgbClr val="FFFFFF"/>
            </a:gs>
            <a:gs pos="95000">
              <a:srgbClr val="8CB0F0"/>
            </a:gs>
            <a:gs pos="100000">
              <a:srgbClr val="6D9EEB"/>
            </a:gs>
          </a:gsLst>
          <a:lin ang="5400012" scaled="0"/>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rtl="0">
              <a:lnSpc>
                <a:spcPct val="115000"/>
              </a:lnSpc>
              <a:spcBef>
                <a:spcPts val="0"/>
              </a:spcBef>
              <a:spcAft>
                <a:spcPts val="0"/>
              </a:spcAft>
              <a:buSzPts val="1800"/>
              <a:buChar char="●"/>
              <a:defRPr sz="1800"/>
            </a:lvl1pPr>
            <a:lvl2pPr marL="914400" lvl="1" indent="-317500" rtl="0">
              <a:lnSpc>
                <a:spcPct val="115000"/>
              </a:lnSpc>
              <a:spcBef>
                <a:spcPts val="1600"/>
              </a:spcBef>
              <a:spcAft>
                <a:spcPts val="0"/>
              </a:spcAft>
              <a:buSzPts val="1400"/>
              <a:buChar char="○"/>
              <a:defRPr/>
            </a:lvl2pPr>
            <a:lvl3pPr marL="1371600" lvl="2" indent="-317500" rtl="0">
              <a:lnSpc>
                <a:spcPct val="115000"/>
              </a:lnSpc>
              <a:spcBef>
                <a:spcPts val="1600"/>
              </a:spcBef>
              <a:spcAft>
                <a:spcPts val="0"/>
              </a:spcAft>
              <a:buSzPts val="1400"/>
              <a:buChar char="■"/>
              <a:defRPr/>
            </a:lvl3pPr>
            <a:lvl4pPr marL="1828800" lvl="3" indent="-317500" rtl="0">
              <a:lnSpc>
                <a:spcPct val="115000"/>
              </a:lnSpc>
              <a:spcBef>
                <a:spcPts val="1600"/>
              </a:spcBef>
              <a:spcAft>
                <a:spcPts val="0"/>
              </a:spcAft>
              <a:buSzPts val="1400"/>
              <a:buChar char="●"/>
              <a:defRPr/>
            </a:lvl4pPr>
            <a:lvl5pPr marL="2286000" lvl="4" indent="-317500" rtl="0">
              <a:lnSpc>
                <a:spcPct val="115000"/>
              </a:lnSpc>
              <a:spcBef>
                <a:spcPts val="1600"/>
              </a:spcBef>
              <a:spcAft>
                <a:spcPts val="0"/>
              </a:spcAft>
              <a:buSzPts val="1400"/>
              <a:buChar char="○"/>
              <a:defRPr/>
            </a:lvl5pPr>
            <a:lvl6pPr marL="2743200" lvl="5" indent="-317500" rtl="0">
              <a:lnSpc>
                <a:spcPct val="115000"/>
              </a:lnSpc>
              <a:spcBef>
                <a:spcPts val="1600"/>
              </a:spcBef>
              <a:spcAft>
                <a:spcPts val="0"/>
              </a:spcAft>
              <a:buSzPts val="1400"/>
              <a:buChar char="■"/>
              <a:defRPr/>
            </a:lvl6pPr>
            <a:lvl7pPr marL="3200400" lvl="6" indent="-317500" rtl="0">
              <a:lnSpc>
                <a:spcPct val="115000"/>
              </a:lnSpc>
              <a:spcBef>
                <a:spcPts val="1600"/>
              </a:spcBef>
              <a:spcAft>
                <a:spcPts val="0"/>
              </a:spcAft>
              <a:buSzPts val="1400"/>
              <a:buChar char="●"/>
              <a:defRPr/>
            </a:lvl7pPr>
            <a:lvl8pPr marL="3657600" lvl="7" indent="-317500" rtl="0">
              <a:lnSpc>
                <a:spcPct val="115000"/>
              </a:lnSpc>
              <a:spcBef>
                <a:spcPts val="1600"/>
              </a:spcBef>
              <a:spcAft>
                <a:spcPts val="0"/>
              </a:spcAft>
              <a:buSzPts val="1400"/>
              <a:buChar char="○"/>
              <a:defRPr/>
            </a:lvl8pPr>
            <a:lvl9pPr marL="4114800" lvl="8" indent="-317500" rtl="0">
              <a:lnSpc>
                <a:spcPct val="115000"/>
              </a:lnSpc>
              <a:spcBef>
                <a:spcPts val="1600"/>
              </a:spcBef>
              <a:spcAft>
                <a:spcPts val="1600"/>
              </a:spcAft>
              <a:buSzPts val="1400"/>
              <a:buChar char="■"/>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rtl="0">
              <a:buNone/>
              <a:defRPr sz="1000">
                <a:solidFill>
                  <a:schemeClr val="dk2"/>
                </a:solidFill>
              </a:defRPr>
            </a:lvl1pPr>
            <a:lvl2pPr lvl="1" algn="r" rtl="0">
              <a:buNone/>
              <a:defRPr sz="1000">
                <a:solidFill>
                  <a:schemeClr val="dk2"/>
                </a:solidFill>
              </a:defRPr>
            </a:lvl2pPr>
            <a:lvl3pPr lvl="2" algn="r" rtl="0">
              <a:buNone/>
              <a:defRPr sz="1000">
                <a:solidFill>
                  <a:schemeClr val="dk2"/>
                </a:solidFill>
              </a:defRPr>
            </a:lvl3pPr>
            <a:lvl4pPr lvl="3" algn="r" rtl="0">
              <a:buNone/>
              <a:defRPr sz="1000">
                <a:solidFill>
                  <a:schemeClr val="dk2"/>
                </a:solidFill>
              </a:defRPr>
            </a:lvl4pPr>
            <a:lvl5pPr lvl="4" algn="r" rtl="0">
              <a:buNone/>
              <a:defRPr sz="1000">
                <a:solidFill>
                  <a:schemeClr val="dk2"/>
                </a:solidFill>
              </a:defRPr>
            </a:lvl5pPr>
            <a:lvl6pPr lvl="5" algn="r" rtl="0">
              <a:buNone/>
              <a:defRPr sz="1000">
                <a:solidFill>
                  <a:schemeClr val="dk2"/>
                </a:solidFill>
              </a:defRPr>
            </a:lvl6pPr>
            <a:lvl7pPr lvl="6" algn="r" rtl="0">
              <a:buNone/>
              <a:defRPr sz="1000">
                <a:solidFill>
                  <a:schemeClr val="dk2"/>
                </a:solidFill>
              </a:defRPr>
            </a:lvl7pPr>
            <a:lvl8pPr lvl="7" algn="r" rtl="0">
              <a:buNone/>
              <a:defRPr sz="1000">
                <a:solidFill>
                  <a:schemeClr val="dk2"/>
                </a:solidFill>
              </a:defRPr>
            </a:lvl8pPr>
            <a:lvl9pPr lvl="8" algn="r" rtl="0">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pic>
        <p:nvPicPr>
          <p:cNvPr id="9" name="Google Shape;9;p1"/>
          <p:cNvPicPr preferRelativeResize="0"/>
          <p:nvPr/>
        </p:nvPicPr>
        <p:blipFill>
          <a:blip r:embed="rId13">
            <a:alphaModFix/>
          </a:blip>
          <a:stretch>
            <a:fillRect/>
          </a:stretch>
        </p:blipFill>
        <p:spPr>
          <a:xfrm>
            <a:off x="8020257" y="217200"/>
            <a:ext cx="1000897" cy="1028343"/>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fitness.foundation/presidential-champions"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hyperlink" Target="https://us.humankinetics.com/blogs/excerpt/definitions-of-leisure-play-and-recreation" TargetMode="External"/><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hyperlink" Target="https://www.cap.news/civil-air-patrol-launches-walk-to-mars/" TargetMode="External"/><Relationship Id="rId2" Type="http://schemas.openxmlformats.org/officeDocument/2006/relationships/notesSlide" Target="../notesSlides/notesSlide34.xml"/><Relationship Id="rId1" Type="http://schemas.openxmlformats.org/officeDocument/2006/relationships/slideLayout" Target="../slideLayouts/slideLayout3.xml"/><Relationship Id="rId5" Type="http://schemas.openxmlformats.org/officeDocument/2006/relationships/hyperlink" Target="https://www.hhs.gov/fitness/programs-and-awards/presidential-youth-fitness-program/index.html" TargetMode="External"/><Relationship Id="rId4" Type="http://schemas.openxmlformats.org/officeDocument/2006/relationships/hyperlink" Target="https://www.gocivilairpatrol.com/members/cap-walks-to-mars"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recipes.heart.org" TargetMode="External"/><Relationship Id="rId3" Type="http://schemas.openxmlformats.org/officeDocument/2006/relationships/hyperlink" Target="https://capchaplain.com/resources/wellness/" TargetMode="External"/><Relationship Id="rId7" Type="http://schemas.openxmlformats.org/officeDocument/2006/relationships/hyperlink" Target="https://hhs.gov/fitness/eat-healthy/dietary-guidelines-for-americans/index.html" TargetMode="External"/><Relationship Id="rId2" Type="http://schemas.openxmlformats.org/officeDocument/2006/relationships/notesSlide" Target="../notesSlides/notesSlide35.xml"/><Relationship Id="rId1" Type="http://schemas.openxmlformats.org/officeDocument/2006/relationships/slideLayout" Target="../slideLayouts/slideLayout3.xml"/><Relationship Id="rId6" Type="http://schemas.openxmlformats.org/officeDocument/2006/relationships/hyperlink" Target="https://www.sleepfoundation.org/articles/sleep-hygiene" TargetMode="External"/><Relationship Id="rId5" Type="http://schemas.openxmlformats.org/officeDocument/2006/relationships/hyperlink" Target="https://www.gocivilairpatrol.com/programs/cadets/library#Fitness" TargetMode="External"/><Relationship Id="rId4" Type="http://schemas.openxmlformats.org/officeDocument/2006/relationships/hyperlink" Target="https://us.humankinetics.com/blogs/excerpt/definitions-of-leisure-play-and-recreation"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capchaplain.com/resources/wellness/"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5" name="Google Shape;55;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Physical Wellness</a:t>
            </a:r>
            <a:endParaRPr/>
          </a:p>
        </p:txBody>
      </p:sp>
      <p:sp>
        <p:nvSpPr>
          <p:cNvPr id="56" name="Google Shape;56;p13"/>
          <p:cNvSpPr txBox="1">
            <a:spLocks noGrp="1"/>
          </p:cNvSpPr>
          <p:nvPr>
            <p:ph type="subTitle" idx="1"/>
          </p:nvPr>
        </p:nvSpPr>
        <p:spPr>
          <a:xfrm>
            <a:off x="311700" y="2834125"/>
            <a:ext cx="8520600" cy="1168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solidFill>
                  <a:srgbClr val="000000"/>
                </a:solidFill>
              </a:rPr>
              <a:t>A Focus on the Pillar of the Body</a:t>
            </a:r>
            <a:endParaRPr>
              <a:solidFill>
                <a:srgbClr val="000000"/>
              </a:solidFill>
            </a:endParaRPr>
          </a:p>
          <a:p>
            <a:pPr marL="0" lvl="0" indent="0" algn="ctr" rtl="0">
              <a:spcBef>
                <a:spcPts val="0"/>
              </a:spcBef>
              <a:spcAft>
                <a:spcPts val="0"/>
              </a:spcAft>
              <a:buNone/>
            </a:pPr>
            <a:r>
              <a:rPr lang="en">
                <a:solidFill>
                  <a:srgbClr val="000000"/>
                </a:solidFill>
              </a:rPr>
              <a:t>October 2019 Wingman Resilience Day</a:t>
            </a:r>
            <a:endParaRPr>
              <a:solidFill>
                <a:srgbClr val="0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Cadet Physical Fitness Program</a:t>
            </a:r>
            <a:endParaRPr/>
          </a:p>
          <a:p>
            <a:pPr marL="0" lvl="0" indent="0" algn="l" rtl="0">
              <a:spcBef>
                <a:spcPts val="0"/>
              </a:spcBef>
              <a:spcAft>
                <a:spcPts val="0"/>
              </a:spcAft>
              <a:buNone/>
            </a:pPr>
            <a:endParaRPr/>
          </a:p>
        </p:txBody>
      </p:sp>
      <p:sp>
        <p:nvSpPr>
          <p:cNvPr id="120" name="Google Shape;120;p2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Attitudes</a:t>
            </a:r>
            <a:br>
              <a:rPr lang="en"/>
            </a:br>
            <a:endParaRPr/>
          </a:p>
          <a:p>
            <a:pPr marL="914400" lvl="1" indent="-317500" algn="l" rtl="0">
              <a:spcBef>
                <a:spcPts val="0"/>
              </a:spcBef>
              <a:spcAft>
                <a:spcPts val="0"/>
              </a:spcAft>
              <a:buSzPts val="1400"/>
              <a:buChar char="○"/>
            </a:pPr>
            <a:r>
              <a:rPr lang="en"/>
              <a:t>Cadets develop a positive attitude toward and relationship with fitness through the support of their squadron and their peers  </a:t>
            </a:r>
            <a:br>
              <a:rPr lang="en"/>
            </a:br>
            <a:endParaRPr/>
          </a:p>
          <a:p>
            <a:pPr marL="914400" lvl="1" indent="-317500" algn="l" rtl="0">
              <a:spcBef>
                <a:spcPts val="0"/>
              </a:spcBef>
              <a:spcAft>
                <a:spcPts val="0"/>
              </a:spcAft>
              <a:buSzPts val="1400"/>
              <a:buChar char="○"/>
            </a:pPr>
            <a:r>
              <a:rPr lang="en"/>
              <a:t>New cadets start by working with a fitness mentor, and then become the mentors themselves</a:t>
            </a:r>
            <a:endParaRPr/>
          </a:p>
        </p:txBody>
      </p:sp>
      <p:sp>
        <p:nvSpPr>
          <p:cNvPr id="121" name="Google Shape;121;p2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Cadet Physical Fitness Program</a:t>
            </a:r>
            <a:endParaRPr/>
          </a:p>
          <a:p>
            <a:pPr marL="0" lvl="0" indent="0" algn="l" rtl="0">
              <a:spcBef>
                <a:spcPts val="0"/>
              </a:spcBef>
              <a:spcAft>
                <a:spcPts val="0"/>
              </a:spcAft>
              <a:buNone/>
            </a:pPr>
            <a:endParaRPr/>
          </a:p>
        </p:txBody>
      </p:sp>
      <p:sp>
        <p:nvSpPr>
          <p:cNvPr id="127" name="Google Shape;127;p2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Assessment</a:t>
            </a:r>
            <a:br>
              <a:rPr lang="en"/>
            </a:br>
            <a:endParaRPr/>
          </a:p>
          <a:p>
            <a:pPr marL="914400" lvl="1" indent="-317500" algn="l" rtl="0">
              <a:spcBef>
                <a:spcPts val="0"/>
              </a:spcBef>
              <a:spcAft>
                <a:spcPts val="0"/>
              </a:spcAft>
              <a:buSzPts val="1400"/>
              <a:buChar char="○"/>
            </a:pPr>
            <a:r>
              <a:rPr lang="en"/>
              <a:t>To plan where you're going, you have to know where you are  </a:t>
            </a:r>
            <a:br>
              <a:rPr lang="en"/>
            </a:br>
            <a:endParaRPr/>
          </a:p>
          <a:p>
            <a:pPr marL="914400" lvl="1" indent="-317500" algn="l" rtl="0">
              <a:spcBef>
                <a:spcPts val="0"/>
              </a:spcBef>
              <a:spcAft>
                <a:spcPts val="0"/>
              </a:spcAft>
              <a:buSzPts val="1400"/>
              <a:buChar char="○"/>
            </a:pPr>
            <a:r>
              <a:rPr lang="en"/>
              <a:t>A quarterly fitness test will help cadets identify current fitness levels for personal goal setting and progress evaluation</a:t>
            </a:r>
            <a:br>
              <a:rPr lang="en"/>
            </a:br>
            <a:endParaRPr/>
          </a:p>
          <a:p>
            <a:pPr marL="914400" lvl="1" indent="-317500" algn="l" rtl="0">
              <a:spcBef>
                <a:spcPts val="0"/>
              </a:spcBef>
              <a:spcAft>
                <a:spcPts val="0"/>
              </a:spcAft>
              <a:buSzPts val="1400"/>
              <a:buChar char="○"/>
            </a:pPr>
            <a:r>
              <a:rPr lang="en"/>
              <a:t>This is what some CAP members think the entire Cadet Physical Fitness Program is… but there’s so much more!</a:t>
            </a:r>
            <a:endParaRPr/>
          </a:p>
        </p:txBody>
      </p:sp>
      <p:sp>
        <p:nvSpPr>
          <p:cNvPr id="128" name="Google Shape;128;p2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Cadet Physical Fitness Program</a:t>
            </a:r>
            <a:endParaRPr/>
          </a:p>
          <a:p>
            <a:pPr marL="0" lvl="0" indent="0" algn="l" rtl="0">
              <a:spcBef>
                <a:spcPts val="0"/>
              </a:spcBef>
              <a:spcAft>
                <a:spcPts val="0"/>
              </a:spcAft>
              <a:buNone/>
            </a:pPr>
            <a:endParaRPr/>
          </a:p>
        </p:txBody>
      </p:sp>
      <p:sp>
        <p:nvSpPr>
          <p:cNvPr id="134" name="Google Shape;134;p2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Awards</a:t>
            </a:r>
            <a:br>
              <a:rPr lang="en"/>
            </a:br>
            <a:endParaRPr/>
          </a:p>
          <a:p>
            <a:pPr marL="914400" lvl="1" indent="-317500" algn="l" rtl="0">
              <a:spcBef>
                <a:spcPts val="0"/>
              </a:spcBef>
              <a:spcAft>
                <a:spcPts val="0"/>
              </a:spcAft>
              <a:buSzPts val="1400"/>
              <a:buChar char="○"/>
            </a:pPr>
            <a:r>
              <a:rPr lang="en"/>
              <a:t>Celebrate cadets' efforts with a variety of awards</a:t>
            </a:r>
            <a:br>
              <a:rPr lang="en"/>
            </a:br>
            <a:endParaRPr/>
          </a:p>
          <a:p>
            <a:pPr marL="914400" lvl="1" indent="-317500" algn="l" rtl="0">
              <a:spcBef>
                <a:spcPts val="0"/>
              </a:spcBef>
              <a:spcAft>
                <a:spcPts val="0"/>
              </a:spcAft>
              <a:buSzPts val="1400"/>
              <a:buChar char="○"/>
            </a:pPr>
            <a:r>
              <a:rPr lang="en"/>
              <a:t>Different awards recognize every level of fitness at each echelon of the program</a:t>
            </a:r>
            <a:br>
              <a:rPr lang="en"/>
            </a:br>
            <a:endParaRPr/>
          </a:p>
          <a:p>
            <a:pPr marL="914400" lvl="1" indent="-317500" algn="l" rtl="0">
              <a:spcBef>
                <a:spcPts val="0"/>
              </a:spcBef>
              <a:spcAft>
                <a:spcPts val="0"/>
              </a:spcAft>
              <a:buSzPts val="1400"/>
              <a:buChar char="○"/>
            </a:pPr>
            <a:r>
              <a:rPr lang="en"/>
              <a:t>Also check out the Presidential Champions!, </a:t>
            </a:r>
            <a:r>
              <a:rPr lang="en" u="sng">
                <a:solidFill>
                  <a:schemeClr val="hlink"/>
                </a:solidFill>
                <a:hlinkClick r:id="rId3"/>
              </a:rPr>
              <a:t>http://fitness.foundation/presidential-champions</a:t>
            </a:r>
            <a:r>
              <a:rPr lang="en"/>
              <a:t> </a:t>
            </a:r>
            <a:endParaRPr/>
          </a:p>
        </p:txBody>
      </p:sp>
      <p:sp>
        <p:nvSpPr>
          <p:cNvPr id="135" name="Google Shape;135;p2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Recommendations for Physical Activity:</a:t>
            </a:r>
            <a:endParaRPr/>
          </a:p>
        </p:txBody>
      </p:sp>
      <p:sp>
        <p:nvSpPr>
          <p:cNvPr id="141" name="Google Shape;141;p2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lnSpc>
                <a:spcPct val="100000"/>
              </a:lnSpc>
              <a:spcBef>
                <a:spcPts val="0"/>
              </a:spcBef>
              <a:spcAft>
                <a:spcPts val="0"/>
              </a:spcAft>
              <a:buClr>
                <a:schemeClr val="dk1"/>
              </a:buClr>
              <a:buSzPts val="1800"/>
              <a:buChar char="●"/>
            </a:pPr>
            <a:r>
              <a:rPr lang="en">
                <a:solidFill>
                  <a:schemeClr val="dk1"/>
                </a:solidFill>
              </a:rPr>
              <a:t>School-Aged Children and Adolescents (6-17)</a:t>
            </a:r>
            <a:br>
              <a:rPr lang="en">
                <a:solidFill>
                  <a:schemeClr val="dk1"/>
                </a:solidFill>
              </a:rPr>
            </a:br>
            <a:endParaRPr>
              <a:solidFill>
                <a:srgbClr val="222222"/>
              </a:solidFill>
            </a:endParaRPr>
          </a:p>
          <a:p>
            <a:pPr marL="914400" lvl="1" indent="-317500" algn="l" rtl="0">
              <a:lnSpc>
                <a:spcPct val="100000"/>
              </a:lnSpc>
              <a:spcBef>
                <a:spcPts val="0"/>
              </a:spcBef>
              <a:spcAft>
                <a:spcPts val="0"/>
              </a:spcAft>
              <a:buClr>
                <a:schemeClr val="dk1"/>
              </a:buClr>
              <a:buSzPts val="1400"/>
              <a:buChar char="○"/>
            </a:pPr>
            <a:r>
              <a:rPr lang="en">
                <a:solidFill>
                  <a:srgbClr val="222222"/>
                </a:solidFill>
              </a:rPr>
              <a:t>60 minutes of physical activity daily at a </a:t>
            </a:r>
            <a:r>
              <a:rPr lang="en" u="sng">
                <a:solidFill>
                  <a:srgbClr val="222222"/>
                </a:solidFill>
              </a:rPr>
              <a:t>moderate</a:t>
            </a:r>
            <a:r>
              <a:rPr lang="en">
                <a:solidFill>
                  <a:srgbClr val="222222"/>
                </a:solidFill>
              </a:rPr>
              <a:t> to </a:t>
            </a:r>
            <a:r>
              <a:rPr lang="en" u="sng">
                <a:solidFill>
                  <a:srgbClr val="222222"/>
                </a:solidFill>
              </a:rPr>
              <a:t>vigorous</a:t>
            </a:r>
            <a:r>
              <a:rPr lang="en">
                <a:solidFill>
                  <a:srgbClr val="222222"/>
                </a:solidFill>
              </a:rPr>
              <a:t> intensity level</a:t>
            </a:r>
            <a:br>
              <a:rPr lang="en">
                <a:solidFill>
                  <a:srgbClr val="222222"/>
                </a:solidFill>
              </a:rPr>
            </a:br>
            <a:endParaRPr>
              <a:solidFill>
                <a:srgbClr val="222222"/>
              </a:solidFill>
            </a:endParaRPr>
          </a:p>
          <a:p>
            <a:pPr marL="914400" lvl="1" indent="-317500" algn="l" rtl="0">
              <a:lnSpc>
                <a:spcPct val="100000"/>
              </a:lnSpc>
              <a:spcBef>
                <a:spcPts val="0"/>
              </a:spcBef>
              <a:spcAft>
                <a:spcPts val="0"/>
              </a:spcAft>
              <a:buClr>
                <a:schemeClr val="dk1"/>
              </a:buClr>
              <a:buSzPts val="1400"/>
              <a:buChar char="○"/>
            </a:pPr>
            <a:r>
              <a:rPr lang="en" b="1">
                <a:solidFill>
                  <a:srgbClr val="222222"/>
                </a:solidFill>
                <a:highlight>
                  <a:srgbClr val="FFFFFF"/>
                </a:highlight>
              </a:rPr>
              <a:t>Aerobic:</a:t>
            </a:r>
            <a:r>
              <a:rPr lang="en">
                <a:solidFill>
                  <a:srgbClr val="222222"/>
                </a:solidFill>
                <a:highlight>
                  <a:srgbClr val="FFFFFF"/>
                </a:highlight>
              </a:rPr>
              <a:t> Moderate- or vigorous-intensity aerobic physical activity and should include activity on at least 3 days a week </a:t>
            </a:r>
            <a:br>
              <a:rPr lang="en">
                <a:solidFill>
                  <a:srgbClr val="222222"/>
                </a:solidFill>
                <a:highlight>
                  <a:srgbClr val="FFFFFF"/>
                </a:highlight>
              </a:rPr>
            </a:br>
            <a:endParaRPr>
              <a:solidFill>
                <a:srgbClr val="222222"/>
              </a:solidFill>
              <a:highlight>
                <a:srgbClr val="FFFFFF"/>
              </a:highlight>
            </a:endParaRPr>
          </a:p>
          <a:p>
            <a:pPr marL="914400" lvl="1" indent="-317500" algn="l" rtl="0">
              <a:lnSpc>
                <a:spcPct val="100000"/>
              </a:lnSpc>
              <a:spcBef>
                <a:spcPts val="0"/>
              </a:spcBef>
              <a:spcAft>
                <a:spcPts val="0"/>
              </a:spcAft>
              <a:buClr>
                <a:schemeClr val="dk1"/>
              </a:buClr>
              <a:buSzPts val="1400"/>
              <a:buChar char="○"/>
            </a:pPr>
            <a:r>
              <a:rPr lang="en" b="1">
                <a:solidFill>
                  <a:srgbClr val="222222"/>
                </a:solidFill>
                <a:highlight>
                  <a:srgbClr val="FFFFFF"/>
                </a:highlight>
              </a:rPr>
              <a:t>Muscle-strengthening:</a:t>
            </a:r>
            <a:r>
              <a:rPr lang="en">
                <a:solidFill>
                  <a:srgbClr val="222222"/>
                </a:solidFill>
                <a:highlight>
                  <a:srgbClr val="FFFFFF"/>
                </a:highlight>
              </a:rPr>
              <a:t> As part of the 60 minutes or more of daily physical activity, on at least 3 days a week</a:t>
            </a:r>
            <a:br>
              <a:rPr lang="en">
                <a:solidFill>
                  <a:srgbClr val="222222"/>
                </a:solidFill>
                <a:highlight>
                  <a:srgbClr val="FFFFFF"/>
                </a:highlight>
              </a:rPr>
            </a:br>
            <a:endParaRPr>
              <a:solidFill>
                <a:srgbClr val="222222"/>
              </a:solidFill>
              <a:highlight>
                <a:srgbClr val="FFFFFF"/>
              </a:highlight>
            </a:endParaRPr>
          </a:p>
          <a:p>
            <a:pPr marL="914400" lvl="1" indent="-317500" algn="l" rtl="0">
              <a:lnSpc>
                <a:spcPct val="100000"/>
              </a:lnSpc>
              <a:spcBef>
                <a:spcPts val="0"/>
              </a:spcBef>
              <a:spcAft>
                <a:spcPts val="0"/>
              </a:spcAft>
              <a:buClr>
                <a:schemeClr val="dk1"/>
              </a:buClr>
              <a:buSzPts val="1400"/>
              <a:buChar char="○"/>
            </a:pPr>
            <a:r>
              <a:rPr lang="en" b="1">
                <a:solidFill>
                  <a:srgbClr val="222222"/>
                </a:solidFill>
                <a:highlight>
                  <a:srgbClr val="FFFFFF"/>
                </a:highlight>
              </a:rPr>
              <a:t>Bone-strengthening:</a:t>
            </a:r>
            <a:r>
              <a:rPr lang="en">
                <a:solidFill>
                  <a:srgbClr val="222222"/>
                </a:solidFill>
                <a:highlight>
                  <a:srgbClr val="FFFFFF"/>
                </a:highlight>
              </a:rPr>
              <a:t> As part of the 60 minutes or more of daily physical activity, on at least 3 days a week</a:t>
            </a:r>
            <a:endParaRPr>
              <a:solidFill>
                <a:srgbClr val="222222"/>
              </a:solidFill>
              <a:highlight>
                <a:srgbClr val="FFFFFF"/>
              </a:highlight>
            </a:endParaRPr>
          </a:p>
          <a:p>
            <a:pPr marL="0" lvl="0" indent="0" algn="l" rtl="0">
              <a:spcBef>
                <a:spcPts val="0"/>
              </a:spcBef>
              <a:spcAft>
                <a:spcPts val="1600"/>
              </a:spcAft>
              <a:buNone/>
            </a:pPr>
            <a:endParaRPr/>
          </a:p>
        </p:txBody>
      </p:sp>
      <p:sp>
        <p:nvSpPr>
          <p:cNvPr id="142" name="Google Shape;142;p2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Senior Member Fitness Recommendations</a:t>
            </a:r>
            <a:endParaRPr/>
          </a:p>
        </p:txBody>
      </p:sp>
      <p:sp>
        <p:nvSpPr>
          <p:cNvPr id="148" name="Google Shape;148;p2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All Airmen in CAP can consider options for improving their everyday lives</a:t>
            </a:r>
            <a:br>
              <a:rPr lang="en"/>
            </a:br>
            <a:endParaRPr/>
          </a:p>
          <a:p>
            <a:pPr marL="457200" lvl="0" indent="-342900" algn="l" rtl="0">
              <a:spcBef>
                <a:spcPts val="0"/>
              </a:spcBef>
              <a:spcAft>
                <a:spcPts val="0"/>
              </a:spcAft>
              <a:buSzPts val="1800"/>
              <a:buChar char="●"/>
            </a:pPr>
            <a:r>
              <a:rPr lang="en"/>
              <a:t>Take a look at the handouts and tips provided, and make the best decision that works for YOU </a:t>
            </a:r>
            <a:endParaRPr/>
          </a:p>
        </p:txBody>
      </p:sp>
      <p:sp>
        <p:nvSpPr>
          <p:cNvPr id="149" name="Google Shape;149;p2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2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Senior Member Fitness Recommendations</a:t>
            </a:r>
            <a:endParaRPr/>
          </a:p>
        </p:txBody>
      </p:sp>
      <p:sp>
        <p:nvSpPr>
          <p:cNvPr id="155" name="Google Shape;155;p2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Identify Needs</a:t>
            </a:r>
            <a:endParaRPr/>
          </a:p>
          <a:p>
            <a:pPr marL="914400" lvl="1" indent="-317500" algn="l" rtl="0">
              <a:spcBef>
                <a:spcPts val="0"/>
              </a:spcBef>
              <a:spcAft>
                <a:spcPts val="0"/>
              </a:spcAft>
              <a:buSzPts val="1400"/>
              <a:buChar char="○"/>
            </a:pPr>
            <a:r>
              <a:rPr lang="en"/>
              <a:t>This might best be accomplished together with your personal health care provider</a:t>
            </a:r>
            <a:br>
              <a:rPr lang="en"/>
            </a:br>
            <a:endParaRPr/>
          </a:p>
          <a:p>
            <a:pPr marL="457200" lvl="0" indent="-342900" algn="l" rtl="0">
              <a:spcBef>
                <a:spcPts val="0"/>
              </a:spcBef>
              <a:spcAft>
                <a:spcPts val="0"/>
              </a:spcAft>
              <a:buSzPts val="1800"/>
              <a:buChar char="●"/>
            </a:pPr>
            <a:r>
              <a:rPr lang="en"/>
              <a:t>Increasing physical wellness might help Airmen have:</a:t>
            </a:r>
            <a:endParaRPr/>
          </a:p>
          <a:p>
            <a:pPr marL="914400" lvl="1" indent="-317500" algn="l" rtl="0">
              <a:spcBef>
                <a:spcPts val="0"/>
              </a:spcBef>
              <a:spcAft>
                <a:spcPts val="0"/>
              </a:spcAft>
              <a:buSzPts val="1400"/>
              <a:buChar char="○"/>
            </a:pPr>
            <a:r>
              <a:rPr lang="en"/>
              <a:t>Increased mission readiness because of reduced illness</a:t>
            </a:r>
            <a:endParaRPr/>
          </a:p>
          <a:p>
            <a:pPr marL="914400" lvl="1" indent="-317500" algn="l" rtl="0">
              <a:spcBef>
                <a:spcPts val="0"/>
              </a:spcBef>
              <a:spcAft>
                <a:spcPts val="0"/>
              </a:spcAft>
              <a:buSzPts val="1400"/>
              <a:buChar char="○"/>
            </a:pPr>
            <a:r>
              <a:rPr lang="en"/>
              <a:t>Improved morale and likely improved scores on the command climate</a:t>
            </a:r>
            <a:endParaRPr/>
          </a:p>
          <a:p>
            <a:pPr marL="914400" lvl="1" indent="-317500" algn="l" rtl="0">
              <a:spcBef>
                <a:spcPts val="0"/>
              </a:spcBef>
              <a:spcAft>
                <a:spcPts val="0"/>
              </a:spcAft>
              <a:buSzPts val="1400"/>
              <a:buChar char="○"/>
            </a:pPr>
            <a:r>
              <a:rPr lang="en"/>
              <a:t>Improved work products that are typically completed in a shorter time period</a:t>
            </a:r>
            <a:endParaRPr/>
          </a:p>
          <a:p>
            <a:pPr marL="914400" lvl="1" indent="-317500" algn="l" rtl="0">
              <a:spcBef>
                <a:spcPts val="0"/>
              </a:spcBef>
              <a:spcAft>
                <a:spcPts val="0"/>
              </a:spcAft>
              <a:buSzPts val="1400"/>
              <a:buChar char="○"/>
            </a:pPr>
            <a:r>
              <a:rPr lang="en"/>
              <a:t>Reduced periods of minor illness (e.g. “common colds”)</a:t>
            </a:r>
            <a:endParaRPr/>
          </a:p>
          <a:p>
            <a:pPr marL="914400" lvl="1" indent="-317500" algn="l" rtl="0">
              <a:spcBef>
                <a:spcPts val="0"/>
              </a:spcBef>
              <a:spcAft>
                <a:spcPts val="0"/>
              </a:spcAft>
              <a:buSzPts val="1400"/>
              <a:buChar char="○"/>
            </a:pPr>
            <a:r>
              <a:rPr lang="en"/>
              <a:t>Improved concentration because of increased activity</a:t>
            </a:r>
            <a:endParaRPr/>
          </a:p>
          <a:p>
            <a:pPr marL="914400" lvl="1" indent="-317500" algn="l" rtl="0">
              <a:spcBef>
                <a:spcPts val="0"/>
              </a:spcBef>
              <a:spcAft>
                <a:spcPts val="0"/>
              </a:spcAft>
              <a:buSzPts val="1400"/>
              <a:buChar char="○"/>
            </a:pPr>
            <a:r>
              <a:rPr lang="en"/>
              <a:t>Weight reduction which can result in the reduction of blood pressure, the reduction in blood sugar, and the reduction of risk for having a heart attack or stroke</a:t>
            </a:r>
            <a:endParaRPr/>
          </a:p>
        </p:txBody>
      </p:sp>
      <p:sp>
        <p:nvSpPr>
          <p:cNvPr id="156" name="Google Shape;156;p2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2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Senior Member Fitness Recommendations</a:t>
            </a:r>
            <a:endParaRPr/>
          </a:p>
        </p:txBody>
      </p:sp>
      <p:sp>
        <p:nvSpPr>
          <p:cNvPr id="162" name="Google Shape;162;p2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Find Time</a:t>
            </a:r>
            <a:br>
              <a:rPr lang="en"/>
            </a:br>
            <a:endParaRPr/>
          </a:p>
          <a:p>
            <a:pPr marL="914400" lvl="1" indent="-317500" algn="l" rtl="0">
              <a:spcBef>
                <a:spcPts val="0"/>
              </a:spcBef>
              <a:spcAft>
                <a:spcPts val="0"/>
              </a:spcAft>
              <a:buSzPts val="1400"/>
              <a:buChar char="○"/>
            </a:pPr>
            <a:r>
              <a:rPr lang="en"/>
              <a:t>We live in a culture that places a lot of demands on each of us</a:t>
            </a:r>
            <a:br>
              <a:rPr lang="en"/>
            </a:br>
            <a:endParaRPr/>
          </a:p>
          <a:p>
            <a:pPr marL="914400" lvl="1" indent="-317500" algn="l" rtl="0">
              <a:spcBef>
                <a:spcPts val="0"/>
              </a:spcBef>
              <a:spcAft>
                <a:spcPts val="0"/>
              </a:spcAft>
              <a:buSzPts val="1400"/>
              <a:buChar char="○"/>
            </a:pPr>
            <a:r>
              <a:rPr lang="en"/>
              <a:t>Even if you cannot dedicate consecutive hours several times a week, you may be able to make adjustments that can help increase physical wellness</a:t>
            </a:r>
            <a:br>
              <a:rPr lang="en"/>
            </a:br>
            <a:endParaRPr/>
          </a:p>
          <a:p>
            <a:pPr marL="914400" lvl="1" indent="-317500" algn="l" rtl="0">
              <a:spcBef>
                <a:spcPts val="0"/>
              </a:spcBef>
              <a:spcAft>
                <a:spcPts val="0"/>
              </a:spcAft>
              <a:buSzPts val="1400"/>
              <a:buChar char="○"/>
            </a:pPr>
            <a:r>
              <a:rPr lang="en"/>
              <a:t>Refer to the Physical Wellness Sample Schedule for ideas, or work with a wingman to come up with what’s right for your situation</a:t>
            </a:r>
            <a:endParaRPr/>
          </a:p>
        </p:txBody>
      </p:sp>
      <p:sp>
        <p:nvSpPr>
          <p:cNvPr id="163" name="Google Shape;163;p2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2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Senior Member Fitness Recommendations</a:t>
            </a:r>
            <a:endParaRPr/>
          </a:p>
        </p:txBody>
      </p:sp>
      <p:sp>
        <p:nvSpPr>
          <p:cNvPr id="169" name="Google Shape;169;p2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Set Goals, SMART goals can work here</a:t>
            </a:r>
            <a:endParaRPr/>
          </a:p>
          <a:p>
            <a:pPr marL="914400" lvl="1" indent="-317500" algn="l" rtl="0">
              <a:spcBef>
                <a:spcPts val="0"/>
              </a:spcBef>
              <a:spcAft>
                <a:spcPts val="0"/>
              </a:spcAft>
              <a:buSzPts val="1400"/>
              <a:buChar char="○"/>
            </a:pPr>
            <a:r>
              <a:rPr lang="en"/>
              <a:t>Specific</a:t>
            </a:r>
            <a:endParaRPr/>
          </a:p>
          <a:p>
            <a:pPr marL="1371600" lvl="2" indent="-317500" algn="l" rtl="0">
              <a:spcBef>
                <a:spcPts val="0"/>
              </a:spcBef>
              <a:spcAft>
                <a:spcPts val="0"/>
              </a:spcAft>
              <a:buSzPts val="1400"/>
              <a:buChar char="■"/>
            </a:pPr>
            <a:r>
              <a:rPr lang="en"/>
              <a:t>Consider a certain number of steps each day, or a certain number of crunches</a:t>
            </a:r>
            <a:endParaRPr/>
          </a:p>
          <a:p>
            <a:pPr marL="1371600" lvl="2" indent="-317500" algn="l" rtl="0">
              <a:spcBef>
                <a:spcPts val="0"/>
              </a:spcBef>
              <a:spcAft>
                <a:spcPts val="0"/>
              </a:spcAft>
              <a:buSzPts val="1400"/>
              <a:buChar char="■"/>
            </a:pPr>
            <a:r>
              <a:rPr lang="en"/>
              <a:t>Don’t try to “be more fit” or “work out more”</a:t>
            </a:r>
            <a:endParaRPr/>
          </a:p>
          <a:p>
            <a:pPr marL="914400" lvl="1" indent="-317500" algn="l" rtl="0">
              <a:spcBef>
                <a:spcPts val="0"/>
              </a:spcBef>
              <a:spcAft>
                <a:spcPts val="0"/>
              </a:spcAft>
              <a:buSzPts val="1400"/>
              <a:buChar char="○"/>
            </a:pPr>
            <a:r>
              <a:rPr lang="en"/>
              <a:t>Measurable </a:t>
            </a:r>
            <a:endParaRPr/>
          </a:p>
          <a:p>
            <a:pPr marL="1371600" lvl="2" indent="-317500" algn="l" rtl="0">
              <a:spcBef>
                <a:spcPts val="0"/>
              </a:spcBef>
              <a:spcAft>
                <a:spcPts val="0"/>
              </a:spcAft>
              <a:buSzPts val="1400"/>
              <a:buChar char="■"/>
            </a:pPr>
            <a:r>
              <a:rPr lang="en"/>
              <a:t>Use metrics you can track, steps, repetitions, miles, minutes, etc.</a:t>
            </a:r>
            <a:endParaRPr/>
          </a:p>
          <a:p>
            <a:pPr marL="914400" lvl="1" indent="-317500" algn="l" rtl="0">
              <a:spcBef>
                <a:spcPts val="0"/>
              </a:spcBef>
              <a:spcAft>
                <a:spcPts val="0"/>
              </a:spcAft>
              <a:buSzPts val="1400"/>
              <a:buChar char="○"/>
            </a:pPr>
            <a:r>
              <a:rPr lang="en"/>
              <a:t>Achievable</a:t>
            </a:r>
            <a:endParaRPr/>
          </a:p>
          <a:p>
            <a:pPr marL="1371600" lvl="2" indent="-317500" algn="l" rtl="0">
              <a:spcBef>
                <a:spcPts val="0"/>
              </a:spcBef>
              <a:spcAft>
                <a:spcPts val="0"/>
              </a:spcAft>
              <a:buSzPts val="1400"/>
              <a:buChar char="■"/>
            </a:pPr>
            <a:r>
              <a:rPr lang="en"/>
              <a:t>This is personal to you, but remember… start as slowly as you need to</a:t>
            </a:r>
            <a:endParaRPr/>
          </a:p>
          <a:p>
            <a:pPr marL="1371600" lvl="2" indent="-317500" algn="l" rtl="0">
              <a:spcBef>
                <a:spcPts val="0"/>
              </a:spcBef>
              <a:spcAft>
                <a:spcPts val="0"/>
              </a:spcAft>
              <a:buSzPts val="1400"/>
              <a:buChar char="■"/>
            </a:pPr>
            <a:r>
              <a:rPr lang="en"/>
              <a:t>A “couch-to-5K” or similar plan takes time, don’t rush and hurt yourself</a:t>
            </a:r>
            <a:endParaRPr/>
          </a:p>
          <a:p>
            <a:pPr marL="914400" lvl="1" indent="-317500" algn="l" rtl="0">
              <a:spcBef>
                <a:spcPts val="0"/>
              </a:spcBef>
              <a:spcAft>
                <a:spcPts val="0"/>
              </a:spcAft>
              <a:buSzPts val="1400"/>
              <a:buChar char="○"/>
            </a:pPr>
            <a:r>
              <a:rPr lang="en"/>
              <a:t>Relevant</a:t>
            </a:r>
            <a:endParaRPr/>
          </a:p>
          <a:p>
            <a:pPr marL="1371600" lvl="2" indent="-317500" algn="l" rtl="0">
              <a:spcBef>
                <a:spcPts val="0"/>
              </a:spcBef>
              <a:spcAft>
                <a:spcPts val="0"/>
              </a:spcAft>
              <a:buSzPts val="1400"/>
              <a:buChar char="■"/>
            </a:pPr>
            <a:r>
              <a:rPr lang="en"/>
              <a:t>Ensure your goals will actually meet your needs</a:t>
            </a:r>
            <a:endParaRPr/>
          </a:p>
          <a:p>
            <a:pPr marL="914400" lvl="1" indent="-317500" algn="l" rtl="0">
              <a:spcBef>
                <a:spcPts val="0"/>
              </a:spcBef>
              <a:spcAft>
                <a:spcPts val="0"/>
              </a:spcAft>
              <a:buSzPts val="1400"/>
              <a:buChar char="○"/>
            </a:pPr>
            <a:r>
              <a:rPr lang="en"/>
              <a:t>Time-Bound</a:t>
            </a:r>
            <a:endParaRPr/>
          </a:p>
          <a:p>
            <a:pPr marL="1371600" lvl="2" indent="-317500" algn="l" rtl="0">
              <a:spcBef>
                <a:spcPts val="0"/>
              </a:spcBef>
              <a:spcAft>
                <a:spcPts val="0"/>
              </a:spcAft>
              <a:buSzPts val="1400"/>
              <a:buChar char="■"/>
            </a:pPr>
            <a:r>
              <a:rPr lang="en"/>
              <a:t>Give yourself a reasonable deadline to make progress</a:t>
            </a:r>
            <a:endParaRPr/>
          </a:p>
        </p:txBody>
      </p:sp>
      <p:sp>
        <p:nvSpPr>
          <p:cNvPr id="170" name="Google Shape;170;p2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17</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3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Senior Member Fitness Recommendations</a:t>
            </a:r>
            <a:endParaRPr/>
          </a:p>
        </p:txBody>
      </p:sp>
      <p:sp>
        <p:nvSpPr>
          <p:cNvPr id="176" name="Google Shape;176;p3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Use Resources</a:t>
            </a:r>
            <a:br>
              <a:rPr lang="en"/>
            </a:br>
            <a:endParaRPr/>
          </a:p>
          <a:p>
            <a:pPr marL="914400" lvl="1" indent="-317500" algn="l" rtl="0">
              <a:spcBef>
                <a:spcPts val="0"/>
              </a:spcBef>
              <a:spcAft>
                <a:spcPts val="0"/>
              </a:spcAft>
              <a:buSzPts val="1400"/>
              <a:buChar char="○"/>
            </a:pPr>
            <a:r>
              <a:rPr lang="en"/>
              <a:t>Healthcare provider </a:t>
            </a:r>
            <a:br>
              <a:rPr lang="en"/>
            </a:br>
            <a:endParaRPr/>
          </a:p>
          <a:p>
            <a:pPr marL="914400" lvl="1" indent="-317500" algn="l" rtl="0">
              <a:spcBef>
                <a:spcPts val="0"/>
              </a:spcBef>
              <a:spcAft>
                <a:spcPts val="0"/>
              </a:spcAft>
              <a:buSzPts val="1400"/>
              <a:buChar char="○"/>
            </a:pPr>
            <a:r>
              <a:rPr lang="en"/>
              <a:t>Local fitness center</a:t>
            </a:r>
            <a:br>
              <a:rPr lang="en"/>
            </a:br>
            <a:endParaRPr/>
          </a:p>
          <a:p>
            <a:pPr marL="914400" lvl="1" indent="-317500" algn="l" rtl="0">
              <a:spcBef>
                <a:spcPts val="0"/>
              </a:spcBef>
              <a:spcAft>
                <a:spcPts val="0"/>
              </a:spcAft>
              <a:buSzPts val="1400"/>
              <a:buChar char="○"/>
            </a:pPr>
            <a:r>
              <a:rPr lang="en"/>
              <a:t>Online tutorials (research the quality of the publisher)</a:t>
            </a:r>
            <a:br>
              <a:rPr lang="en"/>
            </a:br>
            <a:endParaRPr/>
          </a:p>
          <a:p>
            <a:pPr marL="914400" lvl="1" indent="-317500" algn="l" rtl="0">
              <a:spcBef>
                <a:spcPts val="0"/>
              </a:spcBef>
              <a:spcAft>
                <a:spcPts val="0"/>
              </a:spcAft>
              <a:buSzPts val="1400"/>
              <a:buChar char="○"/>
            </a:pPr>
            <a:r>
              <a:rPr lang="en"/>
              <a:t>CAP Health Service Officer</a:t>
            </a:r>
            <a:br>
              <a:rPr lang="en"/>
            </a:br>
            <a:endParaRPr/>
          </a:p>
          <a:p>
            <a:pPr marL="914400" lvl="1" indent="-317500" algn="l" rtl="0">
              <a:spcBef>
                <a:spcPts val="0"/>
              </a:spcBef>
              <a:spcAft>
                <a:spcPts val="0"/>
              </a:spcAft>
              <a:buSzPts val="1400"/>
              <a:buChar char="○"/>
            </a:pPr>
            <a:r>
              <a:rPr lang="en"/>
              <a:t>Your wingman</a:t>
            </a:r>
            <a:endParaRPr/>
          </a:p>
        </p:txBody>
      </p:sp>
      <p:sp>
        <p:nvSpPr>
          <p:cNvPr id="177" name="Google Shape;177;p3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18</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3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Senior Member Fitness Recommendations</a:t>
            </a:r>
            <a:endParaRPr/>
          </a:p>
        </p:txBody>
      </p:sp>
      <p:sp>
        <p:nvSpPr>
          <p:cNvPr id="183" name="Google Shape;183;p3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Partner for Success</a:t>
            </a:r>
            <a:br>
              <a:rPr lang="en"/>
            </a:br>
            <a:endParaRPr/>
          </a:p>
          <a:p>
            <a:pPr marL="914400" lvl="1" indent="-317500" algn="l" rtl="0">
              <a:spcBef>
                <a:spcPts val="0"/>
              </a:spcBef>
              <a:spcAft>
                <a:spcPts val="0"/>
              </a:spcAft>
              <a:buSzPts val="1400"/>
              <a:buChar char="○"/>
            </a:pPr>
            <a:r>
              <a:rPr lang="en"/>
              <a:t>Check in with a wingman to discuss your goals and progress</a:t>
            </a:r>
            <a:br>
              <a:rPr lang="en"/>
            </a:br>
            <a:endParaRPr/>
          </a:p>
          <a:p>
            <a:pPr marL="914400" lvl="1" indent="-317500" algn="l" rtl="0">
              <a:spcBef>
                <a:spcPts val="0"/>
              </a:spcBef>
              <a:spcAft>
                <a:spcPts val="0"/>
              </a:spcAft>
              <a:buSzPts val="1400"/>
              <a:buChar char="○"/>
            </a:pPr>
            <a:r>
              <a:rPr lang="en"/>
              <a:t>You’re setting your own personal goals, but you’re not alone!</a:t>
            </a:r>
            <a:br>
              <a:rPr lang="en"/>
            </a:br>
            <a:endParaRPr/>
          </a:p>
          <a:p>
            <a:pPr marL="914400" lvl="1" indent="-317500" algn="l" rtl="0">
              <a:spcBef>
                <a:spcPts val="0"/>
              </a:spcBef>
              <a:spcAft>
                <a:spcPts val="0"/>
              </a:spcAft>
              <a:buSzPts val="1400"/>
              <a:buChar char="○"/>
            </a:pPr>
            <a:r>
              <a:rPr lang="en"/>
              <a:t>Friendly competition and accountability partnerships can help you stay motivated</a:t>
            </a:r>
            <a:endParaRPr/>
          </a:p>
        </p:txBody>
      </p:sp>
      <p:sp>
        <p:nvSpPr>
          <p:cNvPr id="184" name="Google Shape;184;p3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19</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 5 Pillars</a:t>
            </a:r>
            <a:endParaRPr/>
          </a:p>
        </p:txBody>
      </p:sp>
      <p:pic>
        <p:nvPicPr>
          <p:cNvPr id="62" name="Google Shape;62;p14"/>
          <p:cNvPicPr preferRelativeResize="0"/>
          <p:nvPr/>
        </p:nvPicPr>
        <p:blipFill>
          <a:blip r:embed="rId3">
            <a:alphaModFix/>
          </a:blip>
          <a:stretch>
            <a:fillRect/>
          </a:stretch>
        </p:blipFill>
        <p:spPr>
          <a:xfrm>
            <a:off x="554124" y="1017725"/>
            <a:ext cx="3620074" cy="3228725"/>
          </a:xfrm>
          <a:prstGeom prst="rect">
            <a:avLst/>
          </a:prstGeom>
          <a:noFill/>
          <a:ln>
            <a:noFill/>
          </a:ln>
        </p:spPr>
      </p:pic>
      <p:sp>
        <p:nvSpPr>
          <p:cNvPr id="63" name="Google Shape;63;p14"/>
          <p:cNvSpPr txBox="1"/>
          <p:nvPr/>
        </p:nvSpPr>
        <p:spPr>
          <a:xfrm>
            <a:off x="4628825" y="1224850"/>
            <a:ext cx="4203300" cy="3021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a:t>The Pillar of BODY includes:</a:t>
            </a:r>
            <a:endParaRPr sz="1800"/>
          </a:p>
          <a:p>
            <a:pPr marL="0" lvl="0" indent="0" algn="l" rtl="0">
              <a:spcBef>
                <a:spcPts val="0"/>
              </a:spcBef>
              <a:spcAft>
                <a:spcPts val="0"/>
              </a:spcAft>
              <a:buNone/>
            </a:pPr>
            <a:endParaRPr sz="1800"/>
          </a:p>
          <a:p>
            <a:pPr marL="914400" lvl="0" indent="-342900" algn="l" rtl="0">
              <a:spcBef>
                <a:spcPts val="0"/>
              </a:spcBef>
              <a:spcAft>
                <a:spcPts val="0"/>
              </a:spcAft>
              <a:buSzPts val="1800"/>
              <a:buChar char="●"/>
            </a:pPr>
            <a:r>
              <a:rPr lang="en" sz="1800"/>
              <a:t>Physical fitness</a:t>
            </a:r>
            <a:endParaRPr sz="1800"/>
          </a:p>
          <a:p>
            <a:pPr marL="457200" lvl="0" indent="0" algn="l" rtl="0">
              <a:spcBef>
                <a:spcPts val="0"/>
              </a:spcBef>
              <a:spcAft>
                <a:spcPts val="0"/>
              </a:spcAft>
              <a:buNone/>
            </a:pPr>
            <a:endParaRPr sz="1800"/>
          </a:p>
          <a:p>
            <a:pPr marL="914400" lvl="0" indent="-342900" algn="l" rtl="0">
              <a:spcBef>
                <a:spcPts val="0"/>
              </a:spcBef>
              <a:spcAft>
                <a:spcPts val="0"/>
              </a:spcAft>
              <a:buSzPts val="1800"/>
              <a:buChar char="●"/>
            </a:pPr>
            <a:r>
              <a:rPr lang="en" sz="1800"/>
              <a:t>Rest</a:t>
            </a:r>
            <a:endParaRPr sz="1800"/>
          </a:p>
          <a:p>
            <a:pPr marL="457200" lvl="0" indent="0" algn="l" rtl="0">
              <a:spcBef>
                <a:spcPts val="0"/>
              </a:spcBef>
              <a:spcAft>
                <a:spcPts val="0"/>
              </a:spcAft>
              <a:buNone/>
            </a:pPr>
            <a:endParaRPr sz="1800"/>
          </a:p>
          <a:p>
            <a:pPr marL="914400" lvl="0" indent="-342900" algn="l" rtl="0">
              <a:spcBef>
                <a:spcPts val="0"/>
              </a:spcBef>
              <a:spcAft>
                <a:spcPts val="0"/>
              </a:spcAft>
              <a:buSzPts val="1800"/>
              <a:buChar char="●"/>
            </a:pPr>
            <a:r>
              <a:rPr lang="en" sz="1800"/>
              <a:t>Nutrition </a:t>
            </a:r>
            <a:endParaRPr sz="1800"/>
          </a:p>
          <a:p>
            <a:pPr marL="457200" lvl="0" indent="0" algn="l" rtl="0">
              <a:spcBef>
                <a:spcPts val="0"/>
              </a:spcBef>
              <a:spcAft>
                <a:spcPts val="0"/>
              </a:spcAft>
              <a:buNone/>
            </a:pPr>
            <a:endParaRPr sz="1800"/>
          </a:p>
          <a:p>
            <a:pPr marL="914400" lvl="0" indent="-342900" algn="l" rtl="0">
              <a:spcBef>
                <a:spcPts val="0"/>
              </a:spcBef>
              <a:spcAft>
                <a:spcPts val="0"/>
              </a:spcAft>
              <a:buSzPts val="1800"/>
              <a:buChar char="●"/>
            </a:pPr>
            <a:r>
              <a:rPr lang="en" sz="1800"/>
              <a:t>Recreation</a:t>
            </a:r>
            <a:endParaRPr sz="1800"/>
          </a:p>
        </p:txBody>
      </p:sp>
      <p:sp>
        <p:nvSpPr>
          <p:cNvPr id="64" name="Google Shape;64;p1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3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t>Recommendations for Physical Activity: </a:t>
            </a:r>
            <a:endParaRPr/>
          </a:p>
        </p:txBody>
      </p:sp>
      <p:sp>
        <p:nvSpPr>
          <p:cNvPr id="190" name="Google Shape;190;p32"/>
          <p:cNvSpPr txBox="1">
            <a:spLocks noGrp="1"/>
          </p:cNvSpPr>
          <p:nvPr>
            <p:ph type="body" idx="1"/>
          </p:nvPr>
        </p:nvSpPr>
        <p:spPr>
          <a:xfrm>
            <a:off x="311700" y="1186200"/>
            <a:ext cx="8520600" cy="3382800"/>
          </a:xfrm>
          <a:prstGeom prst="rect">
            <a:avLst/>
          </a:prstGeom>
        </p:spPr>
        <p:txBody>
          <a:bodyPr spcFirstLastPara="1" wrap="square" lIns="91425" tIns="91425" rIns="91425" bIns="91425" anchor="t" anchorCtr="0">
            <a:noAutofit/>
          </a:bodyPr>
          <a:lstStyle/>
          <a:p>
            <a:pPr marL="457200" lvl="0" indent="-342900" algn="l" rtl="0">
              <a:lnSpc>
                <a:spcPct val="100000"/>
              </a:lnSpc>
              <a:spcBef>
                <a:spcPts val="0"/>
              </a:spcBef>
              <a:spcAft>
                <a:spcPts val="0"/>
              </a:spcAft>
              <a:buClr>
                <a:schemeClr val="dk1"/>
              </a:buClr>
              <a:buSzPts val="1800"/>
              <a:buChar char="●"/>
            </a:pPr>
            <a:r>
              <a:rPr lang="en">
                <a:solidFill>
                  <a:schemeClr val="dk1"/>
                </a:solidFill>
              </a:rPr>
              <a:t>For adults (18+)</a:t>
            </a:r>
            <a:br>
              <a:rPr lang="en">
                <a:solidFill>
                  <a:schemeClr val="dk1"/>
                </a:solidFill>
              </a:rPr>
            </a:br>
            <a:endParaRPr>
              <a:solidFill>
                <a:schemeClr val="dk1"/>
              </a:solidFill>
            </a:endParaRPr>
          </a:p>
          <a:p>
            <a:pPr marL="914400" lvl="1" indent="-317500" algn="l" rtl="0">
              <a:lnSpc>
                <a:spcPct val="100000"/>
              </a:lnSpc>
              <a:spcBef>
                <a:spcPts val="0"/>
              </a:spcBef>
              <a:spcAft>
                <a:spcPts val="0"/>
              </a:spcAft>
              <a:buClr>
                <a:schemeClr val="dk1"/>
              </a:buClr>
              <a:buSzPts val="1400"/>
              <a:buChar char="○"/>
            </a:pPr>
            <a:r>
              <a:rPr lang="en">
                <a:solidFill>
                  <a:srgbClr val="222222"/>
                </a:solidFill>
                <a:highlight>
                  <a:srgbClr val="FFFFFF"/>
                </a:highlight>
              </a:rPr>
              <a:t>The equivalent of 150 to 300 minutes of moderate-intensity aerobic physical activity each week, or 75 to 150 minutes of vigorous-intensity aerobic physical activity </a:t>
            </a:r>
            <a:br>
              <a:rPr lang="en">
                <a:solidFill>
                  <a:srgbClr val="222222"/>
                </a:solidFill>
                <a:highlight>
                  <a:srgbClr val="FFFFFF"/>
                </a:highlight>
              </a:rPr>
            </a:br>
            <a:endParaRPr>
              <a:solidFill>
                <a:srgbClr val="222222"/>
              </a:solidFill>
              <a:highlight>
                <a:srgbClr val="FFFFFF"/>
              </a:highlight>
            </a:endParaRPr>
          </a:p>
          <a:p>
            <a:pPr marL="914400" lvl="1" indent="-317500" algn="l" rtl="0">
              <a:lnSpc>
                <a:spcPct val="100000"/>
              </a:lnSpc>
              <a:spcBef>
                <a:spcPts val="0"/>
              </a:spcBef>
              <a:spcAft>
                <a:spcPts val="0"/>
              </a:spcAft>
              <a:buClr>
                <a:schemeClr val="dk1"/>
              </a:buClr>
              <a:buSzPts val="1400"/>
              <a:buChar char="○"/>
            </a:pPr>
            <a:r>
              <a:rPr lang="en">
                <a:solidFill>
                  <a:srgbClr val="222222"/>
                </a:solidFill>
              </a:rPr>
              <a:t>Adults also need muscle-strengthening activity at least 2 days each week</a:t>
            </a:r>
            <a:br>
              <a:rPr lang="en">
                <a:solidFill>
                  <a:srgbClr val="222222"/>
                </a:solidFill>
              </a:rPr>
            </a:br>
            <a:endParaRPr>
              <a:solidFill>
                <a:srgbClr val="222222"/>
              </a:solidFill>
            </a:endParaRPr>
          </a:p>
          <a:p>
            <a:pPr marL="914400" lvl="1" indent="-317500" algn="l" rtl="0">
              <a:lnSpc>
                <a:spcPct val="100000"/>
              </a:lnSpc>
              <a:spcBef>
                <a:spcPts val="0"/>
              </a:spcBef>
              <a:spcAft>
                <a:spcPts val="0"/>
              </a:spcAft>
              <a:buClr>
                <a:schemeClr val="dk1"/>
              </a:buClr>
              <a:buSzPts val="1400"/>
              <a:buChar char="○"/>
            </a:pPr>
            <a:r>
              <a:rPr lang="en">
                <a:solidFill>
                  <a:srgbClr val="222222"/>
                </a:solidFill>
              </a:rPr>
              <a:t>Health benefits increase if individuals participate in &gt;300 minutes of aerobic physical activity per week</a:t>
            </a:r>
            <a:endParaRPr>
              <a:solidFill>
                <a:srgbClr val="222222"/>
              </a:solidFill>
            </a:endParaRPr>
          </a:p>
        </p:txBody>
      </p:sp>
      <p:sp>
        <p:nvSpPr>
          <p:cNvPr id="191" name="Google Shape;191;p3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20</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3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Fitness Activity</a:t>
            </a:r>
            <a:endParaRPr/>
          </a:p>
        </p:txBody>
      </p:sp>
      <p:sp>
        <p:nvSpPr>
          <p:cNvPr id="197" name="Google Shape;197;p3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Using the Daily Flexibility Program handout, let’s do some stretching now!</a:t>
            </a:r>
            <a:br>
              <a:rPr lang="en"/>
            </a:br>
            <a:endParaRPr/>
          </a:p>
          <a:p>
            <a:pPr marL="457200" lvl="0" indent="-342900" algn="l" rtl="0">
              <a:spcBef>
                <a:spcPts val="0"/>
              </a:spcBef>
              <a:spcAft>
                <a:spcPts val="0"/>
              </a:spcAft>
              <a:buSzPts val="1800"/>
              <a:buChar char="●"/>
            </a:pPr>
            <a:r>
              <a:rPr lang="en"/>
              <a:t>Use ORM to ensure this can be done safely</a:t>
            </a:r>
            <a:br>
              <a:rPr lang="en"/>
            </a:br>
            <a:endParaRPr/>
          </a:p>
          <a:p>
            <a:pPr marL="457200" lvl="0" indent="-342900" algn="l" rtl="0">
              <a:spcBef>
                <a:spcPts val="0"/>
              </a:spcBef>
              <a:spcAft>
                <a:spcPts val="0"/>
              </a:spcAft>
              <a:buSzPts val="1800"/>
              <a:buChar char="●"/>
            </a:pPr>
            <a:r>
              <a:rPr lang="en"/>
              <a:t>Spend 5 minutes stretching out individually, or as a group</a:t>
            </a:r>
            <a:endParaRPr/>
          </a:p>
        </p:txBody>
      </p:sp>
      <p:sp>
        <p:nvSpPr>
          <p:cNvPr id="198" name="Google Shape;198;p3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21</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p3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Recreation</a:t>
            </a:r>
            <a:endParaRPr/>
          </a:p>
        </p:txBody>
      </p:sp>
      <p:sp>
        <p:nvSpPr>
          <p:cNvPr id="204" name="Google Shape;204;p3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100"/>
              <a:buFont typeface="Arial"/>
              <a:buNone/>
            </a:pPr>
            <a:r>
              <a:rPr lang="en" sz="1600" i="1">
                <a:solidFill>
                  <a:srgbClr val="303336"/>
                </a:solidFill>
              </a:rPr>
              <a:t>“Refreshment of strength and spirits after work”			</a:t>
            </a:r>
            <a:endParaRPr sz="1600" i="1">
              <a:solidFill>
                <a:srgbClr val="303336"/>
              </a:solidFill>
            </a:endParaRPr>
          </a:p>
          <a:p>
            <a:pPr marL="3657600" marR="0" lvl="0" indent="457200" algn="l" rtl="0">
              <a:spcBef>
                <a:spcPts val="500"/>
              </a:spcBef>
              <a:spcAft>
                <a:spcPts val="0"/>
              </a:spcAft>
              <a:buClr>
                <a:schemeClr val="dk1"/>
              </a:buClr>
              <a:buSzPts val="1100"/>
              <a:buFont typeface="Arial"/>
              <a:buNone/>
            </a:pPr>
            <a:r>
              <a:rPr lang="en" sz="1600">
                <a:solidFill>
                  <a:srgbClr val="303336"/>
                </a:solidFill>
              </a:rPr>
              <a:t>(Merriam-Webster’s Dictionary)</a:t>
            </a:r>
            <a:endParaRPr sz="1600">
              <a:solidFill>
                <a:srgbClr val="303336"/>
              </a:solidFill>
            </a:endParaRPr>
          </a:p>
          <a:p>
            <a:pPr marL="0" marR="0" lvl="0" indent="0" algn="l" rtl="0">
              <a:spcBef>
                <a:spcPts val="500"/>
              </a:spcBef>
              <a:spcAft>
                <a:spcPts val="0"/>
              </a:spcAft>
              <a:buClr>
                <a:schemeClr val="dk1"/>
              </a:buClr>
              <a:buSzPts val="1100"/>
              <a:buFont typeface="Arial"/>
              <a:buNone/>
            </a:pPr>
            <a:endParaRPr sz="1600">
              <a:solidFill>
                <a:srgbClr val="303336"/>
              </a:solidFill>
            </a:endParaRPr>
          </a:p>
          <a:p>
            <a:pPr marL="0" marR="0" lvl="0" indent="0" algn="l" rtl="0">
              <a:spcBef>
                <a:spcPts val="500"/>
              </a:spcBef>
              <a:spcAft>
                <a:spcPts val="0"/>
              </a:spcAft>
              <a:buClr>
                <a:schemeClr val="dk1"/>
              </a:buClr>
              <a:buSzPts val="1100"/>
              <a:buFont typeface="Arial"/>
              <a:buNone/>
            </a:pPr>
            <a:r>
              <a:rPr lang="en" sz="1600" i="1">
                <a:solidFill>
                  <a:srgbClr val="303336"/>
                </a:solidFill>
              </a:rPr>
              <a:t>“If bread is the first necessity of life, recreation is a close second” </a:t>
            </a:r>
            <a:endParaRPr sz="1600" i="1">
              <a:solidFill>
                <a:srgbClr val="303336"/>
              </a:solidFill>
            </a:endParaRPr>
          </a:p>
          <a:p>
            <a:pPr marL="3657600" marR="0" lvl="0" indent="457200" algn="l" rtl="0">
              <a:spcBef>
                <a:spcPts val="500"/>
              </a:spcBef>
              <a:spcAft>
                <a:spcPts val="0"/>
              </a:spcAft>
              <a:buClr>
                <a:schemeClr val="dk1"/>
              </a:buClr>
              <a:buSzPts val="1100"/>
              <a:buFont typeface="Arial"/>
              <a:buNone/>
            </a:pPr>
            <a:r>
              <a:rPr lang="en" sz="1600">
                <a:solidFill>
                  <a:srgbClr val="303336"/>
                </a:solidFill>
              </a:rPr>
              <a:t>(Edward Bellamy)</a:t>
            </a:r>
            <a:endParaRPr sz="1600">
              <a:solidFill>
                <a:srgbClr val="303336"/>
              </a:solidFill>
            </a:endParaRPr>
          </a:p>
          <a:p>
            <a:pPr marL="0" marR="0" lvl="0" indent="0" algn="l" rtl="0">
              <a:spcBef>
                <a:spcPts val="500"/>
              </a:spcBef>
              <a:spcAft>
                <a:spcPts val="0"/>
              </a:spcAft>
              <a:buClr>
                <a:schemeClr val="dk1"/>
              </a:buClr>
              <a:buSzPts val="1100"/>
              <a:buFont typeface="Arial"/>
              <a:buNone/>
            </a:pPr>
            <a:endParaRPr sz="1600">
              <a:solidFill>
                <a:srgbClr val="303336"/>
              </a:solidFill>
            </a:endParaRPr>
          </a:p>
          <a:p>
            <a:pPr marL="0" marR="0" lvl="0" indent="0" algn="l" rtl="0">
              <a:spcBef>
                <a:spcPts val="500"/>
              </a:spcBef>
              <a:spcAft>
                <a:spcPts val="0"/>
              </a:spcAft>
              <a:buClr>
                <a:schemeClr val="dk1"/>
              </a:buClr>
              <a:buSzPts val="1100"/>
              <a:buFont typeface="Arial"/>
              <a:buNone/>
            </a:pPr>
            <a:r>
              <a:rPr lang="en" sz="1600" i="1">
                <a:solidFill>
                  <a:srgbClr val="303336"/>
                </a:solidFill>
              </a:rPr>
              <a:t>“People who cannot find time for recreation are obliged sooner or later to find time for illness.”</a:t>
            </a:r>
            <a:endParaRPr sz="1600" i="1">
              <a:solidFill>
                <a:srgbClr val="303336"/>
              </a:solidFill>
            </a:endParaRPr>
          </a:p>
          <a:p>
            <a:pPr marL="3657600" marR="0" lvl="0" indent="457200" algn="l" rtl="0">
              <a:spcBef>
                <a:spcPts val="500"/>
              </a:spcBef>
              <a:spcAft>
                <a:spcPts val="500"/>
              </a:spcAft>
              <a:buClr>
                <a:schemeClr val="dk1"/>
              </a:buClr>
              <a:buSzPts val="1100"/>
              <a:buFont typeface="Arial"/>
              <a:buNone/>
            </a:pPr>
            <a:r>
              <a:rPr lang="en" sz="1600">
                <a:solidFill>
                  <a:srgbClr val="303336"/>
                </a:solidFill>
              </a:rPr>
              <a:t>(John Wanamaker)</a:t>
            </a:r>
            <a:endParaRPr sz="1600">
              <a:solidFill>
                <a:srgbClr val="303336"/>
              </a:solidFill>
            </a:endParaRPr>
          </a:p>
        </p:txBody>
      </p:sp>
      <p:sp>
        <p:nvSpPr>
          <p:cNvPr id="205" name="Google Shape;205;p3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22</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3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marR="0" lvl="0" indent="0" algn="l" rtl="0">
              <a:lnSpc>
                <a:spcPct val="115000"/>
              </a:lnSpc>
              <a:spcBef>
                <a:spcPts val="0"/>
              </a:spcBef>
              <a:spcAft>
                <a:spcPts val="500"/>
              </a:spcAft>
              <a:buClr>
                <a:schemeClr val="dk1"/>
              </a:buClr>
              <a:buSzPts val="1100"/>
              <a:buFont typeface="Arial"/>
              <a:buNone/>
            </a:pPr>
            <a:r>
              <a:rPr lang="en"/>
              <a:t>Health Benefits of Recreation</a:t>
            </a:r>
            <a:endParaRPr/>
          </a:p>
        </p:txBody>
      </p:sp>
      <p:sp>
        <p:nvSpPr>
          <p:cNvPr id="211" name="Google Shape;211;p3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marR="0" lvl="0" indent="-342900" algn="l" rtl="0">
              <a:spcBef>
                <a:spcPts val="0"/>
              </a:spcBef>
              <a:spcAft>
                <a:spcPts val="0"/>
              </a:spcAft>
              <a:buClr>
                <a:srgbClr val="222222"/>
              </a:buClr>
              <a:buSzPts val="1800"/>
              <a:buChar char="●"/>
            </a:pPr>
            <a:r>
              <a:rPr lang="en">
                <a:solidFill>
                  <a:srgbClr val="222222"/>
                </a:solidFill>
                <a:highlight>
                  <a:srgbClr val="FFFFFF"/>
                </a:highlight>
              </a:rPr>
              <a:t>Creating, improving and promoting places to be physically active can result in a 25 percent increase of residents who exercise at least three times per week and improve individual and community health (CDC)</a:t>
            </a:r>
            <a:br>
              <a:rPr lang="en">
                <a:solidFill>
                  <a:srgbClr val="222222"/>
                </a:solidFill>
                <a:highlight>
                  <a:srgbClr val="FFFFFF"/>
                </a:highlight>
              </a:rPr>
            </a:br>
            <a:endParaRPr>
              <a:solidFill>
                <a:srgbClr val="222222"/>
              </a:solidFill>
              <a:highlight>
                <a:srgbClr val="FFFFFF"/>
              </a:highlight>
            </a:endParaRPr>
          </a:p>
          <a:p>
            <a:pPr marL="457200" marR="0" lvl="0" indent="-342900" algn="l" rtl="0">
              <a:spcBef>
                <a:spcPts val="0"/>
              </a:spcBef>
              <a:spcAft>
                <a:spcPts val="0"/>
              </a:spcAft>
              <a:buClr>
                <a:srgbClr val="222222"/>
              </a:buClr>
              <a:buSzPts val="1800"/>
              <a:buChar char="●"/>
            </a:pPr>
            <a:r>
              <a:rPr lang="en">
                <a:solidFill>
                  <a:srgbClr val="222222"/>
                </a:solidFill>
                <a:highlight>
                  <a:srgbClr val="FFFFFF"/>
                </a:highlight>
              </a:rPr>
              <a:t>Nearly half of individuals who participate in recreation several times a week state that they are “completely satisfied with the quality of their lives,” compared to just one quarter of nonparticipants (ARC)</a:t>
            </a:r>
            <a:endParaRPr>
              <a:solidFill>
                <a:srgbClr val="222222"/>
              </a:solidFill>
              <a:highlight>
                <a:srgbClr val="FFFFFF"/>
              </a:highlight>
            </a:endParaRPr>
          </a:p>
          <a:p>
            <a:pPr marL="0" lvl="0" indent="0" algn="l" rtl="0">
              <a:spcBef>
                <a:spcPts val="500"/>
              </a:spcBef>
              <a:spcAft>
                <a:spcPts val="1600"/>
              </a:spcAft>
              <a:buNone/>
            </a:pPr>
            <a:endParaRPr/>
          </a:p>
        </p:txBody>
      </p:sp>
      <p:sp>
        <p:nvSpPr>
          <p:cNvPr id="212" name="Google Shape;212;p3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23</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3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 difference between leisure and recreation</a:t>
            </a:r>
            <a:endParaRPr/>
          </a:p>
        </p:txBody>
      </p:sp>
      <p:sp>
        <p:nvSpPr>
          <p:cNvPr id="218" name="Google Shape;218;p3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sz="1200"/>
              <a:t>Source: </a:t>
            </a:r>
            <a:r>
              <a:rPr lang="en" sz="1200" u="sng">
                <a:solidFill>
                  <a:srgbClr val="1155CC"/>
                </a:solidFill>
                <a:highlight>
                  <a:srgbClr val="FFFFFF"/>
                </a:highlight>
                <a:hlinkClick r:id="rId3"/>
              </a:rPr>
              <a:t>https://us.humankinetics.com/blogs/excerpt/definitions-of-leisure-play-and-recreation</a:t>
            </a:r>
            <a:r>
              <a:rPr lang="en" sz="1200"/>
              <a:t>, Table 1.1</a:t>
            </a:r>
            <a:endParaRPr sz="1200"/>
          </a:p>
        </p:txBody>
      </p:sp>
      <p:graphicFrame>
        <p:nvGraphicFramePr>
          <p:cNvPr id="219" name="Google Shape;219;p36"/>
          <p:cNvGraphicFramePr/>
          <p:nvPr/>
        </p:nvGraphicFramePr>
        <p:xfrm>
          <a:off x="414625" y="1262275"/>
          <a:ext cx="3000000" cy="3000000"/>
        </p:xfrm>
        <a:graphic>
          <a:graphicData uri="http://schemas.openxmlformats.org/drawingml/2006/table">
            <a:tbl>
              <a:tblPr>
                <a:noFill/>
                <a:tableStyleId>{C6A21B80-B3F0-4559-81EF-2C18AFA34D56}</a:tableStyleId>
              </a:tblPr>
              <a:tblGrid>
                <a:gridCol w="1724600">
                  <a:extLst>
                    <a:ext uri="{9D8B030D-6E8A-4147-A177-3AD203B41FA5}">
                      <a16:colId xmlns:a16="http://schemas.microsoft.com/office/drawing/2014/main" val="20000"/>
                    </a:ext>
                  </a:extLst>
                </a:gridCol>
                <a:gridCol w="6693075">
                  <a:extLst>
                    <a:ext uri="{9D8B030D-6E8A-4147-A177-3AD203B41FA5}">
                      <a16:colId xmlns:a16="http://schemas.microsoft.com/office/drawing/2014/main" val="20001"/>
                    </a:ext>
                  </a:extLst>
                </a:gridCol>
              </a:tblGrid>
              <a:tr h="0">
                <a:tc>
                  <a:txBody>
                    <a:bodyPr/>
                    <a:lstStyle/>
                    <a:p>
                      <a:pPr marL="0" lvl="0" indent="0" algn="l" rtl="0">
                        <a:spcBef>
                          <a:spcPts val="0"/>
                        </a:spcBef>
                        <a:spcAft>
                          <a:spcPts val="0"/>
                        </a:spcAft>
                        <a:buNone/>
                      </a:pPr>
                      <a:r>
                        <a:rPr lang="en" sz="1100" b="1"/>
                        <a:t>Concept</a:t>
                      </a:r>
                      <a:endParaRPr sz="1100" b="1"/>
                    </a:p>
                  </a:txBody>
                  <a:tcPr marL="91425" marR="91425" marT="91425" marB="91425">
                    <a:solidFill>
                      <a:srgbClr val="B7B7B7"/>
                    </a:solidFill>
                  </a:tcPr>
                </a:tc>
                <a:tc>
                  <a:txBody>
                    <a:bodyPr/>
                    <a:lstStyle/>
                    <a:p>
                      <a:pPr marL="0" lvl="0" indent="0" algn="l" rtl="0">
                        <a:spcBef>
                          <a:spcPts val="0"/>
                        </a:spcBef>
                        <a:spcAft>
                          <a:spcPts val="0"/>
                        </a:spcAft>
                        <a:buNone/>
                      </a:pPr>
                      <a:r>
                        <a:rPr lang="en" sz="1100" b="1"/>
                        <a:t>Definition</a:t>
                      </a:r>
                      <a:endParaRPr sz="1100" b="1"/>
                    </a:p>
                  </a:txBody>
                  <a:tcPr marL="91425" marR="91425" marT="91425" marB="91425">
                    <a:solidFill>
                      <a:srgbClr val="B7B7B7"/>
                    </a:solidFill>
                  </a:tcPr>
                </a:tc>
                <a:extLst>
                  <a:ext uri="{0D108BD9-81ED-4DB2-BD59-A6C34878D82A}">
                    <a16:rowId xmlns:a16="http://schemas.microsoft.com/office/drawing/2014/main" val="10000"/>
                  </a:ext>
                </a:extLst>
              </a:tr>
              <a:tr h="0">
                <a:tc>
                  <a:txBody>
                    <a:bodyPr/>
                    <a:lstStyle/>
                    <a:p>
                      <a:pPr marL="0" lvl="0" indent="0" algn="l" rtl="0">
                        <a:spcBef>
                          <a:spcPts val="0"/>
                        </a:spcBef>
                        <a:spcAft>
                          <a:spcPts val="0"/>
                        </a:spcAft>
                        <a:buNone/>
                      </a:pPr>
                      <a:r>
                        <a:rPr lang="en" sz="1100"/>
                        <a:t>Leisure as time</a:t>
                      </a:r>
                      <a:endParaRPr sz="1100"/>
                    </a:p>
                  </a:txBody>
                  <a:tcPr marL="91425" marR="91425" marT="91425" marB="91425"/>
                </a:tc>
                <a:tc>
                  <a:txBody>
                    <a:bodyPr/>
                    <a:lstStyle/>
                    <a:p>
                      <a:pPr marL="0" lvl="0" indent="0" algn="l" rtl="0">
                        <a:spcBef>
                          <a:spcPts val="0"/>
                        </a:spcBef>
                        <a:spcAft>
                          <a:spcPts val="0"/>
                        </a:spcAft>
                        <a:buNone/>
                      </a:pPr>
                      <a:r>
                        <a:rPr lang="en" sz="1100"/>
                        <a:t>Leisure is time free from obligations, work (paid and unpaid), and tasks required for existing (sleeping, eating).</a:t>
                      </a:r>
                      <a:endParaRPr sz="1100"/>
                    </a:p>
                  </a:txBody>
                  <a:tcPr marL="91425" marR="91425" marT="91425" marB="91425"/>
                </a:tc>
                <a:extLst>
                  <a:ext uri="{0D108BD9-81ED-4DB2-BD59-A6C34878D82A}">
                    <a16:rowId xmlns:a16="http://schemas.microsoft.com/office/drawing/2014/main" val="10001"/>
                  </a:ext>
                </a:extLst>
              </a:tr>
              <a:tr h="271225">
                <a:tc>
                  <a:txBody>
                    <a:bodyPr/>
                    <a:lstStyle/>
                    <a:p>
                      <a:pPr marL="0" lvl="0" indent="0" algn="l" rtl="0">
                        <a:spcBef>
                          <a:spcPts val="0"/>
                        </a:spcBef>
                        <a:spcAft>
                          <a:spcPts val="0"/>
                        </a:spcAft>
                        <a:buNone/>
                      </a:pPr>
                      <a:r>
                        <a:rPr lang="en" sz="1100"/>
                        <a:t>Leisure as activity</a:t>
                      </a:r>
                      <a:endParaRPr sz="1100"/>
                    </a:p>
                  </a:txBody>
                  <a:tcPr marL="91425" marR="91425" marT="91425" marB="91425"/>
                </a:tc>
                <a:tc>
                  <a:txBody>
                    <a:bodyPr/>
                    <a:lstStyle/>
                    <a:p>
                      <a:pPr marL="0" lvl="0" indent="0" algn="l" rtl="0">
                        <a:spcBef>
                          <a:spcPts val="0"/>
                        </a:spcBef>
                        <a:spcAft>
                          <a:spcPts val="0"/>
                        </a:spcAft>
                        <a:buNone/>
                      </a:pPr>
                      <a:r>
                        <a:rPr lang="en" sz="1100"/>
                        <a:t>Leisure is a set of activities that people engage in during their free time-activities that are not work oriented or that do not involve life maintenance tasks such as housecleaning or sleeping. </a:t>
                      </a:r>
                      <a:endParaRPr sz="1100"/>
                    </a:p>
                  </a:txBody>
                  <a:tcPr marL="91425" marR="91425" marT="91425" marB="91425"/>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r>
                        <a:rPr lang="en" sz="1100"/>
                        <a:t>Leisure as state of mind</a:t>
                      </a:r>
                      <a:endParaRPr sz="1100"/>
                    </a:p>
                  </a:txBody>
                  <a:tcPr marL="91425" marR="91425" marT="91425" marB="91425"/>
                </a:tc>
                <a:tc>
                  <a:txBody>
                    <a:bodyPr/>
                    <a:lstStyle/>
                    <a:p>
                      <a:pPr marL="0" lvl="0" indent="0" algn="l" rtl="0">
                        <a:spcBef>
                          <a:spcPts val="0"/>
                        </a:spcBef>
                        <a:spcAft>
                          <a:spcPts val="0"/>
                        </a:spcAft>
                        <a:buNone/>
                      </a:pPr>
                      <a:r>
                        <a:rPr lang="en" sz="1100"/>
                        <a:t>Leisure depends on a participant’s perception. Perceived freedom, intrinsic motivation, perceived competence, and positive affect are critical to the determination of an experience as leisure or not leisure.</a:t>
                      </a:r>
                      <a:endParaRPr sz="1100"/>
                    </a:p>
                  </a:txBody>
                  <a:tcPr marL="91425" marR="91425" marT="91425" marB="91425"/>
                </a:tc>
                <a:extLst>
                  <a:ext uri="{0D108BD9-81ED-4DB2-BD59-A6C34878D82A}">
                    <a16:rowId xmlns:a16="http://schemas.microsoft.com/office/drawing/2014/main" val="10003"/>
                  </a:ext>
                </a:extLst>
              </a:tr>
              <a:tr h="381000">
                <a:tc>
                  <a:txBody>
                    <a:bodyPr/>
                    <a:lstStyle/>
                    <a:p>
                      <a:pPr marL="0" lvl="0" indent="0" algn="l" rtl="0">
                        <a:spcBef>
                          <a:spcPts val="0"/>
                        </a:spcBef>
                        <a:spcAft>
                          <a:spcPts val="0"/>
                        </a:spcAft>
                        <a:buNone/>
                      </a:pPr>
                      <a:r>
                        <a:rPr lang="en" sz="1100"/>
                        <a:t>Play</a:t>
                      </a:r>
                      <a:endParaRPr sz="1100"/>
                    </a:p>
                  </a:txBody>
                  <a:tcPr marL="91425" marR="91425" marT="91425" marB="91425"/>
                </a:tc>
                <a:tc>
                  <a:txBody>
                    <a:bodyPr/>
                    <a:lstStyle/>
                    <a:p>
                      <a:pPr marL="0" lvl="0" indent="0" algn="l" rtl="0">
                        <a:spcBef>
                          <a:spcPts val="0"/>
                        </a:spcBef>
                        <a:spcAft>
                          <a:spcPts val="0"/>
                        </a:spcAft>
                        <a:buNone/>
                      </a:pPr>
                      <a:r>
                        <a:rPr lang="en" sz="1100"/>
                        <a:t>Play is imaginative, intrinsically motivated, nonserious, freely chosen, and actively engaging. Play is typified by spontaneity, joyfulness, and inhibition and is done not as a means to an end but for its inherent pleasure.</a:t>
                      </a:r>
                      <a:endParaRPr sz="1100"/>
                    </a:p>
                  </a:txBody>
                  <a:tcPr marL="91425" marR="91425" marT="91425" marB="91425"/>
                </a:tc>
                <a:extLst>
                  <a:ext uri="{0D108BD9-81ED-4DB2-BD59-A6C34878D82A}">
                    <a16:rowId xmlns:a16="http://schemas.microsoft.com/office/drawing/2014/main" val="10004"/>
                  </a:ext>
                </a:extLst>
              </a:tr>
              <a:tr h="381000">
                <a:tc>
                  <a:txBody>
                    <a:bodyPr/>
                    <a:lstStyle/>
                    <a:p>
                      <a:pPr marL="0" lvl="0" indent="0" algn="l" rtl="0">
                        <a:spcBef>
                          <a:spcPts val="0"/>
                        </a:spcBef>
                        <a:spcAft>
                          <a:spcPts val="0"/>
                        </a:spcAft>
                        <a:buNone/>
                      </a:pPr>
                      <a:r>
                        <a:rPr lang="en" sz="1100"/>
                        <a:t>Recreation</a:t>
                      </a:r>
                      <a:endParaRPr sz="1100"/>
                    </a:p>
                  </a:txBody>
                  <a:tcPr marL="91425" marR="91425" marT="91425" marB="91425"/>
                </a:tc>
                <a:tc>
                  <a:txBody>
                    <a:bodyPr/>
                    <a:lstStyle/>
                    <a:p>
                      <a:pPr marL="0" lvl="0" indent="0" algn="l" rtl="0">
                        <a:spcBef>
                          <a:spcPts val="0"/>
                        </a:spcBef>
                        <a:spcAft>
                          <a:spcPts val="0"/>
                        </a:spcAft>
                        <a:buNone/>
                      </a:pPr>
                      <a:r>
                        <a:rPr lang="en" sz="1100"/>
                        <a:t>Recreation is an activity that people engage in during their free time, that people enjoy, and that people recognize as having socially redeeming values. The activity performed is less important than the reason for performing the activity, which is the outcome.</a:t>
                      </a:r>
                      <a:endParaRPr sz="1100"/>
                    </a:p>
                  </a:txBody>
                  <a:tcPr marL="91425" marR="91425" marT="91425" marB="91425"/>
                </a:tc>
                <a:extLst>
                  <a:ext uri="{0D108BD9-81ED-4DB2-BD59-A6C34878D82A}">
                    <a16:rowId xmlns:a16="http://schemas.microsoft.com/office/drawing/2014/main" val="10005"/>
                  </a:ext>
                </a:extLst>
              </a:tr>
              <a:tr h="381000">
                <a:tc gridSpan="2">
                  <a:txBody>
                    <a:bodyPr/>
                    <a:lstStyle/>
                    <a:p>
                      <a:pPr marL="0" lvl="0" indent="0" algn="l" rtl="0">
                        <a:spcBef>
                          <a:spcPts val="0"/>
                        </a:spcBef>
                        <a:spcAft>
                          <a:spcPts val="0"/>
                        </a:spcAft>
                        <a:buNone/>
                      </a:pPr>
                      <a:r>
                        <a:rPr lang="en" sz="1100" b="1">
                          <a:solidFill>
                            <a:srgbClr val="FFFFFF"/>
                          </a:solidFill>
                        </a:rPr>
                        <a:t>Source: </a:t>
                      </a:r>
                      <a:r>
                        <a:rPr lang="en" sz="1100" b="1" u="sng">
                          <a:solidFill>
                            <a:srgbClr val="FFFFFF"/>
                          </a:solidFill>
                          <a:hlinkClick r:id="rId3"/>
                        </a:rPr>
                        <a:t>https://us.humankinetics.com/blogs/excerpt/definitions-of-leisure-play-and-recreation</a:t>
                      </a:r>
                      <a:r>
                        <a:rPr lang="en" sz="1100" b="1">
                          <a:solidFill>
                            <a:srgbClr val="FFFFFF"/>
                          </a:solidFill>
                        </a:rPr>
                        <a:t>, Table 1.1</a:t>
                      </a:r>
                      <a:endParaRPr sz="1100" b="1">
                        <a:solidFill>
                          <a:srgbClr val="FFFFFF"/>
                        </a:solidFill>
                      </a:endParaRPr>
                    </a:p>
                  </a:txBody>
                  <a:tcPr marL="91425" marR="91425" marT="91425" marB="91425"/>
                </a:tc>
                <a:tc hMerge="1">
                  <a:txBody>
                    <a:bodyPr/>
                    <a:lstStyle/>
                    <a:p>
                      <a:endParaRPr lang="en-US"/>
                    </a:p>
                  </a:txBody>
                  <a:tcPr/>
                </a:tc>
                <a:extLst>
                  <a:ext uri="{0D108BD9-81ED-4DB2-BD59-A6C34878D82A}">
                    <a16:rowId xmlns:a16="http://schemas.microsoft.com/office/drawing/2014/main" val="10006"/>
                  </a:ext>
                </a:extLst>
              </a:tr>
            </a:tbl>
          </a:graphicData>
        </a:graphic>
      </p:graphicFrame>
      <p:sp>
        <p:nvSpPr>
          <p:cNvPr id="220" name="Google Shape;220;p3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24</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3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Types of Recreational Activities</a:t>
            </a:r>
            <a:endParaRPr/>
          </a:p>
        </p:txBody>
      </p:sp>
      <p:graphicFrame>
        <p:nvGraphicFramePr>
          <p:cNvPr id="226" name="Google Shape;226;p37"/>
          <p:cNvGraphicFramePr/>
          <p:nvPr/>
        </p:nvGraphicFramePr>
        <p:xfrm>
          <a:off x="482800" y="1149550"/>
          <a:ext cx="3000000" cy="3000000"/>
        </p:xfrm>
        <a:graphic>
          <a:graphicData uri="http://schemas.openxmlformats.org/drawingml/2006/table">
            <a:tbl>
              <a:tblPr>
                <a:noFill/>
                <a:tableStyleId>{C6A21B80-B3F0-4559-81EF-2C18AFA34D56}</a:tableStyleId>
              </a:tblPr>
              <a:tblGrid>
                <a:gridCol w="4102475">
                  <a:extLst>
                    <a:ext uri="{9D8B030D-6E8A-4147-A177-3AD203B41FA5}">
                      <a16:colId xmlns:a16="http://schemas.microsoft.com/office/drawing/2014/main" val="20000"/>
                    </a:ext>
                  </a:extLst>
                </a:gridCol>
                <a:gridCol w="4102475">
                  <a:extLst>
                    <a:ext uri="{9D8B030D-6E8A-4147-A177-3AD203B41FA5}">
                      <a16:colId xmlns:a16="http://schemas.microsoft.com/office/drawing/2014/main" val="20001"/>
                    </a:ext>
                  </a:extLst>
                </a:gridCol>
              </a:tblGrid>
              <a:tr h="747300">
                <a:tc>
                  <a:txBody>
                    <a:bodyPr/>
                    <a:lstStyle/>
                    <a:p>
                      <a:pPr marL="0" lvl="0" indent="0" algn="ctr" rtl="0">
                        <a:lnSpc>
                          <a:spcPct val="100000"/>
                        </a:lnSpc>
                        <a:spcBef>
                          <a:spcPts val="0"/>
                        </a:spcBef>
                        <a:spcAft>
                          <a:spcPts val="0"/>
                        </a:spcAft>
                        <a:buClr>
                          <a:schemeClr val="dk1"/>
                        </a:buClr>
                        <a:buSzPts val="1100"/>
                        <a:buFont typeface="Arial"/>
                        <a:buNone/>
                      </a:pPr>
                      <a:r>
                        <a:rPr lang="en" sz="1800" b="1">
                          <a:solidFill>
                            <a:schemeClr val="dk1"/>
                          </a:solidFill>
                        </a:rPr>
                        <a:t>Individual or Group</a:t>
                      </a:r>
                      <a:endParaRPr sz="1800" b="1"/>
                    </a:p>
                  </a:txBody>
                  <a:tcPr marL="91425" marR="91425" marT="91425" marB="91425" anchor="ctr"/>
                </a:tc>
                <a:tc>
                  <a:txBody>
                    <a:bodyPr/>
                    <a:lstStyle/>
                    <a:p>
                      <a:pPr marL="0" lvl="0" indent="0" algn="ctr" rtl="0">
                        <a:lnSpc>
                          <a:spcPct val="115000"/>
                        </a:lnSpc>
                        <a:spcBef>
                          <a:spcPts val="0"/>
                        </a:spcBef>
                        <a:spcAft>
                          <a:spcPts val="0"/>
                        </a:spcAft>
                        <a:buClr>
                          <a:schemeClr val="dk1"/>
                        </a:buClr>
                        <a:buSzPts val="1100"/>
                        <a:buFont typeface="Arial"/>
                        <a:buNone/>
                      </a:pPr>
                      <a:r>
                        <a:rPr lang="en" sz="1800" b="1">
                          <a:solidFill>
                            <a:schemeClr val="dk1"/>
                          </a:solidFill>
                        </a:rPr>
                        <a:t>Organizational</a:t>
                      </a:r>
                      <a:endParaRPr sz="1800" b="1"/>
                    </a:p>
                  </a:txBody>
                  <a:tcPr marL="91425" marR="91425" marT="91425" marB="91425" anchor="ctr"/>
                </a:tc>
                <a:extLst>
                  <a:ext uri="{0D108BD9-81ED-4DB2-BD59-A6C34878D82A}">
                    <a16:rowId xmlns:a16="http://schemas.microsoft.com/office/drawing/2014/main" val="10000"/>
                  </a:ext>
                </a:extLst>
              </a:tr>
              <a:tr h="874250">
                <a:tc>
                  <a:txBody>
                    <a:bodyPr/>
                    <a:lstStyle/>
                    <a:p>
                      <a:pPr marL="0" lvl="0" indent="0" algn="l" rtl="0">
                        <a:lnSpc>
                          <a:spcPct val="115000"/>
                        </a:lnSpc>
                        <a:spcBef>
                          <a:spcPts val="0"/>
                        </a:spcBef>
                        <a:spcAft>
                          <a:spcPts val="0"/>
                        </a:spcAft>
                        <a:buClr>
                          <a:schemeClr val="dk1"/>
                        </a:buClr>
                        <a:buSzPts val="1100"/>
                        <a:buFont typeface="Arial"/>
                        <a:buNone/>
                      </a:pPr>
                      <a:r>
                        <a:rPr lang="en">
                          <a:solidFill>
                            <a:schemeClr val="dk1"/>
                          </a:solidFill>
                        </a:rPr>
                        <a:t>Can be performed on one’s own or within a group. These are loosely structured and participation is organized by the individual</a:t>
                      </a:r>
                      <a:endParaRPr/>
                    </a:p>
                  </a:txBody>
                  <a:tcPr marL="91425" marR="91425" marT="91425" marB="91425"/>
                </a:tc>
                <a:tc>
                  <a:txBody>
                    <a:bodyPr/>
                    <a:lstStyle/>
                    <a:p>
                      <a:pPr marL="0" lvl="0" indent="0" algn="l" rtl="0">
                        <a:lnSpc>
                          <a:spcPct val="115000"/>
                        </a:lnSpc>
                        <a:spcBef>
                          <a:spcPts val="0"/>
                        </a:spcBef>
                        <a:spcAft>
                          <a:spcPts val="0"/>
                        </a:spcAft>
                        <a:buClr>
                          <a:schemeClr val="dk1"/>
                        </a:buClr>
                        <a:buSzPts val="1100"/>
                        <a:buFont typeface="Arial"/>
                        <a:buNone/>
                      </a:pPr>
                      <a:r>
                        <a:rPr lang="en">
                          <a:solidFill>
                            <a:schemeClr val="dk1"/>
                          </a:solidFill>
                        </a:rPr>
                        <a:t>Independent Groups or Organizations develop programs which individuals can join to participate in an organized recreational activity</a:t>
                      </a:r>
                      <a:endParaRPr/>
                    </a:p>
                  </a:txBody>
                  <a:tcPr marL="91425" marR="91425" marT="91425" marB="91425"/>
                </a:tc>
                <a:extLst>
                  <a:ext uri="{0D108BD9-81ED-4DB2-BD59-A6C34878D82A}">
                    <a16:rowId xmlns:a16="http://schemas.microsoft.com/office/drawing/2014/main" val="10001"/>
                  </a:ext>
                </a:extLst>
              </a:tr>
              <a:tr h="874250">
                <a:tc>
                  <a:txBody>
                    <a:bodyPr/>
                    <a:lstStyle/>
                    <a:p>
                      <a:pPr marL="0" lvl="0" indent="0" algn="l" rtl="0">
                        <a:lnSpc>
                          <a:spcPct val="115000"/>
                        </a:lnSpc>
                        <a:spcBef>
                          <a:spcPts val="0"/>
                        </a:spcBef>
                        <a:spcAft>
                          <a:spcPts val="0"/>
                        </a:spcAft>
                        <a:buClr>
                          <a:schemeClr val="dk1"/>
                        </a:buClr>
                        <a:buSzPts val="1100"/>
                        <a:buFont typeface="Arial"/>
                        <a:buNone/>
                      </a:pPr>
                      <a:r>
                        <a:rPr lang="en" b="1">
                          <a:solidFill>
                            <a:schemeClr val="dk1"/>
                          </a:solidFill>
                        </a:rPr>
                        <a:t>Examples:</a:t>
                      </a:r>
                      <a:r>
                        <a:rPr lang="en">
                          <a:solidFill>
                            <a:schemeClr val="dk1"/>
                          </a:solidFill>
                        </a:rPr>
                        <a:t> Arts and Crafts, Music, Dancing, Museums, Reading, Games, Travel, Hiking, Camping, Biking, Sailing, Skiing, Volunteering</a:t>
                      </a:r>
                      <a:endParaRPr/>
                    </a:p>
                  </a:txBody>
                  <a:tcPr marL="91425" marR="91425" marT="91425" marB="91425"/>
                </a:tc>
                <a:tc>
                  <a:txBody>
                    <a:bodyPr/>
                    <a:lstStyle/>
                    <a:p>
                      <a:pPr marL="0" lvl="0" indent="0" algn="l" rtl="0">
                        <a:lnSpc>
                          <a:spcPct val="115000"/>
                        </a:lnSpc>
                        <a:spcBef>
                          <a:spcPts val="0"/>
                        </a:spcBef>
                        <a:spcAft>
                          <a:spcPts val="0"/>
                        </a:spcAft>
                        <a:buClr>
                          <a:schemeClr val="dk1"/>
                        </a:buClr>
                        <a:buSzPts val="1100"/>
                        <a:buFont typeface="Arial"/>
                        <a:buNone/>
                      </a:pPr>
                      <a:r>
                        <a:rPr lang="en" b="1">
                          <a:solidFill>
                            <a:schemeClr val="dk1"/>
                          </a:solidFill>
                        </a:rPr>
                        <a:t>Non-profit examples:</a:t>
                      </a:r>
                      <a:r>
                        <a:rPr lang="en">
                          <a:solidFill>
                            <a:schemeClr val="dk1"/>
                          </a:solidFill>
                        </a:rPr>
                        <a:t> Civil Air Patrol, Boys and Girls Club of America, YMCA, National Recreation and Park Association</a:t>
                      </a:r>
                      <a:endParaRPr/>
                    </a:p>
                  </a:txBody>
                  <a:tcPr marL="91425" marR="91425" marT="91425" marB="91425"/>
                </a:tc>
                <a:extLst>
                  <a:ext uri="{0D108BD9-81ED-4DB2-BD59-A6C34878D82A}">
                    <a16:rowId xmlns:a16="http://schemas.microsoft.com/office/drawing/2014/main" val="10002"/>
                  </a:ext>
                </a:extLst>
              </a:tr>
              <a:tr h="653475">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lnSpc>
                          <a:spcPct val="115000"/>
                        </a:lnSpc>
                        <a:spcBef>
                          <a:spcPts val="0"/>
                        </a:spcBef>
                        <a:spcAft>
                          <a:spcPts val="0"/>
                        </a:spcAft>
                        <a:buClr>
                          <a:schemeClr val="dk1"/>
                        </a:buClr>
                        <a:buSzPts val="1100"/>
                        <a:buFont typeface="Arial"/>
                        <a:buNone/>
                      </a:pPr>
                      <a:r>
                        <a:rPr lang="en" b="1">
                          <a:solidFill>
                            <a:schemeClr val="dk1"/>
                          </a:solidFill>
                        </a:rPr>
                        <a:t>For-profit examples:</a:t>
                      </a:r>
                      <a:r>
                        <a:rPr lang="en">
                          <a:solidFill>
                            <a:schemeClr val="dk1"/>
                          </a:solidFill>
                        </a:rPr>
                        <a:t> gyms, spas, sports teams, dance troupes, social groups</a:t>
                      </a:r>
                      <a:endParaRPr/>
                    </a:p>
                  </a:txBody>
                  <a:tcPr marL="91425" marR="91425" marT="91425" marB="91425"/>
                </a:tc>
                <a:extLst>
                  <a:ext uri="{0D108BD9-81ED-4DB2-BD59-A6C34878D82A}">
                    <a16:rowId xmlns:a16="http://schemas.microsoft.com/office/drawing/2014/main" val="10003"/>
                  </a:ext>
                </a:extLst>
              </a:tr>
            </a:tbl>
          </a:graphicData>
        </a:graphic>
      </p:graphicFrame>
      <p:sp>
        <p:nvSpPr>
          <p:cNvPr id="227" name="Google Shape;227;p3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25</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3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Recreation Activity</a:t>
            </a:r>
            <a:endParaRPr/>
          </a:p>
        </p:txBody>
      </p:sp>
      <p:sp>
        <p:nvSpPr>
          <p:cNvPr id="233" name="Google Shape;233;p3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As an ice-breaker, we thought about different recreation activities that we have or wish to participate in</a:t>
            </a:r>
            <a:br>
              <a:rPr lang="en"/>
            </a:br>
            <a:endParaRPr/>
          </a:p>
          <a:p>
            <a:pPr marL="457200" lvl="0" indent="-342900" algn="l" rtl="0">
              <a:spcBef>
                <a:spcPts val="0"/>
              </a:spcBef>
              <a:spcAft>
                <a:spcPts val="0"/>
              </a:spcAft>
              <a:buSzPts val="1800"/>
              <a:buChar char="●"/>
            </a:pPr>
            <a:r>
              <a:rPr lang="en"/>
              <a:t>Let’s discuss the activities that were brought up earlier, and why they might be beneficial</a:t>
            </a:r>
            <a:endParaRPr/>
          </a:p>
        </p:txBody>
      </p:sp>
      <p:sp>
        <p:nvSpPr>
          <p:cNvPr id="234" name="Google Shape;234;p3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26</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3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Recreation Final Thoughts</a:t>
            </a:r>
            <a:endParaRPr/>
          </a:p>
        </p:txBody>
      </p:sp>
      <p:sp>
        <p:nvSpPr>
          <p:cNvPr id="240" name="Google Shape;240;p3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marR="0" lvl="0" indent="-342900" algn="l" rtl="0">
              <a:spcBef>
                <a:spcPts val="0"/>
              </a:spcBef>
              <a:spcAft>
                <a:spcPts val="0"/>
              </a:spcAft>
              <a:buClr>
                <a:srgbClr val="222222"/>
              </a:buClr>
              <a:buSzPts val="1800"/>
              <a:buChar char="●"/>
            </a:pPr>
            <a:r>
              <a:rPr lang="en">
                <a:solidFill>
                  <a:srgbClr val="222222"/>
                </a:solidFill>
                <a:highlight>
                  <a:srgbClr val="FFFFFF"/>
                </a:highlight>
              </a:rPr>
              <a:t>As individuals, we should strive to participate in recreational activities that meet our needs for physical and mental wellness</a:t>
            </a:r>
            <a:br>
              <a:rPr lang="en">
                <a:solidFill>
                  <a:srgbClr val="222222"/>
                </a:solidFill>
                <a:highlight>
                  <a:srgbClr val="FFFFFF"/>
                </a:highlight>
              </a:rPr>
            </a:br>
            <a:endParaRPr>
              <a:solidFill>
                <a:srgbClr val="222222"/>
              </a:solidFill>
              <a:highlight>
                <a:srgbClr val="FFFFFF"/>
              </a:highlight>
            </a:endParaRPr>
          </a:p>
          <a:p>
            <a:pPr marL="457200" marR="0" lvl="0" indent="-342900" algn="l" rtl="0">
              <a:spcBef>
                <a:spcPts val="0"/>
              </a:spcBef>
              <a:spcAft>
                <a:spcPts val="0"/>
              </a:spcAft>
              <a:buClr>
                <a:srgbClr val="222222"/>
              </a:buClr>
              <a:buSzPts val="1800"/>
              <a:buChar char="●"/>
            </a:pPr>
            <a:r>
              <a:rPr lang="en">
                <a:solidFill>
                  <a:srgbClr val="222222"/>
                </a:solidFill>
                <a:highlight>
                  <a:srgbClr val="FFFFFF"/>
                </a:highlight>
              </a:rPr>
              <a:t>We can meet these needs through participation in a variety of individual and community-based activities </a:t>
            </a:r>
            <a:br>
              <a:rPr lang="en">
                <a:solidFill>
                  <a:srgbClr val="222222"/>
                </a:solidFill>
                <a:highlight>
                  <a:srgbClr val="FFFFFF"/>
                </a:highlight>
              </a:rPr>
            </a:br>
            <a:endParaRPr>
              <a:solidFill>
                <a:srgbClr val="222222"/>
              </a:solidFill>
              <a:highlight>
                <a:srgbClr val="FFFFFF"/>
              </a:highlight>
            </a:endParaRPr>
          </a:p>
          <a:p>
            <a:pPr marL="457200" marR="0" lvl="0" indent="-342900" algn="l" rtl="0">
              <a:spcBef>
                <a:spcPts val="0"/>
              </a:spcBef>
              <a:spcAft>
                <a:spcPts val="0"/>
              </a:spcAft>
              <a:buClr>
                <a:srgbClr val="222222"/>
              </a:buClr>
              <a:buSzPts val="1800"/>
              <a:buChar char="●"/>
            </a:pPr>
            <a:r>
              <a:rPr lang="en">
                <a:solidFill>
                  <a:srgbClr val="222222"/>
                </a:solidFill>
                <a:highlight>
                  <a:srgbClr val="FFFFFF"/>
                </a:highlight>
              </a:rPr>
              <a:t>Recreation is an important part of our wellness needs</a:t>
            </a:r>
            <a:endParaRPr>
              <a:solidFill>
                <a:srgbClr val="222222"/>
              </a:solidFill>
              <a:highlight>
                <a:srgbClr val="FFFFFF"/>
              </a:highlight>
            </a:endParaRPr>
          </a:p>
          <a:p>
            <a:pPr marL="0" lvl="0" indent="0" algn="l" rtl="0">
              <a:spcBef>
                <a:spcPts val="500"/>
              </a:spcBef>
              <a:spcAft>
                <a:spcPts val="1600"/>
              </a:spcAft>
              <a:buNone/>
            </a:pPr>
            <a:endParaRPr/>
          </a:p>
        </p:txBody>
      </p:sp>
      <p:sp>
        <p:nvSpPr>
          <p:cNvPr id="241" name="Google Shape;241;p3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27</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Google Shape;246;p4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Rest</a:t>
            </a:r>
            <a:endParaRPr/>
          </a:p>
        </p:txBody>
      </p:sp>
      <p:sp>
        <p:nvSpPr>
          <p:cNvPr id="247" name="Google Shape;247;p4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600" i="1"/>
              <a:t>“Sleep hygiene is a variety of different practices and habits that are necessary to have good nighttime sleep quality and full daytime alertness.”</a:t>
            </a:r>
            <a:endParaRPr sz="1600" i="1"/>
          </a:p>
          <a:p>
            <a:pPr marL="0" lvl="0" indent="0" algn="l" rtl="0">
              <a:spcBef>
                <a:spcPts val="0"/>
              </a:spcBef>
              <a:spcAft>
                <a:spcPts val="0"/>
              </a:spcAft>
              <a:buNone/>
            </a:pPr>
            <a:r>
              <a:rPr lang="en" sz="1600"/>
              <a:t>									(The National Sleep Foundation)</a:t>
            </a:r>
            <a:endParaRPr sz="1600"/>
          </a:p>
          <a:p>
            <a:pPr marL="0" lvl="0" indent="0" algn="l" rtl="0">
              <a:spcBef>
                <a:spcPts val="0"/>
              </a:spcBef>
              <a:spcAft>
                <a:spcPts val="0"/>
              </a:spcAft>
              <a:buNone/>
            </a:pPr>
            <a:endParaRPr sz="1600" i="1"/>
          </a:p>
          <a:p>
            <a:pPr marL="0" lvl="0" indent="0" algn="l" rtl="0">
              <a:spcBef>
                <a:spcPts val="0"/>
              </a:spcBef>
              <a:spcAft>
                <a:spcPts val="0"/>
              </a:spcAft>
              <a:buNone/>
            </a:pPr>
            <a:r>
              <a:rPr lang="en" sz="1600" i="1"/>
              <a:t>"Sleep is that golden chain that ties health and our bodies together."</a:t>
            </a:r>
            <a:endParaRPr sz="1600" i="1"/>
          </a:p>
          <a:p>
            <a:pPr marL="4114800" lvl="0" indent="0" algn="l" rtl="0">
              <a:spcBef>
                <a:spcPts val="0"/>
              </a:spcBef>
              <a:spcAft>
                <a:spcPts val="0"/>
              </a:spcAft>
              <a:buNone/>
            </a:pPr>
            <a:r>
              <a:rPr lang="en" sz="1600"/>
              <a:t>(Thomas Dekker)</a:t>
            </a:r>
            <a:endParaRPr sz="1600"/>
          </a:p>
          <a:p>
            <a:pPr marL="0" lvl="0" indent="0" algn="l" rtl="0">
              <a:spcBef>
                <a:spcPts val="0"/>
              </a:spcBef>
              <a:spcAft>
                <a:spcPts val="0"/>
              </a:spcAft>
              <a:buNone/>
            </a:pPr>
            <a:endParaRPr sz="1600" i="1"/>
          </a:p>
          <a:p>
            <a:pPr marL="0" lvl="0" indent="0" algn="l" rtl="0">
              <a:spcBef>
                <a:spcPts val="0"/>
              </a:spcBef>
              <a:spcAft>
                <a:spcPts val="0"/>
              </a:spcAft>
              <a:buNone/>
            </a:pPr>
            <a:r>
              <a:rPr lang="en" sz="1600" i="1"/>
              <a:t>"A good laugh and a long sleep are the best cures in the doctor's book."</a:t>
            </a:r>
            <a:endParaRPr sz="1600" i="1"/>
          </a:p>
          <a:p>
            <a:pPr marL="4114800" lvl="0" indent="0" algn="l" rtl="0">
              <a:spcBef>
                <a:spcPts val="0"/>
              </a:spcBef>
              <a:spcAft>
                <a:spcPts val="0"/>
              </a:spcAft>
              <a:buNone/>
            </a:pPr>
            <a:r>
              <a:rPr lang="en" sz="1600"/>
              <a:t>(Irish Proverb)</a:t>
            </a:r>
            <a:endParaRPr sz="1600"/>
          </a:p>
        </p:txBody>
      </p:sp>
      <p:sp>
        <p:nvSpPr>
          <p:cNvPr id="248" name="Google Shape;248;p4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28</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Google Shape;253;p4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Rest</a:t>
            </a:r>
            <a:endParaRPr/>
          </a:p>
        </p:txBody>
      </p:sp>
      <p:sp>
        <p:nvSpPr>
          <p:cNvPr id="254" name="Google Shape;254;p4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Why is it important to practice good sleep hygiene?</a:t>
            </a:r>
            <a:endParaRPr/>
          </a:p>
          <a:p>
            <a:pPr marL="914400" lvl="1" indent="-317500" algn="l" rtl="0">
              <a:spcBef>
                <a:spcPts val="0"/>
              </a:spcBef>
              <a:spcAft>
                <a:spcPts val="0"/>
              </a:spcAft>
              <a:buSzPts val="1400"/>
              <a:buChar char="○"/>
            </a:pPr>
            <a:r>
              <a:rPr lang="en"/>
              <a:t>Obtaining healthy sleep is important for both physical and mental health. It can also improve productivity and overall quality of life. Everyone, from children to older adults, can benefit from practicing good sleep habits</a:t>
            </a:r>
            <a:br>
              <a:rPr lang="en"/>
            </a:br>
            <a:endParaRPr/>
          </a:p>
          <a:p>
            <a:pPr marL="457200" lvl="0" indent="-342900" algn="l" rtl="0">
              <a:spcBef>
                <a:spcPts val="0"/>
              </a:spcBef>
              <a:spcAft>
                <a:spcPts val="0"/>
              </a:spcAft>
              <a:buSzPts val="1800"/>
              <a:buChar char="●"/>
            </a:pPr>
            <a:r>
              <a:rPr lang="en"/>
              <a:t>What are signs of poor sleep hygiene?</a:t>
            </a:r>
            <a:endParaRPr/>
          </a:p>
          <a:p>
            <a:pPr marL="914400" lvl="1" indent="-317500" algn="l" rtl="0">
              <a:spcBef>
                <a:spcPts val="0"/>
              </a:spcBef>
              <a:spcAft>
                <a:spcPts val="0"/>
              </a:spcAft>
              <a:buSzPts val="1400"/>
              <a:buChar char="○"/>
            </a:pPr>
            <a:r>
              <a:rPr lang="en"/>
              <a:t>Frequent sleep disturbances and daytime sleepiness are the most telling signs of poor sleep hygiene. In addition, if you're taking too long to fall asleep, you should consider evaluating your sleep routine and revising your bedtime habits. Just a few simple changes can make the difference between a good night’s sleep and night spent tossing and turning</a:t>
            </a:r>
            <a:br>
              <a:rPr lang="en"/>
            </a:br>
            <a:endParaRPr/>
          </a:p>
          <a:p>
            <a:pPr marL="457200" lvl="0" indent="-342900" algn="l" rtl="0">
              <a:spcBef>
                <a:spcPts val="0"/>
              </a:spcBef>
              <a:spcAft>
                <a:spcPts val="0"/>
              </a:spcAft>
              <a:buSzPts val="1800"/>
              <a:buChar char="●"/>
            </a:pPr>
            <a:r>
              <a:rPr lang="en"/>
              <a:t>Refer to your handout to see tips for improving sleep hygiene</a:t>
            </a:r>
            <a:endParaRPr/>
          </a:p>
        </p:txBody>
      </p:sp>
      <p:sp>
        <p:nvSpPr>
          <p:cNvPr id="255" name="Google Shape;255;p4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29</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Overview</a:t>
            </a:r>
            <a:endParaRPr>
              <a:solidFill>
                <a:srgbClr val="000000"/>
              </a:solidFill>
            </a:endParaRPr>
          </a:p>
        </p:txBody>
      </p:sp>
      <p:sp>
        <p:nvSpPr>
          <p:cNvPr id="70" name="Google Shape;70;p1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000000"/>
              </a:buClr>
              <a:buSzPts val="1800"/>
              <a:buChar char="●"/>
            </a:pPr>
            <a:r>
              <a:rPr lang="en" sz="1800">
                <a:solidFill>
                  <a:srgbClr val="000000"/>
                </a:solidFill>
              </a:rPr>
              <a:t>Why discuss physical wellness?</a:t>
            </a:r>
            <a:br>
              <a:rPr lang="en" sz="1800">
                <a:solidFill>
                  <a:srgbClr val="000000"/>
                </a:solidFill>
              </a:rPr>
            </a:br>
            <a:endParaRPr sz="1800">
              <a:solidFill>
                <a:srgbClr val="000000"/>
              </a:solidFill>
            </a:endParaRPr>
          </a:p>
          <a:p>
            <a:pPr marL="457200" lvl="0" indent="-342900" algn="l" rtl="0">
              <a:spcBef>
                <a:spcPts val="0"/>
              </a:spcBef>
              <a:spcAft>
                <a:spcPts val="0"/>
              </a:spcAft>
              <a:buClr>
                <a:srgbClr val="000000"/>
              </a:buClr>
              <a:buSzPts val="1800"/>
              <a:buChar char="●"/>
            </a:pPr>
            <a:r>
              <a:rPr lang="en" sz="1800">
                <a:solidFill>
                  <a:srgbClr val="000000"/>
                </a:solidFill>
              </a:rPr>
              <a:t>Fitness</a:t>
            </a:r>
            <a:endParaRPr sz="1800">
              <a:solidFill>
                <a:srgbClr val="000000"/>
              </a:solidFill>
            </a:endParaRPr>
          </a:p>
          <a:p>
            <a:pPr marL="914400" lvl="1" indent="-317500" algn="l" rtl="0">
              <a:spcBef>
                <a:spcPts val="0"/>
              </a:spcBef>
              <a:spcAft>
                <a:spcPts val="0"/>
              </a:spcAft>
              <a:buClr>
                <a:srgbClr val="000000"/>
              </a:buClr>
              <a:buSzPts val="1400"/>
              <a:buChar char="○"/>
            </a:pPr>
            <a:r>
              <a:rPr lang="en" sz="1400">
                <a:solidFill>
                  <a:srgbClr val="000000"/>
                </a:solidFill>
              </a:rPr>
              <a:t>Cadets </a:t>
            </a:r>
            <a:endParaRPr sz="1400">
              <a:solidFill>
                <a:srgbClr val="000000"/>
              </a:solidFill>
            </a:endParaRPr>
          </a:p>
          <a:p>
            <a:pPr marL="914400" lvl="1" indent="-342900" algn="l" rtl="0">
              <a:spcBef>
                <a:spcPts val="0"/>
              </a:spcBef>
              <a:spcAft>
                <a:spcPts val="0"/>
              </a:spcAft>
              <a:buClr>
                <a:srgbClr val="000000"/>
              </a:buClr>
              <a:buSzPts val="1800"/>
              <a:buChar char="○"/>
            </a:pPr>
            <a:r>
              <a:rPr lang="en" sz="1400">
                <a:solidFill>
                  <a:srgbClr val="000000"/>
                </a:solidFill>
              </a:rPr>
              <a:t>Senior Members</a:t>
            </a:r>
            <a:br>
              <a:rPr lang="en" sz="1800">
                <a:solidFill>
                  <a:srgbClr val="000000"/>
                </a:solidFill>
              </a:rPr>
            </a:br>
            <a:endParaRPr sz="1800">
              <a:solidFill>
                <a:srgbClr val="000000"/>
              </a:solidFill>
            </a:endParaRPr>
          </a:p>
          <a:p>
            <a:pPr marL="457200" lvl="0" indent="-342900" algn="l" rtl="0">
              <a:spcBef>
                <a:spcPts val="0"/>
              </a:spcBef>
              <a:spcAft>
                <a:spcPts val="0"/>
              </a:spcAft>
              <a:buClr>
                <a:srgbClr val="000000"/>
              </a:buClr>
              <a:buSzPts val="1800"/>
              <a:buChar char="●"/>
            </a:pPr>
            <a:r>
              <a:rPr lang="en" sz="1800">
                <a:solidFill>
                  <a:srgbClr val="000000"/>
                </a:solidFill>
              </a:rPr>
              <a:t>Recreation</a:t>
            </a:r>
            <a:br>
              <a:rPr lang="en" sz="1800">
                <a:solidFill>
                  <a:srgbClr val="000000"/>
                </a:solidFill>
              </a:rPr>
            </a:br>
            <a:endParaRPr sz="1800">
              <a:solidFill>
                <a:srgbClr val="000000"/>
              </a:solidFill>
            </a:endParaRPr>
          </a:p>
          <a:p>
            <a:pPr marL="457200" lvl="0" indent="-342900" algn="l" rtl="0">
              <a:spcBef>
                <a:spcPts val="0"/>
              </a:spcBef>
              <a:spcAft>
                <a:spcPts val="0"/>
              </a:spcAft>
              <a:buClr>
                <a:srgbClr val="000000"/>
              </a:buClr>
              <a:buSzPts val="1800"/>
              <a:buChar char="●"/>
            </a:pPr>
            <a:r>
              <a:rPr lang="en" sz="1800">
                <a:solidFill>
                  <a:srgbClr val="000000"/>
                </a:solidFill>
              </a:rPr>
              <a:t>Nutrition</a:t>
            </a:r>
            <a:endParaRPr sz="1800">
              <a:solidFill>
                <a:srgbClr val="000000"/>
              </a:solidFill>
            </a:endParaRPr>
          </a:p>
        </p:txBody>
      </p:sp>
      <p:sp>
        <p:nvSpPr>
          <p:cNvPr id="71" name="Google Shape;71;p1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chemeClr val="dk1"/>
              </a:buClr>
              <a:buSzPts val="1800"/>
              <a:buChar char="●"/>
            </a:pPr>
            <a:r>
              <a:rPr lang="en" sz="1800">
                <a:solidFill>
                  <a:schemeClr val="dk1"/>
                </a:solidFill>
              </a:rPr>
              <a:t>Rest</a:t>
            </a:r>
            <a:br>
              <a:rPr lang="en" sz="1800">
                <a:solidFill>
                  <a:schemeClr val="dk1"/>
                </a:solidFill>
              </a:rPr>
            </a:br>
            <a:endParaRPr sz="1800">
              <a:solidFill>
                <a:schemeClr val="dk1"/>
              </a:solidFill>
            </a:endParaRPr>
          </a:p>
          <a:p>
            <a:pPr marL="457200" lvl="0" indent="-342900" algn="l" rtl="0">
              <a:spcBef>
                <a:spcPts val="0"/>
              </a:spcBef>
              <a:spcAft>
                <a:spcPts val="0"/>
              </a:spcAft>
              <a:buClr>
                <a:srgbClr val="000000"/>
              </a:buClr>
              <a:buSzPts val="1800"/>
              <a:buChar char="●"/>
            </a:pPr>
            <a:r>
              <a:rPr lang="en" sz="1800">
                <a:solidFill>
                  <a:schemeClr val="dk1"/>
                </a:solidFill>
              </a:rPr>
              <a:t>Debrief</a:t>
            </a:r>
            <a:br>
              <a:rPr lang="en" sz="1800">
                <a:solidFill>
                  <a:schemeClr val="dk1"/>
                </a:solidFill>
              </a:rPr>
            </a:br>
            <a:endParaRPr sz="1800">
              <a:solidFill>
                <a:schemeClr val="dk1"/>
              </a:solidFill>
            </a:endParaRPr>
          </a:p>
          <a:p>
            <a:pPr marL="457200" lvl="0" indent="-342900" algn="l" rtl="0">
              <a:spcBef>
                <a:spcPts val="0"/>
              </a:spcBef>
              <a:spcAft>
                <a:spcPts val="0"/>
              </a:spcAft>
              <a:buClr>
                <a:srgbClr val="000000"/>
              </a:buClr>
              <a:buSzPts val="1800"/>
              <a:buChar char="●"/>
            </a:pPr>
            <a:r>
              <a:rPr lang="en" sz="1800">
                <a:solidFill>
                  <a:srgbClr val="000000"/>
                </a:solidFill>
              </a:rPr>
              <a:t>Ongoing Activities</a:t>
            </a:r>
            <a:endParaRPr sz="1800">
              <a:solidFill>
                <a:srgbClr val="000000"/>
              </a:solidFill>
            </a:endParaRPr>
          </a:p>
        </p:txBody>
      </p:sp>
      <p:sp>
        <p:nvSpPr>
          <p:cNvPr id="72" name="Google Shape;72;p1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3</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Google Shape;260;p4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Nutrition</a:t>
            </a:r>
            <a:endParaRPr/>
          </a:p>
        </p:txBody>
      </p:sp>
      <p:sp>
        <p:nvSpPr>
          <p:cNvPr id="261" name="Google Shape;261;p42"/>
          <p:cNvSpPr txBox="1">
            <a:spLocks noGrp="1"/>
          </p:cNvSpPr>
          <p:nvPr>
            <p:ph type="body" idx="1"/>
          </p:nvPr>
        </p:nvSpPr>
        <p:spPr>
          <a:xfrm>
            <a:off x="311700" y="1074852"/>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600" i="1"/>
              <a:t>“Our food should be our medicine, &amp; our medicine should be our food.”</a:t>
            </a:r>
            <a:endParaRPr sz="1600" i="1"/>
          </a:p>
          <a:p>
            <a:pPr marL="0" lvl="0" indent="0" algn="l" rtl="0">
              <a:spcBef>
                <a:spcPts val="0"/>
              </a:spcBef>
              <a:spcAft>
                <a:spcPts val="0"/>
              </a:spcAft>
              <a:buNone/>
            </a:pPr>
            <a:r>
              <a:rPr lang="en" sz="1600"/>
              <a:t>									(Hippocrates)</a:t>
            </a:r>
            <a:endParaRPr sz="1600" i="1"/>
          </a:p>
        </p:txBody>
      </p:sp>
      <p:pic>
        <p:nvPicPr>
          <p:cNvPr id="262" name="Google Shape;262;p42"/>
          <p:cNvPicPr preferRelativeResize="0"/>
          <p:nvPr/>
        </p:nvPicPr>
        <p:blipFill>
          <a:blip r:embed="rId3">
            <a:alphaModFix/>
          </a:blip>
          <a:stretch>
            <a:fillRect/>
          </a:stretch>
        </p:blipFill>
        <p:spPr>
          <a:xfrm>
            <a:off x="1347788" y="2033588"/>
            <a:ext cx="6448425" cy="2295525"/>
          </a:xfrm>
          <a:prstGeom prst="rect">
            <a:avLst/>
          </a:prstGeom>
          <a:noFill/>
          <a:ln>
            <a:noFill/>
          </a:ln>
        </p:spPr>
      </p:pic>
      <p:sp>
        <p:nvSpPr>
          <p:cNvPr id="263" name="Google Shape;263;p4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30</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sp>
        <p:nvSpPr>
          <p:cNvPr id="268" name="Google Shape;268;p4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Nutrition</a:t>
            </a:r>
            <a:endParaRPr/>
          </a:p>
        </p:txBody>
      </p:sp>
      <p:sp>
        <p:nvSpPr>
          <p:cNvPr id="269" name="Google Shape;269;p4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Unhealthy eating habits have contributes to the obesity epidemic in the US</a:t>
            </a:r>
            <a:endParaRPr/>
          </a:p>
          <a:p>
            <a:pPr marL="457200" lvl="0" indent="-342900" algn="l" rtl="0">
              <a:spcBef>
                <a:spcPts val="0"/>
              </a:spcBef>
              <a:spcAft>
                <a:spcPts val="0"/>
              </a:spcAft>
              <a:buSzPts val="1800"/>
              <a:buChar char="●"/>
            </a:pPr>
            <a:r>
              <a:rPr lang="en"/>
              <a:t>About ⅓ of US adults are obese 33.8% </a:t>
            </a:r>
            <a:endParaRPr/>
          </a:p>
          <a:p>
            <a:pPr marL="914400" lvl="1" indent="-317500" algn="l" rtl="0">
              <a:spcBef>
                <a:spcPts val="0"/>
              </a:spcBef>
              <a:spcAft>
                <a:spcPts val="0"/>
              </a:spcAft>
              <a:buSzPts val="1400"/>
              <a:buChar char="○"/>
            </a:pPr>
            <a:r>
              <a:rPr lang="en"/>
              <a:t>33.8% of the adult population</a:t>
            </a:r>
            <a:endParaRPr/>
          </a:p>
          <a:p>
            <a:pPr marL="914400" lvl="1" indent="-317500" algn="l" rtl="0">
              <a:spcBef>
                <a:spcPts val="0"/>
              </a:spcBef>
              <a:spcAft>
                <a:spcPts val="0"/>
              </a:spcAft>
              <a:buSzPts val="1400"/>
              <a:buChar char="○"/>
            </a:pPr>
            <a:r>
              <a:rPr lang="en"/>
              <a:t>Defined as 20%+ over ideal weight</a:t>
            </a:r>
            <a:endParaRPr/>
          </a:p>
          <a:p>
            <a:pPr marL="457200" lvl="0" indent="-342900" algn="l" rtl="0">
              <a:spcBef>
                <a:spcPts val="0"/>
              </a:spcBef>
              <a:spcAft>
                <a:spcPts val="0"/>
              </a:spcAft>
              <a:buSzPts val="1800"/>
              <a:buChar char="●"/>
            </a:pPr>
            <a:r>
              <a:rPr lang="en"/>
              <a:t>About 17% of children and adolescents are obese</a:t>
            </a:r>
            <a:endParaRPr/>
          </a:p>
          <a:p>
            <a:pPr marL="457200" lvl="0" indent="-342900" algn="l" rtl="0">
              <a:spcBef>
                <a:spcPts val="0"/>
              </a:spcBef>
              <a:spcAft>
                <a:spcPts val="0"/>
              </a:spcAft>
              <a:buSzPts val="1800"/>
              <a:buChar char="●"/>
            </a:pPr>
            <a:r>
              <a:rPr lang="en"/>
              <a:t>By making smart food choices you can protect yourself from problems like</a:t>
            </a:r>
            <a:endParaRPr/>
          </a:p>
          <a:p>
            <a:pPr marL="914400" lvl="1" indent="-317500" algn="l" rtl="0">
              <a:spcBef>
                <a:spcPts val="0"/>
              </a:spcBef>
              <a:spcAft>
                <a:spcPts val="0"/>
              </a:spcAft>
              <a:buSzPts val="1400"/>
              <a:buChar char="○"/>
            </a:pPr>
            <a:r>
              <a:rPr lang="en"/>
              <a:t>Heart disease</a:t>
            </a:r>
            <a:endParaRPr/>
          </a:p>
          <a:p>
            <a:pPr marL="914400" lvl="1" indent="-317500" algn="l" rtl="0">
              <a:spcBef>
                <a:spcPts val="0"/>
              </a:spcBef>
              <a:spcAft>
                <a:spcPts val="0"/>
              </a:spcAft>
              <a:buSzPts val="1400"/>
              <a:buChar char="○"/>
            </a:pPr>
            <a:r>
              <a:rPr lang="en"/>
              <a:t>Diabetes</a:t>
            </a:r>
            <a:endParaRPr/>
          </a:p>
          <a:p>
            <a:pPr marL="914400" lvl="1" indent="-317500" algn="l" rtl="0">
              <a:spcBef>
                <a:spcPts val="0"/>
              </a:spcBef>
              <a:spcAft>
                <a:spcPts val="0"/>
              </a:spcAft>
              <a:buSzPts val="1400"/>
              <a:buChar char="○"/>
            </a:pPr>
            <a:r>
              <a:rPr lang="en"/>
              <a:t>Osteoporosis </a:t>
            </a:r>
            <a:endParaRPr/>
          </a:p>
          <a:p>
            <a:pPr marL="914400" lvl="1" indent="-317500" algn="l" rtl="0">
              <a:spcBef>
                <a:spcPts val="0"/>
              </a:spcBef>
              <a:spcAft>
                <a:spcPts val="0"/>
              </a:spcAft>
              <a:buSzPts val="1400"/>
              <a:buChar char="○"/>
            </a:pPr>
            <a:r>
              <a:rPr lang="en"/>
              <a:t>Some cancers</a:t>
            </a:r>
            <a:endParaRPr/>
          </a:p>
        </p:txBody>
      </p:sp>
      <p:sp>
        <p:nvSpPr>
          <p:cNvPr id="270" name="Google Shape;270;p4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31</a:t>
            </a:fld>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sp>
        <p:nvSpPr>
          <p:cNvPr id="275" name="Google Shape;275;p4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Nutrition</a:t>
            </a:r>
            <a:endParaRPr/>
          </a:p>
        </p:txBody>
      </p:sp>
      <p:sp>
        <p:nvSpPr>
          <p:cNvPr id="276" name="Google Shape;276;p4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According to </a:t>
            </a:r>
            <a:r>
              <a:rPr lang="en" i="1"/>
              <a:t>Dietary Guidelines for Americans 2015-2020</a:t>
            </a:r>
            <a:r>
              <a:rPr lang="en"/>
              <a:t>, a healthy eating plan:</a:t>
            </a:r>
            <a:endParaRPr/>
          </a:p>
          <a:p>
            <a:pPr marL="914400" lvl="1" indent="-317500" algn="l" rtl="0">
              <a:spcBef>
                <a:spcPts val="0"/>
              </a:spcBef>
              <a:spcAft>
                <a:spcPts val="0"/>
              </a:spcAft>
              <a:buSzPts val="1400"/>
              <a:buChar char="○"/>
            </a:pPr>
            <a:r>
              <a:rPr lang="en"/>
              <a:t>Emphasizes fruits, vegetables, whole grains, and fat-free or low-fat milk and milk products</a:t>
            </a:r>
            <a:endParaRPr/>
          </a:p>
          <a:p>
            <a:pPr marL="914400" lvl="1" indent="-317500" algn="l" rtl="0">
              <a:spcBef>
                <a:spcPts val="0"/>
              </a:spcBef>
              <a:spcAft>
                <a:spcPts val="0"/>
              </a:spcAft>
              <a:buSzPts val="1400"/>
              <a:buChar char="○"/>
            </a:pPr>
            <a:r>
              <a:rPr lang="en"/>
              <a:t>Includes lean meats, poultry, fish, beans, eggs, and nuts</a:t>
            </a:r>
            <a:endParaRPr/>
          </a:p>
          <a:p>
            <a:pPr marL="914400" lvl="1" indent="-317500" algn="l" rtl="0">
              <a:spcBef>
                <a:spcPts val="0"/>
              </a:spcBef>
              <a:spcAft>
                <a:spcPts val="0"/>
              </a:spcAft>
              <a:buSzPts val="1400"/>
              <a:buChar char="○"/>
            </a:pPr>
            <a:r>
              <a:rPr lang="en"/>
              <a:t>Is low in saturated fats, trans fats, cholesterol, salt (sodium), and added sugars</a:t>
            </a:r>
            <a:endParaRPr/>
          </a:p>
          <a:p>
            <a:pPr marL="914400" lvl="1" indent="-317500" algn="l" rtl="0">
              <a:spcBef>
                <a:spcPts val="0"/>
              </a:spcBef>
              <a:spcAft>
                <a:spcPts val="0"/>
              </a:spcAft>
              <a:buSzPts val="1400"/>
              <a:buChar char="○"/>
            </a:pPr>
            <a:r>
              <a:rPr lang="en"/>
              <a:t>Stays within your daily calorie needs</a:t>
            </a:r>
            <a:endParaRPr/>
          </a:p>
          <a:p>
            <a:pPr marL="457200" lvl="0" indent="-342900" algn="l" rtl="0">
              <a:spcBef>
                <a:spcPts val="0"/>
              </a:spcBef>
              <a:spcAft>
                <a:spcPts val="0"/>
              </a:spcAft>
              <a:buSzPts val="1800"/>
              <a:buChar char="●"/>
            </a:pPr>
            <a:r>
              <a:rPr lang="en"/>
              <a:t>How do we choose a healthy eating plan? </a:t>
            </a:r>
            <a:endParaRPr/>
          </a:p>
          <a:p>
            <a:pPr marL="914400" lvl="1" indent="-317500" algn="l" rtl="0">
              <a:spcBef>
                <a:spcPts val="0"/>
              </a:spcBef>
              <a:spcAft>
                <a:spcPts val="0"/>
              </a:spcAft>
              <a:buSzPts val="1400"/>
              <a:buChar char="○"/>
            </a:pPr>
            <a:r>
              <a:rPr lang="en"/>
              <a:t>Focus on foods you enjoy, but healthier options</a:t>
            </a:r>
            <a:endParaRPr/>
          </a:p>
          <a:p>
            <a:pPr marL="914400" lvl="1" indent="-317500" algn="l" rtl="0">
              <a:spcBef>
                <a:spcPts val="0"/>
              </a:spcBef>
              <a:spcAft>
                <a:spcPts val="0"/>
              </a:spcAft>
              <a:buSzPts val="1400"/>
              <a:buChar char="○"/>
            </a:pPr>
            <a:r>
              <a:rPr lang="en"/>
              <a:t>Fresh, Frozen or Canned Fruit (in water, not syrup)</a:t>
            </a:r>
            <a:endParaRPr/>
          </a:p>
          <a:p>
            <a:pPr marL="914400" lvl="1" indent="-317500" algn="l" rtl="0">
              <a:spcBef>
                <a:spcPts val="0"/>
              </a:spcBef>
              <a:spcAft>
                <a:spcPts val="0"/>
              </a:spcAft>
              <a:buSzPts val="1400"/>
              <a:buChar char="○"/>
            </a:pPr>
            <a:r>
              <a:rPr lang="en"/>
              <a:t>Fresh, frozen, or canned vegetables - try something new grilled or steamed</a:t>
            </a:r>
            <a:endParaRPr/>
          </a:p>
          <a:p>
            <a:pPr marL="914400" lvl="1" indent="-317500" algn="l" rtl="0">
              <a:spcBef>
                <a:spcPts val="0"/>
              </a:spcBef>
              <a:spcAft>
                <a:spcPts val="0"/>
              </a:spcAft>
              <a:buSzPts val="1400"/>
              <a:buChar char="○"/>
            </a:pPr>
            <a:r>
              <a:rPr lang="en"/>
              <a:t>Calcium-rich foods - a glass of low-fat or fat-free milk, low-fat or fat-free yogurt</a:t>
            </a:r>
            <a:endParaRPr/>
          </a:p>
          <a:p>
            <a:pPr marL="914400" lvl="1" indent="-317500" algn="l" rtl="0">
              <a:spcBef>
                <a:spcPts val="0"/>
              </a:spcBef>
              <a:spcAft>
                <a:spcPts val="0"/>
              </a:spcAft>
              <a:buSzPts val="1400"/>
              <a:buChar char="○"/>
            </a:pPr>
            <a:r>
              <a:rPr lang="en"/>
              <a:t>A new twist on an old favorite - try baking or grilling instead of breading and frying</a:t>
            </a:r>
            <a:endParaRPr/>
          </a:p>
        </p:txBody>
      </p:sp>
      <p:sp>
        <p:nvSpPr>
          <p:cNvPr id="277" name="Google Shape;277;p4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32</a:t>
            </a:fld>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81"/>
        <p:cNvGrpSpPr/>
        <p:nvPr/>
      </p:nvGrpSpPr>
      <p:grpSpPr>
        <a:xfrm>
          <a:off x="0" y="0"/>
          <a:ext cx="0" cy="0"/>
          <a:chOff x="0" y="0"/>
          <a:chExt cx="0" cy="0"/>
        </a:xfrm>
      </p:grpSpPr>
      <p:sp>
        <p:nvSpPr>
          <p:cNvPr id="282" name="Google Shape;282;p4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Debrief</a:t>
            </a:r>
            <a:endParaRPr/>
          </a:p>
        </p:txBody>
      </p:sp>
      <p:sp>
        <p:nvSpPr>
          <p:cNvPr id="283" name="Google Shape;283;p4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It’s important to note, we spent a lot of time discussing exercise, but all 4 of the areas, physical fitness, rest, nutrition, and recreation, are all very important to the Pillar of the Body.</a:t>
            </a:r>
            <a:br>
              <a:rPr lang="en"/>
            </a:br>
            <a:endParaRPr/>
          </a:p>
          <a:p>
            <a:pPr marL="457200" lvl="0" indent="-342900" algn="l" rtl="0">
              <a:spcBef>
                <a:spcPts val="0"/>
              </a:spcBef>
              <a:spcAft>
                <a:spcPts val="0"/>
              </a:spcAft>
              <a:buSzPts val="1800"/>
              <a:buChar char="●"/>
            </a:pPr>
            <a:r>
              <a:rPr lang="en"/>
              <a:t>Let’s take a few minutes to discuss your thoughts on the different topics we’ve covered related to physical wellness</a:t>
            </a:r>
            <a:br>
              <a:rPr lang="en"/>
            </a:br>
            <a:endParaRPr/>
          </a:p>
          <a:p>
            <a:pPr marL="457200" lvl="0" indent="-342900" algn="l" rtl="0">
              <a:spcBef>
                <a:spcPts val="0"/>
              </a:spcBef>
              <a:spcAft>
                <a:spcPts val="0"/>
              </a:spcAft>
              <a:buSzPts val="1800"/>
              <a:buChar char="●"/>
            </a:pPr>
            <a:r>
              <a:rPr lang="en"/>
              <a:t>If there is a need for further resources, these may be able to be made available through your chain of command or the Health Service Corps</a:t>
            </a:r>
            <a:endParaRPr/>
          </a:p>
          <a:p>
            <a:pPr marL="457200" lvl="0" indent="0" algn="l" rtl="0">
              <a:spcBef>
                <a:spcPts val="1600"/>
              </a:spcBef>
              <a:spcAft>
                <a:spcPts val="1600"/>
              </a:spcAft>
              <a:buNone/>
            </a:pPr>
            <a:r>
              <a:rPr lang="en"/>
              <a:t> </a:t>
            </a:r>
            <a:endParaRPr/>
          </a:p>
        </p:txBody>
      </p:sp>
      <p:sp>
        <p:nvSpPr>
          <p:cNvPr id="284" name="Google Shape;284;p4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33</a:t>
            </a:fld>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sp>
        <p:nvSpPr>
          <p:cNvPr id="289" name="Google Shape;289;p4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Ongoing Activities</a:t>
            </a:r>
            <a:endParaRPr/>
          </a:p>
        </p:txBody>
      </p:sp>
      <p:sp>
        <p:nvSpPr>
          <p:cNvPr id="290" name="Google Shape;290;p4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The Civil Air Patrol is walking to Mars!</a:t>
            </a:r>
            <a:endParaRPr/>
          </a:p>
          <a:p>
            <a:pPr marL="914400" lvl="1" indent="-317500" algn="l" rtl="0">
              <a:spcBef>
                <a:spcPts val="0"/>
              </a:spcBef>
              <a:spcAft>
                <a:spcPts val="0"/>
              </a:spcAft>
              <a:buSzPts val="1400"/>
              <a:buChar char="○"/>
            </a:pPr>
            <a:r>
              <a:rPr lang="en"/>
              <a:t>Read about it at </a:t>
            </a:r>
            <a:r>
              <a:rPr lang="en" u="sng">
                <a:solidFill>
                  <a:schemeClr val="hlink"/>
                </a:solidFill>
                <a:hlinkClick r:id="rId3"/>
              </a:rPr>
              <a:t>https://www.cap.news/civil-air-patrol-launches-walk-to-mars/</a:t>
            </a:r>
            <a:endParaRPr/>
          </a:p>
          <a:p>
            <a:pPr marL="914400" lvl="1" indent="-317500" algn="l" rtl="0">
              <a:spcBef>
                <a:spcPts val="0"/>
              </a:spcBef>
              <a:spcAft>
                <a:spcPts val="0"/>
              </a:spcAft>
              <a:buSzPts val="1400"/>
              <a:buChar char="○"/>
            </a:pPr>
            <a:r>
              <a:rPr lang="en"/>
              <a:t>Log your participation at: </a:t>
            </a:r>
            <a:r>
              <a:rPr lang="en" u="sng">
                <a:solidFill>
                  <a:schemeClr val="hlink"/>
                </a:solidFill>
                <a:hlinkClick r:id="rId4"/>
              </a:rPr>
              <a:t>https://www.gocivilairpatrol.com/members/cap-walks-to-mars</a:t>
            </a:r>
            <a:r>
              <a:rPr lang="en"/>
              <a:t> </a:t>
            </a:r>
            <a:endParaRPr/>
          </a:p>
          <a:p>
            <a:pPr marL="914400" lvl="1" indent="-317500" algn="l" rtl="0">
              <a:spcBef>
                <a:spcPts val="0"/>
              </a:spcBef>
              <a:spcAft>
                <a:spcPts val="0"/>
              </a:spcAft>
              <a:buSzPts val="1400"/>
              <a:buChar char="○"/>
            </a:pPr>
            <a:r>
              <a:rPr lang="en"/>
              <a:t>We can’t get there without YOU!</a:t>
            </a:r>
            <a:br>
              <a:rPr lang="en"/>
            </a:br>
            <a:endParaRPr/>
          </a:p>
          <a:p>
            <a:pPr marL="457200" lvl="0" indent="-342900" algn="l" rtl="0">
              <a:spcBef>
                <a:spcPts val="0"/>
              </a:spcBef>
              <a:spcAft>
                <a:spcPts val="0"/>
              </a:spcAft>
              <a:buSzPts val="1800"/>
              <a:buChar char="●"/>
            </a:pPr>
            <a:r>
              <a:rPr lang="en"/>
              <a:t>Cadets can take part of the President’s Youth Fitness Program:</a:t>
            </a:r>
            <a:endParaRPr/>
          </a:p>
          <a:p>
            <a:pPr marL="914400" lvl="1" indent="-317500" algn="l" rtl="0">
              <a:spcBef>
                <a:spcPts val="0"/>
              </a:spcBef>
              <a:spcAft>
                <a:spcPts val="0"/>
              </a:spcAft>
              <a:buSzPts val="1400"/>
              <a:buChar char="○"/>
            </a:pPr>
            <a:r>
              <a:rPr lang="en" sz="1300" u="sng">
                <a:solidFill>
                  <a:schemeClr val="hlink"/>
                </a:solidFill>
                <a:hlinkClick r:id="rId5"/>
              </a:rPr>
              <a:t>https://www.hhs.gov/fitness/programs-and-awards/presidential-youth-fitness-program/index.html</a:t>
            </a:r>
            <a:br>
              <a:rPr lang="en"/>
            </a:br>
            <a:endParaRPr/>
          </a:p>
          <a:p>
            <a:pPr marL="457200" lvl="0" indent="-342900" algn="l" rtl="0">
              <a:spcBef>
                <a:spcPts val="0"/>
              </a:spcBef>
              <a:spcAft>
                <a:spcPts val="0"/>
              </a:spcAft>
              <a:buSzPts val="1800"/>
              <a:buChar char="●"/>
            </a:pPr>
            <a:r>
              <a:rPr lang="en"/>
              <a:t>Senior Members as well as Cadets can use their smart devices to track exercise, diet, and collaborate on progress</a:t>
            </a:r>
            <a:endParaRPr/>
          </a:p>
          <a:p>
            <a:pPr marL="914400" lvl="1" indent="-317500" algn="l" rtl="0">
              <a:spcBef>
                <a:spcPts val="0"/>
              </a:spcBef>
              <a:spcAft>
                <a:spcPts val="0"/>
              </a:spcAft>
              <a:buSzPts val="1400"/>
              <a:buChar char="○"/>
            </a:pPr>
            <a:r>
              <a:rPr lang="en"/>
              <a:t>CAP does not endorse any particular app, and use caution when downloading</a:t>
            </a:r>
            <a:endParaRPr/>
          </a:p>
        </p:txBody>
      </p:sp>
      <p:sp>
        <p:nvSpPr>
          <p:cNvPr id="291" name="Google Shape;291;p4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34</a:t>
            </a:fld>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95"/>
        <p:cNvGrpSpPr/>
        <p:nvPr/>
      </p:nvGrpSpPr>
      <p:grpSpPr>
        <a:xfrm>
          <a:off x="0" y="0"/>
          <a:ext cx="0" cy="0"/>
          <a:chOff x="0" y="0"/>
          <a:chExt cx="0" cy="0"/>
        </a:xfrm>
      </p:grpSpPr>
      <p:sp>
        <p:nvSpPr>
          <p:cNvPr id="296" name="Google Shape;296;p4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30200" algn="l" rtl="0">
              <a:spcBef>
                <a:spcPts val="0"/>
              </a:spcBef>
              <a:spcAft>
                <a:spcPts val="0"/>
              </a:spcAft>
              <a:buSzPts val="1600"/>
              <a:buChar char="●"/>
            </a:pPr>
            <a:r>
              <a:rPr lang="en" sz="1600" u="sng">
                <a:solidFill>
                  <a:schemeClr val="accent5"/>
                </a:solidFill>
                <a:hlinkClick r:id="rId3"/>
              </a:rPr>
              <a:t>https://capchaplain.com/resources/wellness/</a:t>
            </a:r>
            <a:br>
              <a:rPr lang="en" sz="1600"/>
            </a:br>
            <a:endParaRPr sz="1600"/>
          </a:p>
          <a:p>
            <a:pPr marL="457200" lvl="0" indent="-330200" algn="l" rtl="0">
              <a:spcBef>
                <a:spcPts val="0"/>
              </a:spcBef>
              <a:spcAft>
                <a:spcPts val="0"/>
              </a:spcAft>
              <a:buSzPts val="1600"/>
              <a:buChar char="●"/>
            </a:pPr>
            <a:r>
              <a:rPr lang="en" sz="1600" u="sng">
                <a:solidFill>
                  <a:schemeClr val="hlink"/>
                </a:solidFill>
                <a:hlinkClick r:id="rId4"/>
              </a:rPr>
              <a:t>https://us.humankinetics.com/blogs/excerpt/definitions-of-leisure-play-and-recreation</a:t>
            </a:r>
            <a:br>
              <a:rPr lang="en" sz="1600"/>
            </a:br>
            <a:endParaRPr sz="1600"/>
          </a:p>
          <a:p>
            <a:pPr marL="457200" lvl="0" indent="-330200" algn="l" rtl="0">
              <a:spcBef>
                <a:spcPts val="0"/>
              </a:spcBef>
              <a:spcAft>
                <a:spcPts val="0"/>
              </a:spcAft>
              <a:buSzPts val="1600"/>
              <a:buChar char="●"/>
            </a:pPr>
            <a:r>
              <a:rPr lang="en" sz="1600" u="sng">
                <a:solidFill>
                  <a:schemeClr val="hlink"/>
                </a:solidFill>
                <a:hlinkClick r:id="rId5"/>
              </a:rPr>
              <a:t>https://www.gocivilairpatrol.com/programs/cadets/library#Fitness</a:t>
            </a:r>
            <a:br>
              <a:rPr lang="en" sz="1600"/>
            </a:br>
            <a:endParaRPr sz="1600"/>
          </a:p>
          <a:p>
            <a:pPr marL="457200" lvl="0" indent="-330200" algn="l" rtl="0">
              <a:spcBef>
                <a:spcPts val="0"/>
              </a:spcBef>
              <a:spcAft>
                <a:spcPts val="0"/>
              </a:spcAft>
              <a:buSzPts val="1600"/>
              <a:buChar char="●"/>
            </a:pPr>
            <a:r>
              <a:rPr lang="en" sz="1600" u="sng">
                <a:solidFill>
                  <a:schemeClr val="hlink"/>
                </a:solidFill>
                <a:hlinkClick r:id="rId6"/>
              </a:rPr>
              <a:t>https://www.sleepfoundation.org/articles/sleep-hygiene</a:t>
            </a:r>
            <a:br>
              <a:rPr lang="en" sz="1600"/>
            </a:br>
            <a:endParaRPr sz="1600"/>
          </a:p>
          <a:p>
            <a:pPr marL="457200" lvl="0" indent="-330200" algn="l" rtl="0">
              <a:spcBef>
                <a:spcPts val="0"/>
              </a:spcBef>
              <a:spcAft>
                <a:spcPts val="0"/>
              </a:spcAft>
              <a:buSzPts val="1600"/>
              <a:buChar char="●"/>
            </a:pPr>
            <a:r>
              <a:rPr lang="en" sz="1600" u="sng">
                <a:solidFill>
                  <a:schemeClr val="hlink"/>
                </a:solidFill>
                <a:hlinkClick r:id="rId7"/>
              </a:rPr>
              <a:t>https://hhs.gov/fitness/eat-healthy/dietary-guidelines-for-americans/index.html</a:t>
            </a:r>
            <a:r>
              <a:rPr lang="en" sz="1600"/>
              <a:t> </a:t>
            </a:r>
            <a:br>
              <a:rPr lang="en" sz="1600">
                <a:solidFill>
                  <a:schemeClr val="dk1"/>
                </a:solidFill>
              </a:rPr>
            </a:br>
            <a:endParaRPr sz="1600"/>
          </a:p>
          <a:p>
            <a:pPr marL="457200" lvl="0" indent="-330200" algn="l" rtl="0">
              <a:spcBef>
                <a:spcPts val="0"/>
              </a:spcBef>
              <a:spcAft>
                <a:spcPts val="0"/>
              </a:spcAft>
              <a:buSzPts val="1600"/>
              <a:buChar char="●"/>
            </a:pPr>
            <a:r>
              <a:rPr lang="en" sz="1600" u="sng">
                <a:solidFill>
                  <a:schemeClr val="hlink"/>
                </a:solidFill>
                <a:hlinkClick r:id="rId8"/>
              </a:rPr>
              <a:t>https://recipes.heart.org</a:t>
            </a:r>
            <a:r>
              <a:rPr lang="en" sz="1600"/>
              <a:t> </a:t>
            </a:r>
            <a:endParaRPr sz="1600"/>
          </a:p>
        </p:txBody>
      </p:sp>
      <p:sp>
        <p:nvSpPr>
          <p:cNvPr id="297" name="Google Shape;297;p4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Additional Resources</a:t>
            </a:r>
            <a:endParaRPr/>
          </a:p>
        </p:txBody>
      </p:sp>
      <p:sp>
        <p:nvSpPr>
          <p:cNvPr id="298" name="Google Shape;298;p4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35</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Why Discuss Physical Wellness?</a:t>
            </a:r>
            <a:endParaRPr>
              <a:solidFill>
                <a:srgbClr val="000000"/>
              </a:solidFill>
            </a:endParaRPr>
          </a:p>
        </p:txBody>
      </p:sp>
      <p:sp>
        <p:nvSpPr>
          <p:cNvPr id="78" name="Google Shape;78;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000000"/>
              </a:buClr>
              <a:buSzPts val="1800"/>
              <a:buChar char="●"/>
            </a:pPr>
            <a:r>
              <a:rPr lang="en">
                <a:solidFill>
                  <a:srgbClr val="000000"/>
                </a:solidFill>
              </a:rPr>
              <a:t>This is one of CAP’s 5 Pillars of Wellness and Resilience </a:t>
            </a:r>
            <a:endParaRPr>
              <a:solidFill>
                <a:srgbClr val="000000"/>
              </a:solidFill>
            </a:endParaRPr>
          </a:p>
          <a:p>
            <a:pPr marL="914400" lvl="1" indent="-317500" algn="l" rtl="0">
              <a:spcBef>
                <a:spcPts val="0"/>
              </a:spcBef>
              <a:spcAft>
                <a:spcPts val="0"/>
              </a:spcAft>
              <a:buClr>
                <a:srgbClr val="000000"/>
              </a:buClr>
              <a:buSzPts val="1400"/>
              <a:buChar char="○"/>
            </a:pPr>
            <a:r>
              <a:rPr lang="en" u="sng">
                <a:solidFill>
                  <a:schemeClr val="hlink"/>
                </a:solidFill>
                <a:hlinkClick r:id="rId3"/>
              </a:rPr>
              <a:t>https://capchaplain.com/resources/wellness/</a:t>
            </a:r>
            <a:br>
              <a:rPr lang="en">
                <a:solidFill>
                  <a:srgbClr val="000000"/>
                </a:solidFill>
              </a:rPr>
            </a:br>
            <a:endParaRPr>
              <a:solidFill>
                <a:srgbClr val="000000"/>
              </a:solidFill>
            </a:endParaRPr>
          </a:p>
          <a:p>
            <a:pPr marL="457200" lvl="0" indent="-342900" algn="l" rtl="0">
              <a:spcBef>
                <a:spcPts val="0"/>
              </a:spcBef>
              <a:spcAft>
                <a:spcPts val="0"/>
              </a:spcAft>
              <a:buClr>
                <a:srgbClr val="000000"/>
              </a:buClr>
              <a:buSzPts val="1800"/>
              <a:buChar char="●"/>
            </a:pPr>
            <a:r>
              <a:rPr lang="en">
                <a:solidFill>
                  <a:srgbClr val="000000"/>
                </a:solidFill>
              </a:rPr>
              <a:t>We want to provide our Airmen and their Wingmen with the resources to live better</a:t>
            </a:r>
            <a:endParaRPr/>
          </a:p>
          <a:p>
            <a:pPr marL="914400" lvl="1" indent="-317500" algn="l" rtl="0">
              <a:spcBef>
                <a:spcPts val="0"/>
              </a:spcBef>
              <a:spcAft>
                <a:spcPts val="0"/>
              </a:spcAft>
              <a:buClr>
                <a:srgbClr val="000000"/>
              </a:buClr>
              <a:buSzPts val="1400"/>
              <a:buChar char="○"/>
            </a:pPr>
            <a:r>
              <a:rPr lang="en">
                <a:solidFill>
                  <a:srgbClr val="000000"/>
                </a:solidFill>
              </a:rPr>
              <a:t>Our members are the single most important resource in the Civil Air Patrol</a:t>
            </a:r>
            <a:br>
              <a:rPr lang="en">
                <a:solidFill>
                  <a:srgbClr val="000000"/>
                </a:solidFill>
              </a:rPr>
            </a:br>
            <a:endParaRPr>
              <a:solidFill>
                <a:srgbClr val="000000"/>
              </a:solidFill>
            </a:endParaRPr>
          </a:p>
          <a:p>
            <a:pPr marL="457200" lvl="0" indent="-342900" algn="l" rtl="0">
              <a:spcBef>
                <a:spcPts val="0"/>
              </a:spcBef>
              <a:spcAft>
                <a:spcPts val="0"/>
              </a:spcAft>
              <a:buClr>
                <a:srgbClr val="000000"/>
              </a:buClr>
              <a:buSzPts val="1800"/>
              <a:buChar char="●"/>
            </a:pPr>
            <a:r>
              <a:rPr lang="en">
                <a:solidFill>
                  <a:srgbClr val="000000"/>
                </a:solidFill>
              </a:rPr>
              <a:t>This next year our focus will be on the Pillar of the Body</a:t>
            </a:r>
            <a:endParaRPr>
              <a:solidFill>
                <a:srgbClr val="000000"/>
              </a:solidFill>
            </a:endParaRPr>
          </a:p>
          <a:p>
            <a:pPr marL="914400" lvl="1" indent="-317500" algn="l" rtl="0">
              <a:spcBef>
                <a:spcPts val="0"/>
              </a:spcBef>
              <a:spcAft>
                <a:spcPts val="0"/>
              </a:spcAft>
              <a:buClr>
                <a:srgbClr val="000000"/>
              </a:buClr>
              <a:buSzPts val="1400"/>
              <a:buChar char="○"/>
            </a:pPr>
            <a:r>
              <a:rPr lang="en">
                <a:solidFill>
                  <a:srgbClr val="000000"/>
                </a:solidFill>
              </a:rPr>
              <a:t>While every pillar in the model is a source of “personal strength,” it is the Pillar of Body that provides the literal strength to thrive</a:t>
            </a:r>
            <a:endParaRPr>
              <a:solidFill>
                <a:srgbClr val="000000"/>
              </a:solidFill>
            </a:endParaRPr>
          </a:p>
        </p:txBody>
      </p:sp>
      <p:sp>
        <p:nvSpPr>
          <p:cNvPr id="79" name="Google Shape;79;p1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Physical Fitness</a:t>
            </a:r>
            <a:endParaRPr/>
          </a:p>
        </p:txBody>
      </p:sp>
      <p:sp>
        <p:nvSpPr>
          <p:cNvPr id="85" name="Google Shape;85;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100"/>
              <a:buFont typeface="Arial"/>
              <a:buNone/>
            </a:pPr>
            <a:r>
              <a:rPr lang="en" sz="1600" i="1">
                <a:solidFill>
                  <a:srgbClr val="222222"/>
                </a:solidFill>
                <a:highlight>
                  <a:srgbClr val="FFFFFF"/>
                </a:highlight>
              </a:rPr>
              <a:t>“the ability to carry out daily tasks with vigor and alertness, without undue fatigue, and with ample energy to enjoy leisure-time pursuits and respond to emergencies.” </a:t>
            </a:r>
            <a:endParaRPr sz="1600" i="1">
              <a:solidFill>
                <a:srgbClr val="222222"/>
              </a:solidFill>
              <a:highlight>
                <a:srgbClr val="FFFFFF"/>
              </a:highlight>
            </a:endParaRPr>
          </a:p>
          <a:p>
            <a:pPr marL="3657600" marR="0" lvl="0" indent="457200" algn="l" rtl="0">
              <a:spcBef>
                <a:spcPts val="500"/>
              </a:spcBef>
              <a:spcAft>
                <a:spcPts val="0"/>
              </a:spcAft>
              <a:buClr>
                <a:schemeClr val="dk1"/>
              </a:buClr>
              <a:buSzPts val="1100"/>
              <a:buFont typeface="Arial"/>
              <a:buNone/>
            </a:pPr>
            <a:r>
              <a:rPr lang="en" sz="1600" i="1">
                <a:solidFill>
                  <a:srgbClr val="222222"/>
                </a:solidFill>
                <a:highlight>
                  <a:srgbClr val="FFFFFF"/>
                </a:highlight>
              </a:rPr>
              <a:t>(Centers for Disease Control and Prevention)</a:t>
            </a:r>
            <a:endParaRPr sz="1600">
              <a:solidFill>
                <a:srgbClr val="222222"/>
              </a:solidFill>
              <a:highlight>
                <a:srgbClr val="FFFFFF"/>
              </a:highlight>
            </a:endParaRPr>
          </a:p>
          <a:p>
            <a:pPr marL="0" lvl="0" indent="0" algn="l" rtl="0">
              <a:spcBef>
                <a:spcPts val="500"/>
              </a:spcBef>
              <a:spcAft>
                <a:spcPts val="0"/>
              </a:spcAft>
              <a:buNone/>
            </a:pPr>
            <a:endParaRPr sz="1600"/>
          </a:p>
          <a:p>
            <a:pPr marL="0" marR="0" lvl="0" indent="0" algn="l" rtl="0">
              <a:spcBef>
                <a:spcPts val="1600"/>
              </a:spcBef>
              <a:spcAft>
                <a:spcPts val="0"/>
              </a:spcAft>
              <a:buNone/>
            </a:pPr>
            <a:r>
              <a:rPr lang="en" sz="1600" i="1">
                <a:solidFill>
                  <a:srgbClr val="303336"/>
                </a:solidFill>
              </a:rPr>
              <a:t>“Physical fitness is not only one of the most important keys to a healthy body, it is the basis of dynamic and creative intellectual activity.” </a:t>
            </a:r>
            <a:endParaRPr sz="1600" i="1">
              <a:solidFill>
                <a:srgbClr val="303336"/>
              </a:solidFill>
            </a:endParaRPr>
          </a:p>
          <a:p>
            <a:pPr marL="3657600" marR="0" lvl="0" indent="457200" algn="l" rtl="0">
              <a:spcBef>
                <a:spcPts val="500"/>
              </a:spcBef>
              <a:spcAft>
                <a:spcPts val="500"/>
              </a:spcAft>
              <a:buNone/>
            </a:pPr>
            <a:r>
              <a:rPr lang="en" sz="1600">
                <a:solidFill>
                  <a:srgbClr val="303336"/>
                </a:solidFill>
              </a:rPr>
              <a:t>(John F. Kennedy)</a:t>
            </a:r>
            <a:endParaRPr sz="1600"/>
          </a:p>
        </p:txBody>
      </p:sp>
      <p:sp>
        <p:nvSpPr>
          <p:cNvPr id="86" name="Google Shape;86;p1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Health Benefits of Physical Activity</a:t>
            </a:r>
            <a:endParaRPr/>
          </a:p>
        </p:txBody>
      </p:sp>
      <p:sp>
        <p:nvSpPr>
          <p:cNvPr id="92" name="Google Shape;92;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marR="0" lvl="0" indent="-342900" algn="l" rtl="0">
              <a:spcBef>
                <a:spcPts val="0"/>
              </a:spcBef>
              <a:spcAft>
                <a:spcPts val="0"/>
              </a:spcAft>
              <a:buClr>
                <a:srgbClr val="222222"/>
              </a:buClr>
              <a:buSzPts val="1800"/>
              <a:buChar char="●"/>
            </a:pPr>
            <a:r>
              <a:rPr lang="en">
                <a:solidFill>
                  <a:srgbClr val="222222"/>
                </a:solidFill>
                <a:highlight>
                  <a:srgbClr val="FFFFFF"/>
                </a:highlight>
              </a:rPr>
              <a:t>Participating in an appropriate level of physical activity can prevent:</a:t>
            </a:r>
            <a:endParaRPr>
              <a:solidFill>
                <a:srgbClr val="222222"/>
              </a:solidFill>
              <a:highlight>
                <a:srgbClr val="FFFFFF"/>
              </a:highlight>
            </a:endParaRPr>
          </a:p>
          <a:p>
            <a:pPr marL="914400" marR="0" lvl="1" indent="-317500" algn="l" rtl="0">
              <a:spcBef>
                <a:spcPts val="0"/>
              </a:spcBef>
              <a:spcAft>
                <a:spcPts val="0"/>
              </a:spcAft>
              <a:buClr>
                <a:srgbClr val="222222"/>
              </a:buClr>
              <a:buSzPts val="1400"/>
              <a:buChar char="○"/>
            </a:pPr>
            <a:r>
              <a:rPr lang="en">
                <a:solidFill>
                  <a:srgbClr val="222222"/>
                </a:solidFill>
                <a:highlight>
                  <a:srgbClr val="FFFFFF"/>
                </a:highlight>
              </a:rPr>
              <a:t>1 in 10 premature deaths</a:t>
            </a:r>
            <a:endParaRPr>
              <a:solidFill>
                <a:srgbClr val="222222"/>
              </a:solidFill>
              <a:highlight>
                <a:srgbClr val="FFFFFF"/>
              </a:highlight>
            </a:endParaRPr>
          </a:p>
          <a:p>
            <a:pPr marL="914400" marR="0" lvl="1" indent="-317500" algn="l" rtl="0">
              <a:spcBef>
                <a:spcPts val="0"/>
              </a:spcBef>
              <a:spcAft>
                <a:spcPts val="0"/>
              </a:spcAft>
              <a:buClr>
                <a:srgbClr val="222222"/>
              </a:buClr>
              <a:buSzPts val="1400"/>
              <a:buChar char="○"/>
            </a:pPr>
            <a:r>
              <a:rPr lang="en">
                <a:solidFill>
                  <a:srgbClr val="222222"/>
                </a:solidFill>
                <a:highlight>
                  <a:srgbClr val="FFFFFF"/>
                </a:highlight>
              </a:rPr>
              <a:t>1 in 8 cases of breast cancer</a:t>
            </a:r>
            <a:endParaRPr>
              <a:solidFill>
                <a:srgbClr val="222222"/>
              </a:solidFill>
              <a:highlight>
                <a:srgbClr val="FFFFFF"/>
              </a:highlight>
            </a:endParaRPr>
          </a:p>
          <a:p>
            <a:pPr marL="914400" marR="0" lvl="1" indent="-317500" algn="l" rtl="0">
              <a:spcBef>
                <a:spcPts val="0"/>
              </a:spcBef>
              <a:spcAft>
                <a:spcPts val="0"/>
              </a:spcAft>
              <a:buClr>
                <a:srgbClr val="222222"/>
              </a:buClr>
              <a:buSzPts val="1400"/>
              <a:buChar char="○"/>
            </a:pPr>
            <a:r>
              <a:rPr lang="en">
                <a:solidFill>
                  <a:srgbClr val="222222"/>
                </a:solidFill>
                <a:highlight>
                  <a:srgbClr val="FFFFFF"/>
                </a:highlight>
              </a:rPr>
              <a:t>1 in 8 cases of colorectal cancer</a:t>
            </a:r>
            <a:endParaRPr>
              <a:solidFill>
                <a:srgbClr val="222222"/>
              </a:solidFill>
              <a:highlight>
                <a:srgbClr val="FFFFFF"/>
              </a:highlight>
            </a:endParaRPr>
          </a:p>
          <a:p>
            <a:pPr marL="914400" marR="0" lvl="1" indent="-317500" algn="l" rtl="0">
              <a:spcBef>
                <a:spcPts val="0"/>
              </a:spcBef>
              <a:spcAft>
                <a:spcPts val="0"/>
              </a:spcAft>
              <a:buClr>
                <a:srgbClr val="222222"/>
              </a:buClr>
              <a:buSzPts val="1400"/>
              <a:buChar char="○"/>
            </a:pPr>
            <a:r>
              <a:rPr lang="en">
                <a:solidFill>
                  <a:srgbClr val="222222"/>
                </a:solidFill>
                <a:highlight>
                  <a:srgbClr val="FFFFFF"/>
                </a:highlight>
              </a:rPr>
              <a:t>1 in 12 cases of diabetes</a:t>
            </a:r>
            <a:endParaRPr>
              <a:solidFill>
                <a:srgbClr val="222222"/>
              </a:solidFill>
              <a:highlight>
                <a:srgbClr val="FFFFFF"/>
              </a:highlight>
            </a:endParaRPr>
          </a:p>
          <a:p>
            <a:pPr marL="914400" marR="0" lvl="1" indent="-317500" algn="l" rtl="0">
              <a:spcBef>
                <a:spcPts val="0"/>
              </a:spcBef>
              <a:spcAft>
                <a:spcPts val="0"/>
              </a:spcAft>
              <a:buClr>
                <a:srgbClr val="222222"/>
              </a:buClr>
              <a:buSzPts val="1400"/>
              <a:buChar char="○"/>
            </a:pPr>
            <a:r>
              <a:rPr lang="en">
                <a:solidFill>
                  <a:srgbClr val="222222"/>
                </a:solidFill>
                <a:highlight>
                  <a:srgbClr val="FFFFFF"/>
                </a:highlight>
              </a:rPr>
              <a:t>1 in 15 cases of heart disease</a:t>
            </a:r>
            <a:endParaRPr>
              <a:solidFill>
                <a:srgbClr val="222222"/>
              </a:solidFill>
              <a:highlight>
                <a:srgbClr val="FFFFFF"/>
              </a:highlight>
            </a:endParaRPr>
          </a:p>
          <a:p>
            <a:pPr marL="0" marR="0" lvl="0" indent="0" algn="l" rtl="0">
              <a:spcBef>
                <a:spcPts val="0"/>
              </a:spcBef>
              <a:spcAft>
                <a:spcPts val="0"/>
              </a:spcAft>
              <a:buNone/>
            </a:pPr>
            <a:endParaRPr sz="1400">
              <a:solidFill>
                <a:srgbClr val="222222"/>
              </a:solidFill>
              <a:highlight>
                <a:srgbClr val="FFFFFF"/>
              </a:highlight>
            </a:endParaRPr>
          </a:p>
          <a:p>
            <a:pPr marL="457200" marR="0" lvl="0" indent="-342900" algn="l" rtl="0">
              <a:spcBef>
                <a:spcPts val="0"/>
              </a:spcBef>
              <a:spcAft>
                <a:spcPts val="0"/>
              </a:spcAft>
              <a:buClr>
                <a:srgbClr val="222222"/>
              </a:buClr>
              <a:buSzPts val="1800"/>
              <a:buChar char="●"/>
            </a:pPr>
            <a:r>
              <a:rPr lang="en">
                <a:solidFill>
                  <a:srgbClr val="222222"/>
                </a:solidFill>
                <a:highlight>
                  <a:srgbClr val="FFFFFF"/>
                </a:highlight>
              </a:rPr>
              <a:t>The health benefits of physical activity:</a:t>
            </a:r>
            <a:endParaRPr>
              <a:solidFill>
                <a:srgbClr val="222222"/>
              </a:solidFill>
              <a:highlight>
                <a:srgbClr val="FFFFFF"/>
              </a:highlight>
            </a:endParaRPr>
          </a:p>
          <a:p>
            <a:pPr marL="914400" marR="0" lvl="1" indent="-317500" algn="l" rtl="0">
              <a:spcBef>
                <a:spcPts val="0"/>
              </a:spcBef>
              <a:spcAft>
                <a:spcPts val="0"/>
              </a:spcAft>
              <a:buClr>
                <a:srgbClr val="222222"/>
              </a:buClr>
              <a:buSzPts val="1400"/>
              <a:buChar char="○"/>
            </a:pPr>
            <a:r>
              <a:rPr lang="en">
                <a:solidFill>
                  <a:srgbClr val="222222"/>
                </a:solidFill>
                <a:highlight>
                  <a:srgbClr val="FFFFFF"/>
                </a:highlight>
              </a:rPr>
              <a:t>Are generally independent of body weight</a:t>
            </a:r>
            <a:endParaRPr>
              <a:solidFill>
                <a:srgbClr val="222222"/>
              </a:solidFill>
              <a:highlight>
                <a:srgbClr val="FFFFFF"/>
              </a:highlight>
            </a:endParaRPr>
          </a:p>
          <a:p>
            <a:pPr marL="914400" marR="0" lvl="1" indent="-317500" algn="l" rtl="0">
              <a:spcBef>
                <a:spcPts val="0"/>
              </a:spcBef>
              <a:spcAft>
                <a:spcPts val="0"/>
              </a:spcAft>
              <a:buClr>
                <a:srgbClr val="222222"/>
              </a:buClr>
              <a:buSzPts val="1400"/>
              <a:buChar char="○"/>
            </a:pPr>
            <a:r>
              <a:rPr lang="en">
                <a:solidFill>
                  <a:srgbClr val="222222"/>
                </a:solidFill>
                <a:highlight>
                  <a:srgbClr val="FFFFFF"/>
                </a:highlight>
              </a:rPr>
              <a:t>Span all ethnicities and genders</a:t>
            </a:r>
            <a:endParaRPr>
              <a:solidFill>
                <a:srgbClr val="222222"/>
              </a:solidFill>
              <a:highlight>
                <a:srgbClr val="FFFFFF"/>
              </a:highlight>
            </a:endParaRPr>
          </a:p>
          <a:p>
            <a:pPr marL="914400" marR="0" lvl="1" indent="-317500" algn="l" rtl="0">
              <a:spcBef>
                <a:spcPts val="0"/>
              </a:spcBef>
              <a:spcAft>
                <a:spcPts val="0"/>
              </a:spcAft>
              <a:buClr>
                <a:srgbClr val="222222"/>
              </a:buClr>
              <a:buSzPts val="1400"/>
              <a:buChar char="○"/>
            </a:pPr>
            <a:r>
              <a:rPr lang="en">
                <a:solidFill>
                  <a:srgbClr val="222222"/>
                </a:solidFill>
                <a:highlight>
                  <a:srgbClr val="FFFFFF"/>
                </a:highlight>
              </a:rPr>
              <a:t>Outweigh the risk of injury and heart attacks during the activity</a:t>
            </a:r>
            <a:r>
              <a:rPr lang="en" i="1">
                <a:solidFill>
                  <a:srgbClr val="222222"/>
                </a:solidFill>
                <a:highlight>
                  <a:srgbClr val="FFFFFF"/>
                </a:highlight>
              </a:rPr>
              <a:t> </a:t>
            </a:r>
            <a:endParaRPr i="1">
              <a:solidFill>
                <a:srgbClr val="222222"/>
              </a:solidFill>
              <a:highlight>
                <a:srgbClr val="FFFFFF"/>
              </a:highlight>
            </a:endParaRPr>
          </a:p>
          <a:p>
            <a:pPr marL="0" marR="0" lvl="0" indent="0" algn="l" rtl="0">
              <a:spcBef>
                <a:spcPts val="0"/>
              </a:spcBef>
              <a:spcAft>
                <a:spcPts val="0"/>
              </a:spcAft>
              <a:buClr>
                <a:schemeClr val="dk1"/>
              </a:buClr>
              <a:buSzPts val="1100"/>
              <a:buFont typeface="Arial"/>
              <a:buNone/>
            </a:pPr>
            <a:endParaRPr sz="1100">
              <a:solidFill>
                <a:srgbClr val="222222"/>
              </a:solidFill>
              <a:highlight>
                <a:srgbClr val="FFFFFF"/>
              </a:highlight>
            </a:endParaRPr>
          </a:p>
          <a:p>
            <a:pPr marL="0" lvl="0" indent="0" algn="l" rtl="0">
              <a:spcBef>
                <a:spcPts val="0"/>
              </a:spcBef>
              <a:spcAft>
                <a:spcPts val="1600"/>
              </a:spcAft>
              <a:buNone/>
            </a:pPr>
            <a:endParaRPr/>
          </a:p>
        </p:txBody>
      </p:sp>
      <p:sp>
        <p:nvSpPr>
          <p:cNvPr id="93" name="Google Shape;93;p1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 Aspects to Fitness Regimens</a:t>
            </a:r>
            <a:endParaRPr/>
          </a:p>
        </p:txBody>
      </p:sp>
      <p:graphicFrame>
        <p:nvGraphicFramePr>
          <p:cNvPr id="99" name="Google Shape;99;p19"/>
          <p:cNvGraphicFramePr/>
          <p:nvPr/>
        </p:nvGraphicFramePr>
        <p:xfrm>
          <a:off x="952500" y="1428750"/>
          <a:ext cx="3000000" cy="3000000"/>
        </p:xfrm>
        <a:graphic>
          <a:graphicData uri="http://schemas.openxmlformats.org/drawingml/2006/table">
            <a:tbl>
              <a:tblPr>
                <a:noFill/>
                <a:tableStyleId>{C6A21B80-B3F0-4559-81EF-2C18AFA34D56}</a:tableStyleId>
              </a:tblPr>
              <a:tblGrid>
                <a:gridCol w="3397700">
                  <a:extLst>
                    <a:ext uri="{9D8B030D-6E8A-4147-A177-3AD203B41FA5}">
                      <a16:colId xmlns:a16="http://schemas.microsoft.com/office/drawing/2014/main" val="20000"/>
                    </a:ext>
                  </a:extLst>
                </a:gridCol>
                <a:gridCol w="3841300">
                  <a:extLst>
                    <a:ext uri="{9D8B030D-6E8A-4147-A177-3AD203B41FA5}">
                      <a16:colId xmlns:a16="http://schemas.microsoft.com/office/drawing/2014/main" val="20001"/>
                    </a:ext>
                  </a:extLst>
                </a:gridCol>
              </a:tblGrid>
              <a:tr h="381000">
                <a:tc>
                  <a:txBody>
                    <a:bodyPr/>
                    <a:lstStyle/>
                    <a:p>
                      <a:pPr marL="0" lvl="0" indent="0" algn="l" rtl="0">
                        <a:spcBef>
                          <a:spcPts val="0"/>
                        </a:spcBef>
                        <a:spcAft>
                          <a:spcPts val="0"/>
                        </a:spcAft>
                        <a:buNone/>
                      </a:pPr>
                      <a:r>
                        <a:rPr lang="en" b="1"/>
                        <a:t>Cadet Physical Fitness Program</a:t>
                      </a:r>
                      <a:endParaRPr b="1"/>
                    </a:p>
                  </a:txBody>
                  <a:tcPr marL="91425" marR="91425" marT="91425" marB="91425"/>
                </a:tc>
                <a:tc>
                  <a:txBody>
                    <a:bodyPr/>
                    <a:lstStyle/>
                    <a:p>
                      <a:pPr marL="0" lvl="0" indent="0" algn="l" rtl="0">
                        <a:spcBef>
                          <a:spcPts val="0"/>
                        </a:spcBef>
                        <a:spcAft>
                          <a:spcPts val="0"/>
                        </a:spcAft>
                        <a:buNone/>
                      </a:pPr>
                      <a:r>
                        <a:rPr lang="en" b="1"/>
                        <a:t>Senior Member Fitness Recommendations</a:t>
                      </a:r>
                      <a:endParaRPr b="1"/>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lnSpc>
                          <a:spcPct val="115000"/>
                        </a:lnSpc>
                        <a:spcBef>
                          <a:spcPts val="0"/>
                        </a:spcBef>
                        <a:spcAft>
                          <a:spcPts val="0"/>
                        </a:spcAft>
                        <a:buNone/>
                      </a:pPr>
                      <a:r>
                        <a:rPr lang="en"/>
                        <a:t>Activities</a:t>
                      </a:r>
                      <a:endParaRPr/>
                    </a:p>
                  </a:txBody>
                  <a:tcPr marL="91425" marR="91425" marT="91425" marB="91425"/>
                </a:tc>
                <a:tc>
                  <a:txBody>
                    <a:bodyPr/>
                    <a:lstStyle/>
                    <a:p>
                      <a:pPr marL="0" lvl="0" indent="0" algn="l" rtl="0">
                        <a:spcBef>
                          <a:spcPts val="0"/>
                        </a:spcBef>
                        <a:spcAft>
                          <a:spcPts val="0"/>
                        </a:spcAft>
                        <a:buNone/>
                      </a:pPr>
                      <a:r>
                        <a:rPr lang="en"/>
                        <a:t>Identifying Needs &amp; Recognizing Importance</a:t>
                      </a:r>
                      <a:endParaRPr/>
                    </a:p>
                  </a:txBody>
                  <a:tcPr marL="91425" marR="91425" marT="91425" marB="91425"/>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r>
                        <a:rPr lang="en"/>
                        <a:t>Academics</a:t>
                      </a:r>
                      <a:endParaRPr/>
                    </a:p>
                  </a:txBody>
                  <a:tcPr marL="91425" marR="91425" marT="91425" marB="91425"/>
                </a:tc>
                <a:tc>
                  <a:txBody>
                    <a:bodyPr/>
                    <a:lstStyle/>
                    <a:p>
                      <a:pPr marL="0" lvl="0" indent="0" algn="l" rtl="0">
                        <a:spcBef>
                          <a:spcPts val="0"/>
                        </a:spcBef>
                        <a:spcAft>
                          <a:spcPts val="0"/>
                        </a:spcAft>
                        <a:buNone/>
                      </a:pPr>
                      <a:r>
                        <a:rPr lang="en"/>
                        <a:t>Finding Time</a:t>
                      </a:r>
                      <a:endParaRPr/>
                    </a:p>
                  </a:txBody>
                  <a:tcPr marL="91425" marR="91425" marT="91425" marB="91425"/>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r>
                        <a:rPr lang="en"/>
                        <a:t>Attitude</a:t>
                      </a:r>
                      <a:endParaRPr/>
                    </a:p>
                  </a:txBody>
                  <a:tcPr marL="91425" marR="91425" marT="91425" marB="91425"/>
                </a:tc>
                <a:tc>
                  <a:txBody>
                    <a:bodyPr/>
                    <a:lstStyle/>
                    <a:p>
                      <a:pPr marL="0" lvl="0" indent="0" algn="l" rtl="0">
                        <a:spcBef>
                          <a:spcPts val="0"/>
                        </a:spcBef>
                        <a:spcAft>
                          <a:spcPts val="0"/>
                        </a:spcAft>
                        <a:buNone/>
                      </a:pPr>
                      <a:r>
                        <a:rPr lang="en"/>
                        <a:t>Goal Setting</a:t>
                      </a:r>
                      <a:endParaRPr/>
                    </a:p>
                  </a:txBody>
                  <a:tcPr marL="91425" marR="91425" marT="91425" marB="91425"/>
                </a:tc>
                <a:extLst>
                  <a:ext uri="{0D108BD9-81ED-4DB2-BD59-A6C34878D82A}">
                    <a16:rowId xmlns:a16="http://schemas.microsoft.com/office/drawing/2014/main" val="10003"/>
                  </a:ext>
                </a:extLst>
              </a:tr>
              <a:tr h="381000">
                <a:tc>
                  <a:txBody>
                    <a:bodyPr/>
                    <a:lstStyle/>
                    <a:p>
                      <a:pPr marL="0" lvl="0" indent="0" algn="l" rtl="0">
                        <a:spcBef>
                          <a:spcPts val="0"/>
                        </a:spcBef>
                        <a:spcAft>
                          <a:spcPts val="0"/>
                        </a:spcAft>
                        <a:buNone/>
                      </a:pPr>
                      <a:r>
                        <a:rPr lang="en"/>
                        <a:t>Assessment</a:t>
                      </a:r>
                      <a:endParaRPr/>
                    </a:p>
                  </a:txBody>
                  <a:tcPr marL="91425" marR="91425" marT="91425" marB="91425"/>
                </a:tc>
                <a:tc>
                  <a:txBody>
                    <a:bodyPr/>
                    <a:lstStyle/>
                    <a:p>
                      <a:pPr marL="0" lvl="0" indent="0" algn="l" rtl="0">
                        <a:spcBef>
                          <a:spcPts val="0"/>
                        </a:spcBef>
                        <a:spcAft>
                          <a:spcPts val="0"/>
                        </a:spcAft>
                        <a:buNone/>
                      </a:pPr>
                      <a:r>
                        <a:rPr lang="en"/>
                        <a:t>Using Resources</a:t>
                      </a:r>
                      <a:endParaRPr/>
                    </a:p>
                  </a:txBody>
                  <a:tcPr marL="91425" marR="91425" marT="91425" marB="91425"/>
                </a:tc>
                <a:extLst>
                  <a:ext uri="{0D108BD9-81ED-4DB2-BD59-A6C34878D82A}">
                    <a16:rowId xmlns:a16="http://schemas.microsoft.com/office/drawing/2014/main" val="10004"/>
                  </a:ext>
                </a:extLst>
              </a:tr>
              <a:tr h="381000">
                <a:tc>
                  <a:txBody>
                    <a:bodyPr/>
                    <a:lstStyle/>
                    <a:p>
                      <a:pPr marL="0" lvl="0" indent="0" algn="l" rtl="0">
                        <a:spcBef>
                          <a:spcPts val="0"/>
                        </a:spcBef>
                        <a:spcAft>
                          <a:spcPts val="0"/>
                        </a:spcAft>
                        <a:buNone/>
                      </a:pPr>
                      <a:r>
                        <a:rPr lang="en"/>
                        <a:t>Awards</a:t>
                      </a:r>
                      <a:endParaRPr/>
                    </a:p>
                  </a:txBody>
                  <a:tcPr marL="91425" marR="91425" marT="91425" marB="91425"/>
                </a:tc>
                <a:tc>
                  <a:txBody>
                    <a:bodyPr/>
                    <a:lstStyle/>
                    <a:p>
                      <a:pPr marL="0" lvl="0" indent="0" algn="l" rtl="0">
                        <a:spcBef>
                          <a:spcPts val="0"/>
                        </a:spcBef>
                        <a:spcAft>
                          <a:spcPts val="0"/>
                        </a:spcAft>
                        <a:buNone/>
                      </a:pPr>
                      <a:r>
                        <a:rPr lang="en"/>
                        <a:t>Partnering for Success</a:t>
                      </a:r>
                      <a:endParaRPr/>
                    </a:p>
                  </a:txBody>
                  <a:tcPr marL="91425" marR="91425" marT="91425" marB="91425"/>
                </a:tc>
                <a:extLst>
                  <a:ext uri="{0D108BD9-81ED-4DB2-BD59-A6C34878D82A}">
                    <a16:rowId xmlns:a16="http://schemas.microsoft.com/office/drawing/2014/main" val="10005"/>
                  </a:ext>
                </a:extLst>
              </a:tr>
            </a:tbl>
          </a:graphicData>
        </a:graphic>
      </p:graphicFrame>
      <p:sp>
        <p:nvSpPr>
          <p:cNvPr id="100" name="Google Shape;100;p1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Cadet Physical Fitness Program</a:t>
            </a:r>
            <a:endParaRPr/>
          </a:p>
        </p:txBody>
      </p:sp>
      <p:sp>
        <p:nvSpPr>
          <p:cNvPr id="106" name="Google Shape;106;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marR="0" lvl="0" indent="-342900" algn="l" rtl="0">
              <a:lnSpc>
                <a:spcPct val="115000"/>
              </a:lnSpc>
              <a:spcBef>
                <a:spcPts val="0"/>
              </a:spcBef>
              <a:spcAft>
                <a:spcPts val="0"/>
              </a:spcAft>
              <a:buSzPts val="1800"/>
              <a:buFont typeface="Arial"/>
              <a:buChar char="●"/>
            </a:pPr>
            <a:r>
              <a:rPr lang="en"/>
              <a:t>Activities</a:t>
            </a:r>
            <a:br>
              <a:rPr lang="en"/>
            </a:br>
            <a:endParaRPr/>
          </a:p>
          <a:p>
            <a:pPr marL="914400" marR="0" lvl="1" indent="-342900" algn="l" rtl="0">
              <a:lnSpc>
                <a:spcPct val="115000"/>
              </a:lnSpc>
              <a:spcBef>
                <a:spcPts val="0"/>
              </a:spcBef>
              <a:spcAft>
                <a:spcPts val="0"/>
              </a:spcAft>
              <a:buSzPts val="1800"/>
              <a:buFont typeface="Arial"/>
              <a:buChar char="○"/>
            </a:pPr>
            <a:r>
              <a:rPr lang="en"/>
              <a:t>Get moving!  </a:t>
            </a:r>
            <a:br>
              <a:rPr lang="en"/>
            </a:br>
            <a:endParaRPr/>
          </a:p>
          <a:p>
            <a:pPr marL="914400" marR="0" lvl="1" indent="-342900" algn="l" rtl="0">
              <a:lnSpc>
                <a:spcPct val="115000"/>
              </a:lnSpc>
              <a:spcBef>
                <a:spcPts val="0"/>
              </a:spcBef>
              <a:spcAft>
                <a:spcPts val="0"/>
              </a:spcAft>
              <a:buSzPts val="1800"/>
              <a:buFont typeface="Arial"/>
              <a:buChar char="○"/>
            </a:pPr>
            <a:r>
              <a:rPr lang="en"/>
              <a:t>The heart of the cadet fitness program is activities  </a:t>
            </a:r>
            <a:br>
              <a:rPr lang="en"/>
            </a:br>
            <a:endParaRPr/>
          </a:p>
          <a:p>
            <a:pPr marL="914400" marR="0" lvl="1" indent="-342900" algn="l" rtl="0">
              <a:lnSpc>
                <a:spcPct val="115000"/>
              </a:lnSpc>
              <a:spcBef>
                <a:spcPts val="0"/>
              </a:spcBef>
              <a:spcAft>
                <a:spcPts val="0"/>
              </a:spcAft>
              <a:buSzPts val="1800"/>
              <a:buFont typeface="Arial"/>
              <a:buChar char="○"/>
            </a:pPr>
            <a:r>
              <a:rPr lang="en"/>
              <a:t>Cadets will experience a range of fun, structured activities at squadron meetings and weekend events</a:t>
            </a:r>
            <a:endParaRPr/>
          </a:p>
        </p:txBody>
      </p:sp>
      <p:sp>
        <p:nvSpPr>
          <p:cNvPr id="107" name="Google Shape;107;p2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t>Cadet Physical Fitness Program</a:t>
            </a:r>
            <a:endParaRPr/>
          </a:p>
          <a:p>
            <a:pPr marL="0" lvl="0" indent="0" algn="l" rtl="0">
              <a:spcBef>
                <a:spcPts val="0"/>
              </a:spcBef>
              <a:spcAft>
                <a:spcPts val="0"/>
              </a:spcAft>
              <a:buNone/>
            </a:pPr>
            <a:endParaRPr/>
          </a:p>
        </p:txBody>
      </p:sp>
      <p:sp>
        <p:nvSpPr>
          <p:cNvPr id="113" name="Google Shape;113;p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Academics</a:t>
            </a:r>
            <a:br>
              <a:rPr lang="en"/>
            </a:br>
            <a:endParaRPr/>
          </a:p>
          <a:p>
            <a:pPr marL="914400" lvl="1" indent="-317500" algn="l" rtl="0">
              <a:spcBef>
                <a:spcPts val="0"/>
              </a:spcBef>
              <a:spcAft>
                <a:spcPts val="0"/>
              </a:spcAft>
              <a:buSzPts val="1400"/>
              <a:buChar char="○"/>
            </a:pPr>
            <a:r>
              <a:rPr lang="en"/>
              <a:t>To get the most benefit from the program it's important that cadets understand the concepts of fitness, training, nutrition, lifelong wellness, and more  </a:t>
            </a:r>
            <a:br>
              <a:rPr lang="en"/>
            </a:br>
            <a:endParaRPr/>
          </a:p>
          <a:p>
            <a:pPr marL="914400" lvl="1" indent="-317500" algn="l" rtl="0">
              <a:spcBef>
                <a:spcPts val="0"/>
              </a:spcBef>
              <a:spcAft>
                <a:spcPts val="0"/>
              </a:spcAft>
              <a:buSzPts val="1400"/>
              <a:buChar char="○"/>
            </a:pPr>
            <a:r>
              <a:rPr lang="en"/>
              <a:t>Cadets learn about these ideas in both classroom and hands-on lessons, then put them into action in their daily lives</a:t>
            </a:r>
            <a:endParaRPr/>
          </a:p>
        </p:txBody>
      </p:sp>
      <p:sp>
        <p:nvSpPr>
          <p:cNvPr id="114" name="Google Shape;114;p2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9</a:t>
            </a:fld>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(16:9)</PresentationFormat>
  <Slides>35</Slides>
  <Notes>35</Notes>
  <HiddenSlides>0</HiddenSlide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Simple Light</vt:lpstr>
      <vt:lpstr>Physical Wellness</vt:lpstr>
      <vt:lpstr>The 5 Pillars</vt:lpstr>
      <vt:lpstr>Overview</vt:lpstr>
      <vt:lpstr>Why Discuss Physical Wellness?</vt:lpstr>
      <vt:lpstr>Physical Fitness</vt:lpstr>
      <vt:lpstr>Health Benefits of Physical Activity</vt:lpstr>
      <vt:lpstr> Aspects to Fitness Regimens</vt:lpstr>
      <vt:lpstr>Cadet Physical Fitness Program</vt:lpstr>
      <vt:lpstr>Cadet Physical Fitness Program </vt:lpstr>
      <vt:lpstr>Cadet Physical Fitness Program </vt:lpstr>
      <vt:lpstr>Cadet Physical Fitness Program </vt:lpstr>
      <vt:lpstr>Cadet Physical Fitness Program </vt:lpstr>
      <vt:lpstr>Recommendations for Physical Activity:</vt:lpstr>
      <vt:lpstr>Senior Member Fitness Recommendations</vt:lpstr>
      <vt:lpstr>Senior Member Fitness Recommendations</vt:lpstr>
      <vt:lpstr>Senior Member Fitness Recommendations</vt:lpstr>
      <vt:lpstr>Senior Member Fitness Recommendations</vt:lpstr>
      <vt:lpstr>Senior Member Fitness Recommendations</vt:lpstr>
      <vt:lpstr>Senior Member Fitness Recommendations</vt:lpstr>
      <vt:lpstr>Recommendations for Physical Activity: </vt:lpstr>
      <vt:lpstr>Fitness Activity</vt:lpstr>
      <vt:lpstr>Recreation</vt:lpstr>
      <vt:lpstr>Health Benefits of Recreation</vt:lpstr>
      <vt:lpstr>The difference between leisure and recreation</vt:lpstr>
      <vt:lpstr>Types of Recreational Activities</vt:lpstr>
      <vt:lpstr>Recreation Activity</vt:lpstr>
      <vt:lpstr>Recreation Final Thoughts</vt:lpstr>
      <vt:lpstr>Rest</vt:lpstr>
      <vt:lpstr>Rest</vt:lpstr>
      <vt:lpstr>Nutrition</vt:lpstr>
      <vt:lpstr>Nutrition</vt:lpstr>
      <vt:lpstr>Nutrition</vt:lpstr>
      <vt:lpstr>Debrief</vt:lpstr>
      <vt:lpstr>Ongoing Activities</vt:lpstr>
      <vt:lpstr>Additional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Physical Wellness</dc:title>
  <cp:lastModifiedBy>Bos, Edward A Lt Col</cp:lastModifiedBy>
  <cp:revision>1</cp:revision>
  <dcterms:modified xsi:type="dcterms:W3CDTF">2019-09-09T19:20:00Z</dcterms:modified>
</cp:coreProperties>
</file>