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7" r:id="rId2"/>
    <p:sldId id="258" r:id="rId3"/>
    <p:sldId id="259" r:id="rId4"/>
    <p:sldId id="260" r:id="rId5"/>
    <p:sldId id="261" r:id="rId6"/>
    <p:sldId id="287" r:id="rId7"/>
    <p:sldId id="273" r:id="rId8"/>
    <p:sldId id="274" r:id="rId9"/>
    <p:sldId id="256" r:id="rId10"/>
    <p:sldId id="276" r:id="rId11"/>
    <p:sldId id="262" r:id="rId12"/>
    <p:sldId id="291" r:id="rId13"/>
    <p:sldId id="294" r:id="rId14"/>
    <p:sldId id="295" r:id="rId15"/>
    <p:sldId id="292" r:id="rId16"/>
    <p:sldId id="284" r:id="rId17"/>
    <p:sldId id="283" r:id="rId18"/>
    <p:sldId id="282" r:id="rId19"/>
    <p:sldId id="286" r:id="rId20"/>
    <p:sldId id="293" r:id="rId21"/>
    <p:sldId id="285" r:id="rId22"/>
    <p:sldId id="288" r:id="rId23"/>
    <p:sldId id="289" r:id="rId24"/>
    <p:sldId id="290"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32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44"/>
    <p:restoredTop sz="94697"/>
  </p:normalViewPr>
  <p:slideViewPr>
    <p:cSldViewPr snapToGrid="0" snapToObjects="1">
      <p:cViewPr varScale="1">
        <p:scale>
          <a:sx n="166" d="100"/>
          <a:sy n="166" d="100"/>
        </p:scale>
        <p:origin x="1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E82E8-8DC3-4EF2-B7B5-A871A71B241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13A47FB-7E7E-477D-93A6-04FDC0DE2D36}">
      <dgm:prSet phldrT="[Text]" custT="1"/>
      <dgm:spPr>
        <a:solidFill>
          <a:schemeClr val="accent2">
            <a:lumMod val="75000"/>
          </a:schemeClr>
        </a:solidFill>
      </dgm:spPr>
      <dgm:t>
        <a:bodyPr/>
        <a:lstStyle/>
        <a:p>
          <a:r>
            <a:rPr lang="en-US" sz="1400" dirty="0"/>
            <a:t>Perceptions</a:t>
          </a:r>
        </a:p>
      </dgm:t>
    </dgm:pt>
    <dgm:pt modelId="{E1AD3E7D-8D59-41DB-898E-0FCE01E7D7E0}" type="parTrans" cxnId="{6796F2DB-632A-4D66-9589-CC37E7F27619}">
      <dgm:prSet/>
      <dgm:spPr/>
      <dgm:t>
        <a:bodyPr/>
        <a:lstStyle/>
        <a:p>
          <a:endParaRPr lang="en-US"/>
        </a:p>
      </dgm:t>
    </dgm:pt>
    <dgm:pt modelId="{88FEDF56-2171-471D-A1EE-3FFB918F9506}" type="sibTrans" cxnId="{6796F2DB-632A-4D66-9589-CC37E7F27619}">
      <dgm:prSet/>
      <dgm:spPr/>
      <dgm:t>
        <a:bodyPr/>
        <a:lstStyle/>
        <a:p>
          <a:endParaRPr lang="en-US"/>
        </a:p>
      </dgm:t>
    </dgm:pt>
    <dgm:pt modelId="{FF9EF588-3805-4714-A745-AC0170D5697D}">
      <dgm:prSet phldrT="[Text]" custT="1"/>
      <dgm:spPr/>
      <dgm:t>
        <a:bodyPr/>
        <a:lstStyle/>
        <a:p>
          <a:r>
            <a:rPr lang="en-US" sz="1600" dirty="0"/>
            <a:t>Attitudes</a:t>
          </a:r>
        </a:p>
      </dgm:t>
    </dgm:pt>
    <dgm:pt modelId="{31DAC66E-170F-4634-8DFA-E22914844935}" type="parTrans" cxnId="{54B442D5-1C4D-4A59-B5E1-C8B5F2782277}">
      <dgm:prSet/>
      <dgm:spPr/>
      <dgm:t>
        <a:bodyPr/>
        <a:lstStyle/>
        <a:p>
          <a:endParaRPr lang="en-US"/>
        </a:p>
      </dgm:t>
    </dgm:pt>
    <dgm:pt modelId="{F47F02E9-5311-4004-8FA9-FCE8D2AE8D5A}" type="sibTrans" cxnId="{54B442D5-1C4D-4A59-B5E1-C8B5F2782277}">
      <dgm:prSet/>
      <dgm:spPr/>
      <dgm:t>
        <a:bodyPr/>
        <a:lstStyle/>
        <a:p>
          <a:endParaRPr lang="en-US"/>
        </a:p>
      </dgm:t>
    </dgm:pt>
    <dgm:pt modelId="{6C1F9555-86C6-4970-8FE9-A1FBB2DD111B}">
      <dgm:prSet phldrT="[Text]" custT="1"/>
      <dgm:spPr/>
      <dgm:t>
        <a:bodyPr/>
        <a:lstStyle/>
        <a:p>
          <a:r>
            <a:rPr lang="en-US" sz="1600" dirty="0"/>
            <a:t>Values</a:t>
          </a:r>
        </a:p>
      </dgm:t>
    </dgm:pt>
    <dgm:pt modelId="{FB30AAF1-87B0-46D3-83C3-187E97A171D4}" type="parTrans" cxnId="{5C77CAB3-C0B4-42E6-BA2F-EF47E5D3D857}">
      <dgm:prSet/>
      <dgm:spPr/>
      <dgm:t>
        <a:bodyPr/>
        <a:lstStyle/>
        <a:p>
          <a:endParaRPr lang="en-US"/>
        </a:p>
      </dgm:t>
    </dgm:pt>
    <dgm:pt modelId="{6FF572AF-3759-41DA-B681-951C0634CBE7}" type="sibTrans" cxnId="{5C77CAB3-C0B4-42E6-BA2F-EF47E5D3D857}">
      <dgm:prSet/>
      <dgm:spPr/>
      <dgm:t>
        <a:bodyPr/>
        <a:lstStyle/>
        <a:p>
          <a:endParaRPr lang="en-US"/>
        </a:p>
      </dgm:t>
    </dgm:pt>
    <dgm:pt modelId="{628522CE-7BD5-4691-81E2-30546CAB2595}">
      <dgm:prSet phldrT="[Text]" custT="1"/>
      <dgm:spPr/>
      <dgm:t>
        <a:bodyPr/>
        <a:lstStyle/>
        <a:p>
          <a:r>
            <a:rPr lang="en-US" sz="1600" dirty="0"/>
            <a:t>Decisions</a:t>
          </a:r>
        </a:p>
      </dgm:t>
    </dgm:pt>
    <dgm:pt modelId="{9B4E2FD4-2F79-4D3B-9702-BD1A294758AA}" type="parTrans" cxnId="{E3D12931-5BFD-47DD-B8F8-87556690695B}">
      <dgm:prSet/>
      <dgm:spPr/>
      <dgm:t>
        <a:bodyPr/>
        <a:lstStyle/>
        <a:p>
          <a:endParaRPr lang="en-US"/>
        </a:p>
      </dgm:t>
    </dgm:pt>
    <dgm:pt modelId="{119F8FF6-8C89-4AFB-BDF0-B41240065505}" type="sibTrans" cxnId="{E3D12931-5BFD-47DD-B8F8-87556690695B}">
      <dgm:prSet/>
      <dgm:spPr/>
      <dgm:t>
        <a:bodyPr/>
        <a:lstStyle/>
        <a:p>
          <a:endParaRPr lang="en-US"/>
        </a:p>
      </dgm:t>
    </dgm:pt>
    <dgm:pt modelId="{A2F3D391-2584-4298-8159-B586448AF2BA}">
      <dgm:prSet phldrT="[Text]" custT="1"/>
      <dgm:spPr/>
      <dgm:t>
        <a:bodyPr/>
        <a:lstStyle/>
        <a:p>
          <a:r>
            <a:rPr lang="en-US" sz="1400" dirty="0"/>
            <a:t>Expectations</a:t>
          </a:r>
        </a:p>
      </dgm:t>
    </dgm:pt>
    <dgm:pt modelId="{84255714-B1E5-4D61-9B95-199EF07CB5CC}" type="parTrans" cxnId="{5A320A5E-0064-4BEC-B04E-D9DA845A0FD0}">
      <dgm:prSet/>
      <dgm:spPr/>
      <dgm:t>
        <a:bodyPr/>
        <a:lstStyle/>
        <a:p>
          <a:endParaRPr lang="en-US"/>
        </a:p>
      </dgm:t>
    </dgm:pt>
    <dgm:pt modelId="{F6AFEB7E-C617-4731-90D0-2C7A4D2ECF74}" type="sibTrans" cxnId="{5A320A5E-0064-4BEC-B04E-D9DA845A0FD0}">
      <dgm:prSet/>
      <dgm:spPr/>
      <dgm:t>
        <a:bodyPr/>
        <a:lstStyle/>
        <a:p>
          <a:endParaRPr lang="en-US"/>
        </a:p>
      </dgm:t>
    </dgm:pt>
    <dgm:pt modelId="{48E10C7C-8734-4780-8CEC-BFA4BA62CB7A}">
      <dgm:prSet phldrT="[Text]" custT="1"/>
      <dgm:spPr>
        <a:solidFill>
          <a:schemeClr val="accent6">
            <a:lumMod val="75000"/>
          </a:schemeClr>
        </a:solidFill>
      </dgm:spPr>
      <dgm:t>
        <a:bodyPr/>
        <a:lstStyle/>
        <a:p>
          <a:r>
            <a:rPr lang="en-US" sz="1400" dirty="0"/>
            <a:t>Experiences</a:t>
          </a:r>
        </a:p>
      </dgm:t>
    </dgm:pt>
    <dgm:pt modelId="{089FDD19-D644-4789-91F6-8EF47AC3B4EA}" type="parTrans" cxnId="{F71E23B8-987B-43E6-9EB1-C0F60E475A8D}">
      <dgm:prSet/>
      <dgm:spPr/>
      <dgm:t>
        <a:bodyPr/>
        <a:lstStyle/>
        <a:p>
          <a:endParaRPr lang="en-US"/>
        </a:p>
      </dgm:t>
    </dgm:pt>
    <dgm:pt modelId="{F30DAEC9-325E-4A67-A692-6EF465613B19}" type="sibTrans" cxnId="{F71E23B8-987B-43E6-9EB1-C0F60E475A8D}">
      <dgm:prSet/>
      <dgm:spPr/>
      <dgm:t>
        <a:bodyPr/>
        <a:lstStyle/>
        <a:p>
          <a:endParaRPr lang="en-US"/>
        </a:p>
      </dgm:t>
    </dgm:pt>
    <dgm:pt modelId="{6BB0F42A-E351-4EE2-9708-35AAB0157EE7}">
      <dgm:prSet phldrT="[Text]" custT="1"/>
      <dgm:spPr/>
      <dgm:t>
        <a:bodyPr/>
        <a:lstStyle/>
        <a:p>
          <a:r>
            <a:rPr lang="en-US" sz="1600" dirty="0"/>
            <a:t>Behaviors</a:t>
          </a:r>
        </a:p>
      </dgm:t>
    </dgm:pt>
    <dgm:pt modelId="{87AEBFDB-7C69-41EC-93D2-B10257079613}" type="parTrans" cxnId="{78756A21-DE29-4160-BC61-6BE41842A58D}">
      <dgm:prSet/>
      <dgm:spPr/>
      <dgm:t>
        <a:bodyPr/>
        <a:lstStyle/>
        <a:p>
          <a:endParaRPr lang="en-US"/>
        </a:p>
      </dgm:t>
    </dgm:pt>
    <dgm:pt modelId="{613936EB-2CF7-46A3-995D-6544CA9DF859}" type="sibTrans" cxnId="{78756A21-DE29-4160-BC61-6BE41842A58D}">
      <dgm:prSet/>
      <dgm:spPr/>
      <dgm:t>
        <a:bodyPr/>
        <a:lstStyle/>
        <a:p>
          <a:endParaRPr lang="en-US"/>
        </a:p>
      </dgm:t>
    </dgm:pt>
    <dgm:pt modelId="{BB733D4D-58FF-420C-9C3D-DBA3456962C1}">
      <dgm:prSet phldrT="[Text]" custT="1"/>
      <dgm:spPr>
        <a:solidFill>
          <a:srgbClr val="7030A0"/>
        </a:solidFill>
      </dgm:spPr>
      <dgm:t>
        <a:bodyPr/>
        <a:lstStyle/>
        <a:p>
          <a:r>
            <a:rPr lang="en-US" sz="1600" dirty="0"/>
            <a:t>Stories</a:t>
          </a:r>
        </a:p>
      </dgm:t>
    </dgm:pt>
    <dgm:pt modelId="{849A9206-F106-4FCD-A1DD-63D56B349DA3}" type="parTrans" cxnId="{2EE32CBB-4B7F-4A9F-9267-30D09F038CED}">
      <dgm:prSet/>
      <dgm:spPr/>
      <dgm:t>
        <a:bodyPr/>
        <a:lstStyle/>
        <a:p>
          <a:endParaRPr lang="en-US"/>
        </a:p>
      </dgm:t>
    </dgm:pt>
    <dgm:pt modelId="{C6888869-E243-449E-97CD-5CC9AF254429}" type="sibTrans" cxnId="{2EE32CBB-4B7F-4A9F-9267-30D09F038CED}">
      <dgm:prSet/>
      <dgm:spPr/>
      <dgm:t>
        <a:bodyPr/>
        <a:lstStyle/>
        <a:p>
          <a:endParaRPr lang="en-US"/>
        </a:p>
      </dgm:t>
    </dgm:pt>
    <dgm:pt modelId="{312E4F41-4C85-41DB-875C-55DEC3ADF418}">
      <dgm:prSet phldrT="[Text]" custT="1"/>
      <dgm:spPr>
        <a:solidFill>
          <a:srgbClr val="7030A0"/>
        </a:solidFill>
      </dgm:spPr>
      <dgm:t>
        <a:bodyPr/>
        <a:lstStyle/>
        <a:p>
          <a:r>
            <a:rPr lang="en-US" sz="1600" b="1" dirty="0"/>
            <a:t>+ / -</a:t>
          </a:r>
        </a:p>
      </dgm:t>
    </dgm:pt>
    <dgm:pt modelId="{FD17CF22-94F7-4A49-A752-F2F5364E0AC8}" type="parTrans" cxnId="{17AAEDB6-B56A-4DE7-9070-CC1D9CDFAF14}">
      <dgm:prSet/>
      <dgm:spPr/>
      <dgm:t>
        <a:bodyPr/>
        <a:lstStyle/>
        <a:p>
          <a:endParaRPr lang="en-US"/>
        </a:p>
      </dgm:t>
    </dgm:pt>
    <dgm:pt modelId="{12DE8DE7-D41A-4D94-987A-221AFAFD0538}" type="sibTrans" cxnId="{17AAEDB6-B56A-4DE7-9070-CC1D9CDFAF14}">
      <dgm:prSet/>
      <dgm:spPr/>
      <dgm:t>
        <a:bodyPr/>
        <a:lstStyle/>
        <a:p>
          <a:endParaRPr lang="en-US"/>
        </a:p>
      </dgm:t>
    </dgm:pt>
    <dgm:pt modelId="{A013A05A-6FF7-44C0-8F2C-8E4327694D26}" type="pres">
      <dgm:prSet presAssocID="{F50E82E8-8DC3-4EF2-B7B5-A871A71B2413}" presName="cycle" presStyleCnt="0">
        <dgm:presLayoutVars>
          <dgm:dir/>
          <dgm:resizeHandles val="exact"/>
        </dgm:presLayoutVars>
      </dgm:prSet>
      <dgm:spPr/>
    </dgm:pt>
    <dgm:pt modelId="{D2D8707B-A342-4145-96DA-1B344AB96AFA}" type="pres">
      <dgm:prSet presAssocID="{413A47FB-7E7E-477D-93A6-04FDC0DE2D36}" presName="node" presStyleLbl="node1" presStyleIdx="0" presStyleCnt="9" custScaleX="126534">
        <dgm:presLayoutVars>
          <dgm:bulletEnabled val="1"/>
        </dgm:presLayoutVars>
      </dgm:prSet>
      <dgm:spPr/>
    </dgm:pt>
    <dgm:pt modelId="{BF9A8956-F7E3-48CF-9B49-74303DBCFCCB}" type="pres">
      <dgm:prSet presAssocID="{413A47FB-7E7E-477D-93A6-04FDC0DE2D36}" presName="spNode" presStyleCnt="0"/>
      <dgm:spPr/>
    </dgm:pt>
    <dgm:pt modelId="{80DC80B2-E875-4E7F-8E8E-146C3F68561A}" type="pres">
      <dgm:prSet presAssocID="{88FEDF56-2171-471D-A1EE-3FFB918F9506}" presName="sibTrans" presStyleLbl="sibTrans1D1" presStyleIdx="0" presStyleCnt="9"/>
      <dgm:spPr/>
    </dgm:pt>
    <dgm:pt modelId="{49E36DF8-892B-4A4F-8AC6-D16A0C0D824A}" type="pres">
      <dgm:prSet presAssocID="{FF9EF588-3805-4714-A745-AC0170D5697D}" presName="node" presStyleLbl="node1" presStyleIdx="1" presStyleCnt="9" custScaleX="126534">
        <dgm:presLayoutVars>
          <dgm:bulletEnabled val="1"/>
        </dgm:presLayoutVars>
      </dgm:prSet>
      <dgm:spPr/>
    </dgm:pt>
    <dgm:pt modelId="{88A35DC7-1EB0-47CD-AA1E-5BAF5E5E767C}" type="pres">
      <dgm:prSet presAssocID="{FF9EF588-3805-4714-A745-AC0170D5697D}" presName="spNode" presStyleCnt="0"/>
      <dgm:spPr/>
    </dgm:pt>
    <dgm:pt modelId="{A7433A92-AA03-4375-B3F2-104DCA26B2B2}" type="pres">
      <dgm:prSet presAssocID="{F47F02E9-5311-4004-8FA9-FCE8D2AE8D5A}" presName="sibTrans" presStyleLbl="sibTrans1D1" presStyleIdx="1" presStyleCnt="9"/>
      <dgm:spPr/>
    </dgm:pt>
    <dgm:pt modelId="{375E7109-1EAC-43F5-8464-00E69271A2FA}" type="pres">
      <dgm:prSet presAssocID="{6C1F9555-86C6-4970-8FE9-A1FBB2DD111B}" presName="node" presStyleLbl="node1" presStyleIdx="2" presStyleCnt="9" custScaleX="126534">
        <dgm:presLayoutVars>
          <dgm:bulletEnabled val="1"/>
        </dgm:presLayoutVars>
      </dgm:prSet>
      <dgm:spPr/>
    </dgm:pt>
    <dgm:pt modelId="{6B75066F-7FBD-42A8-BDE3-FB7CA47FFCB2}" type="pres">
      <dgm:prSet presAssocID="{6C1F9555-86C6-4970-8FE9-A1FBB2DD111B}" presName="spNode" presStyleCnt="0"/>
      <dgm:spPr/>
    </dgm:pt>
    <dgm:pt modelId="{529FC03E-EEB4-4530-B222-6939CFF0D364}" type="pres">
      <dgm:prSet presAssocID="{6FF572AF-3759-41DA-B681-951C0634CBE7}" presName="sibTrans" presStyleLbl="sibTrans1D1" presStyleIdx="2" presStyleCnt="9"/>
      <dgm:spPr/>
    </dgm:pt>
    <dgm:pt modelId="{E625CDCD-29D9-4ABF-8E22-815508B32AA4}" type="pres">
      <dgm:prSet presAssocID="{628522CE-7BD5-4691-81E2-30546CAB2595}" presName="node" presStyleLbl="node1" presStyleIdx="3" presStyleCnt="9" custScaleX="126534">
        <dgm:presLayoutVars>
          <dgm:bulletEnabled val="1"/>
        </dgm:presLayoutVars>
      </dgm:prSet>
      <dgm:spPr/>
    </dgm:pt>
    <dgm:pt modelId="{98F69499-CFD7-47FB-91A6-4CE13DA55B01}" type="pres">
      <dgm:prSet presAssocID="{628522CE-7BD5-4691-81E2-30546CAB2595}" presName="spNode" presStyleCnt="0"/>
      <dgm:spPr/>
    </dgm:pt>
    <dgm:pt modelId="{7076A8E9-7DD6-41AE-8E64-23B575FCCA36}" type="pres">
      <dgm:prSet presAssocID="{119F8FF6-8C89-4AFB-BDF0-B41240065505}" presName="sibTrans" presStyleLbl="sibTrans1D1" presStyleIdx="3" presStyleCnt="9"/>
      <dgm:spPr/>
    </dgm:pt>
    <dgm:pt modelId="{871FFEFF-886F-42C4-81AB-336691FF8181}" type="pres">
      <dgm:prSet presAssocID="{A2F3D391-2584-4298-8159-B586448AF2BA}" presName="node" presStyleLbl="node1" presStyleIdx="4" presStyleCnt="9" custScaleX="126534">
        <dgm:presLayoutVars>
          <dgm:bulletEnabled val="1"/>
        </dgm:presLayoutVars>
      </dgm:prSet>
      <dgm:spPr/>
    </dgm:pt>
    <dgm:pt modelId="{8E6C3A32-94C0-435F-8D66-7C06E887FA69}" type="pres">
      <dgm:prSet presAssocID="{A2F3D391-2584-4298-8159-B586448AF2BA}" presName="spNode" presStyleCnt="0"/>
      <dgm:spPr/>
    </dgm:pt>
    <dgm:pt modelId="{371D8846-6B14-48B6-A8A2-28913419B9C7}" type="pres">
      <dgm:prSet presAssocID="{F6AFEB7E-C617-4731-90D0-2C7A4D2ECF74}" presName="sibTrans" presStyleLbl="sibTrans1D1" presStyleIdx="4" presStyleCnt="9"/>
      <dgm:spPr/>
    </dgm:pt>
    <dgm:pt modelId="{11460F7A-0A8A-4487-9FF4-1D06997DC87A}" type="pres">
      <dgm:prSet presAssocID="{6BB0F42A-E351-4EE2-9708-35AAB0157EE7}" presName="node" presStyleLbl="node1" presStyleIdx="5" presStyleCnt="9" custScaleX="126534">
        <dgm:presLayoutVars>
          <dgm:bulletEnabled val="1"/>
        </dgm:presLayoutVars>
      </dgm:prSet>
      <dgm:spPr/>
    </dgm:pt>
    <dgm:pt modelId="{9D68D20F-49CA-4B06-ACF2-705AD176038A}" type="pres">
      <dgm:prSet presAssocID="{6BB0F42A-E351-4EE2-9708-35AAB0157EE7}" presName="spNode" presStyleCnt="0"/>
      <dgm:spPr/>
    </dgm:pt>
    <dgm:pt modelId="{6CC7D612-BFF1-4248-8D50-6ECAD8C7ACD1}" type="pres">
      <dgm:prSet presAssocID="{613936EB-2CF7-46A3-995D-6544CA9DF859}" presName="sibTrans" presStyleLbl="sibTrans1D1" presStyleIdx="5" presStyleCnt="9"/>
      <dgm:spPr/>
    </dgm:pt>
    <dgm:pt modelId="{227B584F-C01A-4EDE-B03B-B3384A355F3D}" type="pres">
      <dgm:prSet presAssocID="{48E10C7C-8734-4780-8CEC-BFA4BA62CB7A}" presName="node" presStyleLbl="node1" presStyleIdx="6" presStyleCnt="9" custScaleX="126534">
        <dgm:presLayoutVars>
          <dgm:bulletEnabled val="1"/>
        </dgm:presLayoutVars>
      </dgm:prSet>
      <dgm:spPr/>
    </dgm:pt>
    <dgm:pt modelId="{D987DA8A-89BF-4922-AA17-3169C0D34FCE}" type="pres">
      <dgm:prSet presAssocID="{48E10C7C-8734-4780-8CEC-BFA4BA62CB7A}" presName="spNode" presStyleCnt="0"/>
      <dgm:spPr/>
    </dgm:pt>
    <dgm:pt modelId="{12F2326E-2046-44FD-8A50-C913C552786D}" type="pres">
      <dgm:prSet presAssocID="{F30DAEC9-325E-4A67-A692-6EF465613B19}" presName="sibTrans" presStyleLbl="sibTrans1D1" presStyleIdx="6" presStyleCnt="9"/>
      <dgm:spPr/>
    </dgm:pt>
    <dgm:pt modelId="{AE647DBD-6907-44F3-8038-5C195E8ABC49}" type="pres">
      <dgm:prSet presAssocID="{BB733D4D-58FF-420C-9C3D-DBA3456962C1}" presName="node" presStyleLbl="node1" presStyleIdx="7" presStyleCnt="9" custScaleX="126534">
        <dgm:presLayoutVars>
          <dgm:bulletEnabled val="1"/>
        </dgm:presLayoutVars>
      </dgm:prSet>
      <dgm:spPr/>
    </dgm:pt>
    <dgm:pt modelId="{B52489FC-552A-47E5-92B5-B4A9FED38384}" type="pres">
      <dgm:prSet presAssocID="{BB733D4D-58FF-420C-9C3D-DBA3456962C1}" presName="spNode" presStyleCnt="0"/>
      <dgm:spPr/>
    </dgm:pt>
    <dgm:pt modelId="{73C0B2AD-EF20-4127-972F-5E0351262333}" type="pres">
      <dgm:prSet presAssocID="{C6888869-E243-449E-97CD-5CC9AF254429}" presName="sibTrans" presStyleLbl="sibTrans1D1" presStyleIdx="7" presStyleCnt="9"/>
      <dgm:spPr/>
    </dgm:pt>
    <dgm:pt modelId="{9C110007-D0C6-4CCA-8D78-A077A7ECB401}" type="pres">
      <dgm:prSet presAssocID="{312E4F41-4C85-41DB-875C-55DEC3ADF418}" presName="node" presStyleLbl="node1" presStyleIdx="8" presStyleCnt="9" custScaleX="126534">
        <dgm:presLayoutVars>
          <dgm:bulletEnabled val="1"/>
        </dgm:presLayoutVars>
      </dgm:prSet>
      <dgm:spPr/>
    </dgm:pt>
    <dgm:pt modelId="{DC408EFC-A573-4710-9B33-EB20D7CC1267}" type="pres">
      <dgm:prSet presAssocID="{312E4F41-4C85-41DB-875C-55DEC3ADF418}" presName="spNode" presStyleCnt="0"/>
      <dgm:spPr/>
    </dgm:pt>
    <dgm:pt modelId="{C03632E3-4051-4C01-95C2-0B897C5C1593}" type="pres">
      <dgm:prSet presAssocID="{12DE8DE7-D41A-4D94-987A-221AFAFD0538}" presName="sibTrans" presStyleLbl="sibTrans1D1" presStyleIdx="8" presStyleCnt="9"/>
      <dgm:spPr/>
    </dgm:pt>
  </dgm:ptLst>
  <dgm:cxnLst>
    <dgm:cxn modelId="{414FAA08-3D53-45F6-B6E3-64DE5480F631}" type="presOf" srcId="{A2F3D391-2584-4298-8159-B586448AF2BA}" destId="{871FFEFF-886F-42C4-81AB-336691FF8181}" srcOrd="0" destOrd="0" presId="urn:microsoft.com/office/officeart/2005/8/layout/cycle5"/>
    <dgm:cxn modelId="{AB61B60C-5F21-4E44-AFDA-FE252CB12C78}" type="presOf" srcId="{BB733D4D-58FF-420C-9C3D-DBA3456962C1}" destId="{AE647DBD-6907-44F3-8038-5C195E8ABC49}" srcOrd="0" destOrd="0" presId="urn:microsoft.com/office/officeart/2005/8/layout/cycle5"/>
    <dgm:cxn modelId="{2698010F-06F7-425E-869D-A4E697238F07}" type="presOf" srcId="{48E10C7C-8734-4780-8CEC-BFA4BA62CB7A}" destId="{227B584F-C01A-4EDE-B03B-B3384A355F3D}" srcOrd="0" destOrd="0" presId="urn:microsoft.com/office/officeart/2005/8/layout/cycle5"/>
    <dgm:cxn modelId="{54443211-728D-43CE-865B-920333D13D6C}" type="presOf" srcId="{F6AFEB7E-C617-4731-90D0-2C7A4D2ECF74}" destId="{371D8846-6B14-48B6-A8A2-28913419B9C7}" srcOrd="0" destOrd="0" presId="urn:microsoft.com/office/officeart/2005/8/layout/cycle5"/>
    <dgm:cxn modelId="{6AF12218-854F-4C2B-8947-0F9AF698E80E}" type="presOf" srcId="{C6888869-E243-449E-97CD-5CC9AF254429}" destId="{73C0B2AD-EF20-4127-972F-5E0351262333}" srcOrd="0" destOrd="0" presId="urn:microsoft.com/office/officeart/2005/8/layout/cycle5"/>
    <dgm:cxn modelId="{E4A27918-AEF9-40B8-B50A-59F63E14F3A2}" type="presOf" srcId="{88FEDF56-2171-471D-A1EE-3FFB918F9506}" destId="{80DC80B2-E875-4E7F-8E8E-146C3F68561A}" srcOrd="0" destOrd="0" presId="urn:microsoft.com/office/officeart/2005/8/layout/cycle5"/>
    <dgm:cxn modelId="{78756A21-DE29-4160-BC61-6BE41842A58D}" srcId="{F50E82E8-8DC3-4EF2-B7B5-A871A71B2413}" destId="{6BB0F42A-E351-4EE2-9708-35AAB0157EE7}" srcOrd="5" destOrd="0" parTransId="{87AEBFDB-7C69-41EC-93D2-B10257079613}" sibTransId="{613936EB-2CF7-46A3-995D-6544CA9DF859}"/>
    <dgm:cxn modelId="{E3D12931-5BFD-47DD-B8F8-87556690695B}" srcId="{F50E82E8-8DC3-4EF2-B7B5-A871A71B2413}" destId="{628522CE-7BD5-4691-81E2-30546CAB2595}" srcOrd="3" destOrd="0" parTransId="{9B4E2FD4-2F79-4D3B-9702-BD1A294758AA}" sibTransId="{119F8FF6-8C89-4AFB-BDF0-B41240065505}"/>
    <dgm:cxn modelId="{E75A2935-CFB4-423C-9336-1508104DA3EE}" type="presOf" srcId="{6BB0F42A-E351-4EE2-9708-35AAB0157EE7}" destId="{11460F7A-0A8A-4487-9FF4-1D06997DC87A}" srcOrd="0" destOrd="0" presId="urn:microsoft.com/office/officeart/2005/8/layout/cycle5"/>
    <dgm:cxn modelId="{D0F06946-2D0C-4B13-89AF-9DCBFA4C3744}" type="presOf" srcId="{312E4F41-4C85-41DB-875C-55DEC3ADF418}" destId="{9C110007-D0C6-4CCA-8D78-A077A7ECB401}" srcOrd="0" destOrd="0" presId="urn:microsoft.com/office/officeart/2005/8/layout/cycle5"/>
    <dgm:cxn modelId="{5A320A5E-0064-4BEC-B04E-D9DA845A0FD0}" srcId="{F50E82E8-8DC3-4EF2-B7B5-A871A71B2413}" destId="{A2F3D391-2584-4298-8159-B586448AF2BA}" srcOrd="4" destOrd="0" parTransId="{84255714-B1E5-4D61-9B95-199EF07CB5CC}" sibTransId="{F6AFEB7E-C617-4731-90D0-2C7A4D2ECF74}"/>
    <dgm:cxn modelId="{DCAF4460-5782-40FB-B2A3-B9F838EE4CAA}" type="presOf" srcId="{F47F02E9-5311-4004-8FA9-FCE8D2AE8D5A}" destId="{A7433A92-AA03-4375-B3F2-104DCA26B2B2}" srcOrd="0" destOrd="0" presId="urn:microsoft.com/office/officeart/2005/8/layout/cycle5"/>
    <dgm:cxn modelId="{E1D2087F-AF55-46C5-BDD4-632D540B41D4}" type="presOf" srcId="{119F8FF6-8C89-4AFB-BDF0-B41240065505}" destId="{7076A8E9-7DD6-41AE-8E64-23B575FCCA36}" srcOrd="0" destOrd="0" presId="urn:microsoft.com/office/officeart/2005/8/layout/cycle5"/>
    <dgm:cxn modelId="{2A890985-EB28-4BEC-A794-8CCA2E990218}" type="presOf" srcId="{F50E82E8-8DC3-4EF2-B7B5-A871A71B2413}" destId="{A013A05A-6FF7-44C0-8F2C-8E4327694D26}" srcOrd="0" destOrd="0" presId="urn:microsoft.com/office/officeart/2005/8/layout/cycle5"/>
    <dgm:cxn modelId="{37F8598B-C82D-4B2D-AE63-576475C38319}" type="presOf" srcId="{F30DAEC9-325E-4A67-A692-6EF465613B19}" destId="{12F2326E-2046-44FD-8A50-C913C552786D}" srcOrd="0" destOrd="0" presId="urn:microsoft.com/office/officeart/2005/8/layout/cycle5"/>
    <dgm:cxn modelId="{47F84D9A-0FC4-4484-A943-C3E1B4A7F018}" type="presOf" srcId="{6FF572AF-3759-41DA-B681-951C0634CBE7}" destId="{529FC03E-EEB4-4530-B222-6939CFF0D364}" srcOrd="0" destOrd="0" presId="urn:microsoft.com/office/officeart/2005/8/layout/cycle5"/>
    <dgm:cxn modelId="{92DAB2AC-917F-4244-928F-97B986A0C0C3}" type="presOf" srcId="{FF9EF588-3805-4714-A745-AC0170D5697D}" destId="{49E36DF8-892B-4A4F-8AC6-D16A0C0D824A}" srcOrd="0" destOrd="0" presId="urn:microsoft.com/office/officeart/2005/8/layout/cycle5"/>
    <dgm:cxn modelId="{8F222EB1-C35D-4301-9D88-CE1F920F7511}" type="presOf" srcId="{6C1F9555-86C6-4970-8FE9-A1FBB2DD111B}" destId="{375E7109-1EAC-43F5-8464-00E69271A2FA}" srcOrd="0" destOrd="0" presId="urn:microsoft.com/office/officeart/2005/8/layout/cycle5"/>
    <dgm:cxn modelId="{5C77CAB3-C0B4-42E6-BA2F-EF47E5D3D857}" srcId="{F50E82E8-8DC3-4EF2-B7B5-A871A71B2413}" destId="{6C1F9555-86C6-4970-8FE9-A1FBB2DD111B}" srcOrd="2" destOrd="0" parTransId="{FB30AAF1-87B0-46D3-83C3-187E97A171D4}" sibTransId="{6FF572AF-3759-41DA-B681-951C0634CBE7}"/>
    <dgm:cxn modelId="{17AAEDB6-B56A-4DE7-9070-CC1D9CDFAF14}" srcId="{F50E82E8-8DC3-4EF2-B7B5-A871A71B2413}" destId="{312E4F41-4C85-41DB-875C-55DEC3ADF418}" srcOrd="8" destOrd="0" parTransId="{FD17CF22-94F7-4A49-A752-F2F5364E0AC8}" sibTransId="{12DE8DE7-D41A-4D94-987A-221AFAFD0538}"/>
    <dgm:cxn modelId="{F71E23B8-987B-43E6-9EB1-C0F60E475A8D}" srcId="{F50E82E8-8DC3-4EF2-B7B5-A871A71B2413}" destId="{48E10C7C-8734-4780-8CEC-BFA4BA62CB7A}" srcOrd="6" destOrd="0" parTransId="{089FDD19-D644-4789-91F6-8EF47AC3B4EA}" sibTransId="{F30DAEC9-325E-4A67-A692-6EF465613B19}"/>
    <dgm:cxn modelId="{2EE32CBB-4B7F-4A9F-9267-30D09F038CED}" srcId="{F50E82E8-8DC3-4EF2-B7B5-A871A71B2413}" destId="{BB733D4D-58FF-420C-9C3D-DBA3456962C1}" srcOrd="7" destOrd="0" parTransId="{849A9206-F106-4FCD-A1DD-63D56B349DA3}" sibTransId="{C6888869-E243-449E-97CD-5CC9AF254429}"/>
    <dgm:cxn modelId="{5DD50ACB-1A39-497C-8F87-E98E6E8BD9F3}" type="presOf" srcId="{12DE8DE7-D41A-4D94-987A-221AFAFD0538}" destId="{C03632E3-4051-4C01-95C2-0B897C5C1593}" srcOrd="0" destOrd="0" presId="urn:microsoft.com/office/officeart/2005/8/layout/cycle5"/>
    <dgm:cxn modelId="{54B442D5-1C4D-4A59-B5E1-C8B5F2782277}" srcId="{F50E82E8-8DC3-4EF2-B7B5-A871A71B2413}" destId="{FF9EF588-3805-4714-A745-AC0170D5697D}" srcOrd="1" destOrd="0" parTransId="{31DAC66E-170F-4634-8DFA-E22914844935}" sibTransId="{F47F02E9-5311-4004-8FA9-FCE8D2AE8D5A}"/>
    <dgm:cxn modelId="{EA78CDD5-4D11-4F68-B2F7-AD8FA481D217}" type="presOf" srcId="{613936EB-2CF7-46A3-995D-6544CA9DF859}" destId="{6CC7D612-BFF1-4248-8D50-6ECAD8C7ACD1}" srcOrd="0" destOrd="0" presId="urn:microsoft.com/office/officeart/2005/8/layout/cycle5"/>
    <dgm:cxn modelId="{6796F2DB-632A-4D66-9589-CC37E7F27619}" srcId="{F50E82E8-8DC3-4EF2-B7B5-A871A71B2413}" destId="{413A47FB-7E7E-477D-93A6-04FDC0DE2D36}" srcOrd="0" destOrd="0" parTransId="{E1AD3E7D-8D59-41DB-898E-0FCE01E7D7E0}" sibTransId="{88FEDF56-2171-471D-A1EE-3FFB918F9506}"/>
    <dgm:cxn modelId="{1142A1E7-4847-41F1-A89D-C0DE50F60BE4}" type="presOf" srcId="{413A47FB-7E7E-477D-93A6-04FDC0DE2D36}" destId="{D2D8707B-A342-4145-96DA-1B344AB96AFA}" srcOrd="0" destOrd="0" presId="urn:microsoft.com/office/officeart/2005/8/layout/cycle5"/>
    <dgm:cxn modelId="{EF7C30EC-CFAE-4104-A26E-AE286853D1EC}" type="presOf" srcId="{628522CE-7BD5-4691-81E2-30546CAB2595}" destId="{E625CDCD-29D9-4ABF-8E22-815508B32AA4}" srcOrd="0" destOrd="0" presId="urn:microsoft.com/office/officeart/2005/8/layout/cycle5"/>
    <dgm:cxn modelId="{780BE100-219E-400F-BD48-C344CBAD12CE}" type="presParOf" srcId="{A013A05A-6FF7-44C0-8F2C-8E4327694D26}" destId="{D2D8707B-A342-4145-96DA-1B344AB96AFA}" srcOrd="0" destOrd="0" presId="urn:microsoft.com/office/officeart/2005/8/layout/cycle5"/>
    <dgm:cxn modelId="{09D377D9-8A02-4092-855E-FF6BA0616301}" type="presParOf" srcId="{A013A05A-6FF7-44C0-8F2C-8E4327694D26}" destId="{BF9A8956-F7E3-48CF-9B49-74303DBCFCCB}" srcOrd="1" destOrd="0" presId="urn:microsoft.com/office/officeart/2005/8/layout/cycle5"/>
    <dgm:cxn modelId="{A20ED5F2-9CB5-407C-BD4A-BF8BDE9441A8}" type="presParOf" srcId="{A013A05A-6FF7-44C0-8F2C-8E4327694D26}" destId="{80DC80B2-E875-4E7F-8E8E-146C3F68561A}" srcOrd="2" destOrd="0" presId="urn:microsoft.com/office/officeart/2005/8/layout/cycle5"/>
    <dgm:cxn modelId="{38FF07AC-7B3D-43CB-8D33-64D38DEF6706}" type="presParOf" srcId="{A013A05A-6FF7-44C0-8F2C-8E4327694D26}" destId="{49E36DF8-892B-4A4F-8AC6-D16A0C0D824A}" srcOrd="3" destOrd="0" presId="urn:microsoft.com/office/officeart/2005/8/layout/cycle5"/>
    <dgm:cxn modelId="{F08CD136-7593-4258-9F37-FA835D4CC983}" type="presParOf" srcId="{A013A05A-6FF7-44C0-8F2C-8E4327694D26}" destId="{88A35DC7-1EB0-47CD-AA1E-5BAF5E5E767C}" srcOrd="4" destOrd="0" presId="urn:microsoft.com/office/officeart/2005/8/layout/cycle5"/>
    <dgm:cxn modelId="{DDD24868-C630-4F1A-A465-B6EE7C59BE0F}" type="presParOf" srcId="{A013A05A-6FF7-44C0-8F2C-8E4327694D26}" destId="{A7433A92-AA03-4375-B3F2-104DCA26B2B2}" srcOrd="5" destOrd="0" presId="urn:microsoft.com/office/officeart/2005/8/layout/cycle5"/>
    <dgm:cxn modelId="{52B35B72-DD2B-48AB-83A3-B9DA1B973C7E}" type="presParOf" srcId="{A013A05A-6FF7-44C0-8F2C-8E4327694D26}" destId="{375E7109-1EAC-43F5-8464-00E69271A2FA}" srcOrd="6" destOrd="0" presId="urn:microsoft.com/office/officeart/2005/8/layout/cycle5"/>
    <dgm:cxn modelId="{861C72AA-2592-4FD2-831F-FF0AC878E5E9}" type="presParOf" srcId="{A013A05A-6FF7-44C0-8F2C-8E4327694D26}" destId="{6B75066F-7FBD-42A8-BDE3-FB7CA47FFCB2}" srcOrd="7" destOrd="0" presId="urn:microsoft.com/office/officeart/2005/8/layout/cycle5"/>
    <dgm:cxn modelId="{EA21CCAB-655C-41B0-84E4-D0667D7B98D4}" type="presParOf" srcId="{A013A05A-6FF7-44C0-8F2C-8E4327694D26}" destId="{529FC03E-EEB4-4530-B222-6939CFF0D364}" srcOrd="8" destOrd="0" presId="urn:microsoft.com/office/officeart/2005/8/layout/cycle5"/>
    <dgm:cxn modelId="{C152BDA4-79B8-4386-B63B-313D4051EE2B}" type="presParOf" srcId="{A013A05A-6FF7-44C0-8F2C-8E4327694D26}" destId="{E625CDCD-29D9-4ABF-8E22-815508B32AA4}" srcOrd="9" destOrd="0" presId="urn:microsoft.com/office/officeart/2005/8/layout/cycle5"/>
    <dgm:cxn modelId="{76D3D3E8-1752-4173-9758-97167548EF40}" type="presParOf" srcId="{A013A05A-6FF7-44C0-8F2C-8E4327694D26}" destId="{98F69499-CFD7-47FB-91A6-4CE13DA55B01}" srcOrd="10" destOrd="0" presId="urn:microsoft.com/office/officeart/2005/8/layout/cycle5"/>
    <dgm:cxn modelId="{F82ADE06-D671-47E1-BDAB-14AD45817B4D}" type="presParOf" srcId="{A013A05A-6FF7-44C0-8F2C-8E4327694D26}" destId="{7076A8E9-7DD6-41AE-8E64-23B575FCCA36}" srcOrd="11" destOrd="0" presId="urn:microsoft.com/office/officeart/2005/8/layout/cycle5"/>
    <dgm:cxn modelId="{4B6DB035-9C75-4BA6-B909-6E5413E53BAE}" type="presParOf" srcId="{A013A05A-6FF7-44C0-8F2C-8E4327694D26}" destId="{871FFEFF-886F-42C4-81AB-336691FF8181}" srcOrd="12" destOrd="0" presId="urn:microsoft.com/office/officeart/2005/8/layout/cycle5"/>
    <dgm:cxn modelId="{3E58C612-7630-4106-A0AD-4976C7A588B3}" type="presParOf" srcId="{A013A05A-6FF7-44C0-8F2C-8E4327694D26}" destId="{8E6C3A32-94C0-435F-8D66-7C06E887FA69}" srcOrd="13" destOrd="0" presId="urn:microsoft.com/office/officeart/2005/8/layout/cycle5"/>
    <dgm:cxn modelId="{C89DBF95-0E16-4D97-9425-1015423D62CD}" type="presParOf" srcId="{A013A05A-6FF7-44C0-8F2C-8E4327694D26}" destId="{371D8846-6B14-48B6-A8A2-28913419B9C7}" srcOrd="14" destOrd="0" presId="urn:microsoft.com/office/officeart/2005/8/layout/cycle5"/>
    <dgm:cxn modelId="{9AF6F9B6-A6CD-40EA-9F8B-6465C81606CF}" type="presParOf" srcId="{A013A05A-6FF7-44C0-8F2C-8E4327694D26}" destId="{11460F7A-0A8A-4487-9FF4-1D06997DC87A}" srcOrd="15" destOrd="0" presId="urn:microsoft.com/office/officeart/2005/8/layout/cycle5"/>
    <dgm:cxn modelId="{FC1CEE73-C678-4284-8391-D30B167A1845}" type="presParOf" srcId="{A013A05A-6FF7-44C0-8F2C-8E4327694D26}" destId="{9D68D20F-49CA-4B06-ACF2-705AD176038A}" srcOrd="16" destOrd="0" presId="urn:microsoft.com/office/officeart/2005/8/layout/cycle5"/>
    <dgm:cxn modelId="{B2FD5CEC-A51D-4508-BC10-7B40F028F0F3}" type="presParOf" srcId="{A013A05A-6FF7-44C0-8F2C-8E4327694D26}" destId="{6CC7D612-BFF1-4248-8D50-6ECAD8C7ACD1}" srcOrd="17" destOrd="0" presId="urn:microsoft.com/office/officeart/2005/8/layout/cycle5"/>
    <dgm:cxn modelId="{AA1382F7-3AE9-470F-94A0-82722E9DB3CB}" type="presParOf" srcId="{A013A05A-6FF7-44C0-8F2C-8E4327694D26}" destId="{227B584F-C01A-4EDE-B03B-B3384A355F3D}" srcOrd="18" destOrd="0" presId="urn:microsoft.com/office/officeart/2005/8/layout/cycle5"/>
    <dgm:cxn modelId="{408396A7-142F-4328-A365-46EA074C2710}" type="presParOf" srcId="{A013A05A-6FF7-44C0-8F2C-8E4327694D26}" destId="{D987DA8A-89BF-4922-AA17-3169C0D34FCE}" srcOrd="19" destOrd="0" presId="urn:microsoft.com/office/officeart/2005/8/layout/cycle5"/>
    <dgm:cxn modelId="{63C01C81-7BCC-40ED-97BF-962A06552CAC}" type="presParOf" srcId="{A013A05A-6FF7-44C0-8F2C-8E4327694D26}" destId="{12F2326E-2046-44FD-8A50-C913C552786D}" srcOrd="20" destOrd="0" presId="urn:microsoft.com/office/officeart/2005/8/layout/cycle5"/>
    <dgm:cxn modelId="{5228182E-B2B1-46CF-ABC0-4352B8F69C77}" type="presParOf" srcId="{A013A05A-6FF7-44C0-8F2C-8E4327694D26}" destId="{AE647DBD-6907-44F3-8038-5C195E8ABC49}" srcOrd="21" destOrd="0" presId="urn:microsoft.com/office/officeart/2005/8/layout/cycle5"/>
    <dgm:cxn modelId="{C19D58E0-394F-4562-A457-FB6908DC1B1D}" type="presParOf" srcId="{A013A05A-6FF7-44C0-8F2C-8E4327694D26}" destId="{B52489FC-552A-47E5-92B5-B4A9FED38384}" srcOrd="22" destOrd="0" presId="urn:microsoft.com/office/officeart/2005/8/layout/cycle5"/>
    <dgm:cxn modelId="{CCE61FC3-691E-4619-92B8-5CF656117DCD}" type="presParOf" srcId="{A013A05A-6FF7-44C0-8F2C-8E4327694D26}" destId="{73C0B2AD-EF20-4127-972F-5E0351262333}" srcOrd="23" destOrd="0" presId="urn:microsoft.com/office/officeart/2005/8/layout/cycle5"/>
    <dgm:cxn modelId="{D3317F9B-AB0C-44B2-B02F-E018B53D3F85}" type="presParOf" srcId="{A013A05A-6FF7-44C0-8F2C-8E4327694D26}" destId="{9C110007-D0C6-4CCA-8D78-A077A7ECB401}" srcOrd="24" destOrd="0" presId="urn:microsoft.com/office/officeart/2005/8/layout/cycle5"/>
    <dgm:cxn modelId="{67A5E417-AF13-41CE-BB4C-BD1B34A16286}" type="presParOf" srcId="{A013A05A-6FF7-44C0-8F2C-8E4327694D26}" destId="{DC408EFC-A573-4710-9B33-EB20D7CC1267}" srcOrd="25" destOrd="0" presId="urn:microsoft.com/office/officeart/2005/8/layout/cycle5"/>
    <dgm:cxn modelId="{BE64AE17-CA35-43F8-901C-014CE1AF6985}" type="presParOf" srcId="{A013A05A-6FF7-44C0-8F2C-8E4327694D26}" destId="{C03632E3-4051-4C01-95C2-0B897C5C1593}" srcOrd="26"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8707B-A342-4145-96DA-1B344AB96AFA}">
      <dsp:nvSpPr>
        <dsp:cNvPr id="0" name=""/>
        <dsp:cNvSpPr/>
      </dsp:nvSpPr>
      <dsp:spPr>
        <a:xfrm>
          <a:off x="2487636" y="2299"/>
          <a:ext cx="1313232" cy="674601"/>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Perceptions</a:t>
          </a:r>
        </a:p>
      </dsp:txBody>
      <dsp:txXfrm>
        <a:off x="2520567" y="35230"/>
        <a:ext cx="1247370" cy="608739"/>
      </dsp:txXfrm>
    </dsp:sp>
    <dsp:sp modelId="{80DC80B2-E875-4E7F-8E8E-146C3F68561A}">
      <dsp:nvSpPr>
        <dsp:cNvPr id="0" name=""/>
        <dsp:cNvSpPr/>
      </dsp:nvSpPr>
      <dsp:spPr>
        <a:xfrm>
          <a:off x="551265" y="339600"/>
          <a:ext cx="5185974" cy="5185974"/>
        </a:xfrm>
        <a:custGeom>
          <a:avLst/>
          <a:gdLst/>
          <a:ahLst/>
          <a:cxnLst/>
          <a:rect l="0" t="0" r="0" b="0"/>
          <a:pathLst>
            <a:path>
              <a:moveTo>
                <a:pt x="3351109" y="113302"/>
              </a:moveTo>
              <a:arcTo wR="2592987" hR="2592987" stAng="17220008" swAng="420890"/>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9E36DF8-892B-4A4F-8AC6-D16A0C0D824A}">
      <dsp:nvSpPr>
        <dsp:cNvPr id="0" name=""/>
        <dsp:cNvSpPr/>
      </dsp:nvSpPr>
      <dsp:spPr>
        <a:xfrm>
          <a:off x="4154377" y="608943"/>
          <a:ext cx="1313232" cy="6746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Attitudes</a:t>
          </a:r>
        </a:p>
      </dsp:txBody>
      <dsp:txXfrm>
        <a:off x="4187308" y="641874"/>
        <a:ext cx="1247370" cy="608739"/>
      </dsp:txXfrm>
    </dsp:sp>
    <dsp:sp modelId="{A7433A92-AA03-4375-B3F2-104DCA26B2B2}">
      <dsp:nvSpPr>
        <dsp:cNvPr id="0" name=""/>
        <dsp:cNvSpPr/>
      </dsp:nvSpPr>
      <dsp:spPr>
        <a:xfrm>
          <a:off x="551265" y="339600"/>
          <a:ext cx="5185974" cy="5185974"/>
        </a:xfrm>
        <a:custGeom>
          <a:avLst/>
          <a:gdLst/>
          <a:ahLst/>
          <a:cxnLst/>
          <a:rect l="0" t="0" r="0" b="0"/>
          <a:pathLst>
            <a:path>
              <a:moveTo>
                <a:pt x="4712986" y="1099941"/>
              </a:moveTo>
              <a:arcTo wR="2592987" hR="2592987" stAng="19490654" swAng="78830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75E7109-1EAC-43F5-8464-00E69271A2FA}">
      <dsp:nvSpPr>
        <dsp:cNvPr id="0" name=""/>
        <dsp:cNvSpPr/>
      </dsp:nvSpPr>
      <dsp:spPr>
        <a:xfrm>
          <a:off x="5041231" y="2145019"/>
          <a:ext cx="1313232" cy="6746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Values</a:t>
          </a:r>
        </a:p>
      </dsp:txBody>
      <dsp:txXfrm>
        <a:off x="5074162" y="2177950"/>
        <a:ext cx="1247370" cy="608739"/>
      </dsp:txXfrm>
    </dsp:sp>
    <dsp:sp modelId="{529FC03E-EEB4-4530-B222-6939CFF0D364}">
      <dsp:nvSpPr>
        <dsp:cNvPr id="0" name=""/>
        <dsp:cNvSpPr/>
      </dsp:nvSpPr>
      <dsp:spPr>
        <a:xfrm>
          <a:off x="551265" y="339600"/>
          <a:ext cx="5185974" cy="5185974"/>
        </a:xfrm>
        <a:custGeom>
          <a:avLst/>
          <a:gdLst/>
          <a:ahLst/>
          <a:cxnLst/>
          <a:rect l="0" t="0" r="0" b="0"/>
          <a:pathLst>
            <a:path>
              <a:moveTo>
                <a:pt x="5183870" y="2697438"/>
              </a:moveTo>
              <a:arcTo wR="2592987" hR="2592987" stAng="21738517" swAng="875782"/>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625CDCD-29D9-4ABF-8E22-815508B32AA4}">
      <dsp:nvSpPr>
        <dsp:cNvPr id="0" name=""/>
        <dsp:cNvSpPr/>
      </dsp:nvSpPr>
      <dsp:spPr>
        <a:xfrm>
          <a:off x="4733229" y="3891780"/>
          <a:ext cx="1313232" cy="6746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Decisions</a:t>
          </a:r>
        </a:p>
      </dsp:txBody>
      <dsp:txXfrm>
        <a:off x="4766160" y="3924711"/>
        <a:ext cx="1247370" cy="608739"/>
      </dsp:txXfrm>
    </dsp:sp>
    <dsp:sp modelId="{7076A8E9-7DD6-41AE-8E64-23B575FCCA36}">
      <dsp:nvSpPr>
        <dsp:cNvPr id="0" name=""/>
        <dsp:cNvSpPr/>
      </dsp:nvSpPr>
      <dsp:spPr>
        <a:xfrm>
          <a:off x="551265" y="339600"/>
          <a:ext cx="5185974" cy="5185974"/>
        </a:xfrm>
        <a:custGeom>
          <a:avLst/>
          <a:gdLst/>
          <a:ahLst/>
          <a:cxnLst/>
          <a:rect l="0" t="0" r="0" b="0"/>
          <a:pathLst>
            <a:path>
              <a:moveTo>
                <a:pt x="4518499" y="4329646"/>
              </a:moveTo>
              <a:arcTo wR="2592987" hR="2592987" stAng="2522877" swAng="541090"/>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71FFEFF-886F-42C4-81AB-336691FF8181}">
      <dsp:nvSpPr>
        <dsp:cNvPr id="0" name=""/>
        <dsp:cNvSpPr/>
      </dsp:nvSpPr>
      <dsp:spPr>
        <a:xfrm>
          <a:off x="3374490" y="5031897"/>
          <a:ext cx="1313232" cy="6746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Expectations</a:t>
          </a:r>
        </a:p>
      </dsp:txBody>
      <dsp:txXfrm>
        <a:off x="3407421" y="5064828"/>
        <a:ext cx="1247370" cy="608739"/>
      </dsp:txXfrm>
    </dsp:sp>
    <dsp:sp modelId="{371D8846-6B14-48B6-A8A2-28913419B9C7}">
      <dsp:nvSpPr>
        <dsp:cNvPr id="0" name=""/>
        <dsp:cNvSpPr/>
      </dsp:nvSpPr>
      <dsp:spPr>
        <a:xfrm>
          <a:off x="551265" y="339600"/>
          <a:ext cx="5185974" cy="5185974"/>
        </a:xfrm>
        <a:custGeom>
          <a:avLst/>
          <a:gdLst/>
          <a:ahLst/>
          <a:cxnLst/>
          <a:rect l="0" t="0" r="0" b="0"/>
          <a:pathLst>
            <a:path>
              <a:moveTo>
                <a:pt x="2731367" y="5182279"/>
              </a:moveTo>
              <a:arcTo wR="2592987" hR="2592987" stAng="5216450" swAng="36710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460F7A-0A8A-4487-9FF4-1D06997DC87A}">
      <dsp:nvSpPr>
        <dsp:cNvPr id="0" name=""/>
        <dsp:cNvSpPr/>
      </dsp:nvSpPr>
      <dsp:spPr>
        <a:xfrm>
          <a:off x="1600783" y="5031897"/>
          <a:ext cx="1313232" cy="6746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Behaviors</a:t>
          </a:r>
        </a:p>
      </dsp:txBody>
      <dsp:txXfrm>
        <a:off x="1633714" y="5064828"/>
        <a:ext cx="1247370" cy="608739"/>
      </dsp:txXfrm>
    </dsp:sp>
    <dsp:sp modelId="{6CC7D612-BFF1-4248-8D50-6ECAD8C7ACD1}">
      <dsp:nvSpPr>
        <dsp:cNvPr id="0" name=""/>
        <dsp:cNvSpPr/>
      </dsp:nvSpPr>
      <dsp:spPr>
        <a:xfrm>
          <a:off x="551265" y="339600"/>
          <a:ext cx="5185974" cy="5185974"/>
        </a:xfrm>
        <a:custGeom>
          <a:avLst/>
          <a:gdLst/>
          <a:ahLst/>
          <a:cxnLst/>
          <a:rect l="0" t="0" r="0" b="0"/>
          <a:pathLst>
            <a:path>
              <a:moveTo>
                <a:pt x="963494" y="4609998"/>
              </a:moveTo>
              <a:arcTo wR="2592987" hR="2592987" stAng="7736033" swAng="541090"/>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27B584F-C01A-4EDE-B03B-B3384A355F3D}">
      <dsp:nvSpPr>
        <dsp:cNvPr id="0" name=""/>
        <dsp:cNvSpPr/>
      </dsp:nvSpPr>
      <dsp:spPr>
        <a:xfrm>
          <a:off x="242044" y="3891780"/>
          <a:ext cx="1313232" cy="674601"/>
        </a:xfrm>
        <a:prstGeom prst="round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Experiences</a:t>
          </a:r>
        </a:p>
      </dsp:txBody>
      <dsp:txXfrm>
        <a:off x="274975" y="3924711"/>
        <a:ext cx="1247370" cy="608739"/>
      </dsp:txXfrm>
    </dsp:sp>
    <dsp:sp modelId="{12F2326E-2046-44FD-8A50-C913C552786D}">
      <dsp:nvSpPr>
        <dsp:cNvPr id="0" name=""/>
        <dsp:cNvSpPr/>
      </dsp:nvSpPr>
      <dsp:spPr>
        <a:xfrm>
          <a:off x="551265" y="339600"/>
          <a:ext cx="5185974" cy="5185974"/>
        </a:xfrm>
        <a:custGeom>
          <a:avLst/>
          <a:gdLst/>
          <a:ahLst/>
          <a:cxnLst/>
          <a:rect l="0" t="0" r="0" b="0"/>
          <a:pathLst>
            <a:path>
              <a:moveTo>
                <a:pt x="112047" y="3346990"/>
              </a:moveTo>
              <a:arcTo wR="2592987" hR="2592987" stAng="9785701" swAng="875782"/>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E647DBD-6907-44F3-8038-5C195E8ABC49}">
      <dsp:nvSpPr>
        <dsp:cNvPr id="0" name=""/>
        <dsp:cNvSpPr/>
      </dsp:nvSpPr>
      <dsp:spPr>
        <a:xfrm>
          <a:off x="-65957" y="2145019"/>
          <a:ext cx="1313232" cy="674601"/>
        </a:xfrm>
        <a:prstGeom prst="round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Stories</a:t>
          </a:r>
        </a:p>
      </dsp:txBody>
      <dsp:txXfrm>
        <a:off x="-33026" y="2177950"/>
        <a:ext cx="1247370" cy="608739"/>
      </dsp:txXfrm>
    </dsp:sp>
    <dsp:sp modelId="{73C0B2AD-EF20-4127-972F-5E0351262333}">
      <dsp:nvSpPr>
        <dsp:cNvPr id="0" name=""/>
        <dsp:cNvSpPr/>
      </dsp:nvSpPr>
      <dsp:spPr>
        <a:xfrm>
          <a:off x="551265" y="339600"/>
          <a:ext cx="5185974" cy="5185974"/>
        </a:xfrm>
        <a:custGeom>
          <a:avLst/>
          <a:gdLst/>
          <a:ahLst/>
          <a:cxnLst/>
          <a:rect l="0" t="0" r="0" b="0"/>
          <a:pathLst>
            <a:path>
              <a:moveTo>
                <a:pt x="189106" y="1620906"/>
              </a:moveTo>
              <a:arcTo wR="2592987" hR="2592987" stAng="12121045" swAng="78830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C110007-D0C6-4CCA-8D78-A077A7ECB401}">
      <dsp:nvSpPr>
        <dsp:cNvPr id="0" name=""/>
        <dsp:cNvSpPr/>
      </dsp:nvSpPr>
      <dsp:spPr>
        <a:xfrm>
          <a:off x="820896" y="608943"/>
          <a:ext cx="1313232" cy="674601"/>
        </a:xfrm>
        <a:prstGeom prst="round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 / -</a:t>
          </a:r>
        </a:p>
      </dsp:txBody>
      <dsp:txXfrm>
        <a:off x="853827" y="641874"/>
        <a:ext cx="1247370" cy="608739"/>
      </dsp:txXfrm>
    </dsp:sp>
    <dsp:sp modelId="{C03632E3-4051-4C01-95C2-0B897C5C1593}">
      <dsp:nvSpPr>
        <dsp:cNvPr id="0" name=""/>
        <dsp:cNvSpPr/>
      </dsp:nvSpPr>
      <dsp:spPr>
        <a:xfrm>
          <a:off x="551265" y="339600"/>
          <a:ext cx="5185974" cy="5185974"/>
        </a:xfrm>
        <a:custGeom>
          <a:avLst/>
          <a:gdLst/>
          <a:ahLst/>
          <a:cxnLst/>
          <a:rect l="0" t="0" r="0" b="0"/>
          <a:pathLst>
            <a:path>
              <a:moveTo>
                <a:pt x="1537705" y="224451"/>
              </a:moveTo>
              <a:arcTo wR="2592987" hR="2592987" stAng="14759102" swAng="420890"/>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82BB8-AF42-DD42-9893-FFB1406D8F4F}" type="datetimeFigureOut">
              <a:rPr lang="en-US" smtClean="0"/>
              <a:t>4/17/20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C58A0-4ABD-2A4C-9137-0BC33BF5E5F9}" type="slidenum">
              <a:rPr lang="en-US" smtClean="0"/>
              <a:t>‹#›</a:t>
            </a:fld>
            <a:endParaRPr lang="en-US"/>
          </a:p>
        </p:txBody>
      </p:sp>
    </p:spTree>
    <p:extLst>
      <p:ext uri="{BB962C8B-B14F-4D97-AF65-F5344CB8AC3E}">
        <p14:creationId xmlns:p14="http://schemas.microsoft.com/office/powerpoint/2010/main" val="205089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time for participants to answer. Record answers on whiteboard. </a:t>
            </a:r>
          </a:p>
        </p:txBody>
      </p:sp>
      <p:sp>
        <p:nvSpPr>
          <p:cNvPr id="4" name="Slide Number Placeholder 3"/>
          <p:cNvSpPr>
            <a:spLocks noGrp="1"/>
          </p:cNvSpPr>
          <p:nvPr>
            <p:ph type="sldNum" sz="quarter" idx="5"/>
          </p:nvPr>
        </p:nvSpPr>
        <p:spPr/>
        <p:txBody>
          <a:bodyPr/>
          <a:lstStyle/>
          <a:p>
            <a:fld id="{B26C58A0-4ABD-2A4C-9137-0BC33BF5E5F9}" type="slidenum">
              <a:rPr lang="en-US" smtClean="0"/>
              <a:t>11</a:t>
            </a:fld>
            <a:endParaRPr lang="en-US"/>
          </a:p>
        </p:txBody>
      </p:sp>
    </p:spTree>
    <p:extLst>
      <p:ext uri="{BB962C8B-B14F-4D97-AF65-F5344CB8AC3E}">
        <p14:creationId xmlns:p14="http://schemas.microsoft.com/office/powerpoint/2010/main" val="2348303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a:prstGeom prst="rect">
            <a:avLst/>
          </a:prstGeom>
        </p:spPr>
        <p:txBody>
          <a:bodyPr anchor="t"/>
          <a:lstStyle>
            <a:lvl1pPr algn="l">
              <a:defRPr b="0" i="0">
                <a:solidFill>
                  <a:schemeClr val="bg1">
                    <a:alpha val="60000"/>
                  </a:schemeClr>
                </a:solidFill>
              </a:defRPr>
            </a:lvl1pPr>
          </a:lstStyle>
          <a:p>
            <a:fld id="{B2BBA7F7-9AA7-F24E-9931-0855A996396A}" type="datetime1">
              <a:rPr lang="en-US" smtClean="0"/>
              <a:t>4/17/20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0589B293-33EB-BE46-8942-2C51755BBBE3}"/>
              </a:ext>
            </a:extLst>
          </p:cNvPr>
          <p:cNvGrpSpPr>
            <a:grpSpLocks noChangeAspect="1"/>
          </p:cNvGrpSpPr>
          <p:nvPr userDrawn="1"/>
        </p:nvGrpSpPr>
        <p:grpSpPr>
          <a:xfrm>
            <a:off x="673335" y="571500"/>
            <a:ext cx="2973533" cy="2278396"/>
            <a:chOff x="3612639" y="1526187"/>
            <a:chExt cx="4966722" cy="3805627"/>
          </a:xfrm>
        </p:grpSpPr>
        <p:sp>
          <p:nvSpPr>
            <p:cNvPr id="14" name="Rectangle 4">
              <a:extLst>
                <a:ext uri="{FF2B5EF4-FFF2-40B4-BE49-F238E27FC236}">
                  <a16:creationId xmlns:a16="http://schemas.microsoft.com/office/drawing/2014/main" id="{C3AFB92D-AFEB-A548-9E2E-BA0E107E7DA8}"/>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3AAE7C5-250F-E441-8FBF-611AA8A122EE}"/>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8" name="Picture 7">
            <a:extLst>
              <a:ext uri="{FF2B5EF4-FFF2-40B4-BE49-F238E27FC236}">
                <a16:creationId xmlns:a16="http://schemas.microsoft.com/office/drawing/2014/main" id="{3E51B1F8-DFFD-074E-BCBE-D6C48BE05F2E}"/>
              </a:ext>
            </a:extLst>
          </p:cNvPr>
          <p:cNvPicPr>
            <a:picLocks noChangeAspect="1"/>
          </p:cNvPicPr>
          <p:nvPr userDrawn="1"/>
        </p:nvPicPr>
        <p:blipFill>
          <a:blip r:embed="rId4"/>
          <a:stretch>
            <a:fillRect/>
          </a:stretch>
        </p:blipFill>
        <p:spPr>
          <a:xfrm>
            <a:off x="10437812" y="405481"/>
            <a:ext cx="685800" cy="692437"/>
          </a:xfrm>
          <a:prstGeom prst="rect">
            <a:avLst/>
          </a:prstGeom>
        </p:spPr>
      </p:pic>
    </p:spTree>
    <p:extLst>
      <p:ext uri="{BB962C8B-B14F-4D97-AF65-F5344CB8AC3E}">
        <p14:creationId xmlns:p14="http://schemas.microsoft.com/office/powerpoint/2010/main" val="84704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Recruiting &amp; Retention</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0288CE04-E3E6-8C4F-B516-CE0A55CFCB57}"/>
              </a:ext>
            </a:extLst>
          </p:cNvPr>
          <p:cNvGrpSpPr>
            <a:grpSpLocks noChangeAspect="1"/>
          </p:cNvGrpSpPr>
          <p:nvPr userDrawn="1"/>
        </p:nvGrpSpPr>
        <p:grpSpPr>
          <a:xfrm>
            <a:off x="10059578" y="638134"/>
            <a:ext cx="1362547" cy="1044018"/>
            <a:chOff x="3612639" y="1526187"/>
            <a:chExt cx="4966722" cy="3805627"/>
          </a:xfrm>
        </p:grpSpPr>
        <p:sp>
          <p:nvSpPr>
            <p:cNvPr id="23" name="Rectangle 4">
              <a:extLst>
                <a:ext uri="{FF2B5EF4-FFF2-40B4-BE49-F238E27FC236}">
                  <a16:creationId xmlns:a16="http://schemas.microsoft.com/office/drawing/2014/main" id="{C8D7F38F-890F-BB42-A439-E9FCB0DBFE62}"/>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82906FA-1517-B543-AFDA-9F945CAB881C}"/>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5" name="Picture 24">
            <a:extLst>
              <a:ext uri="{FF2B5EF4-FFF2-40B4-BE49-F238E27FC236}">
                <a16:creationId xmlns:a16="http://schemas.microsoft.com/office/drawing/2014/main" id="{91473B40-8480-2948-8F8F-D9FA995C8E42}"/>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278311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Recruiting &amp; Retention</a:t>
            </a:r>
          </a:p>
        </p:txBody>
      </p:sp>
      <p:sp>
        <p:nvSpPr>
          <p:cNvPr id="13" name="Rectangle 12"/>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0" name="Group 19">
            <a:extLst>
              <a:ext uri="{FF2B5EF4-FFF2-40B4-BE49-F238E27FC236}">
                <a16:creationId xmlns:a16="http://schemas.microsoft.com/office/drawing/2014/main" id="{96D219F6-AC93-E44D-B7A5-A17FC377DD5E}"/>
              </a:ext>
            </a:extLst>
          </p:cNvPr>
          <p:cNvGrpSpPr>
            <a:grpSpLocks noChangeAspect="1"/>
          </p:cNvGrpSpPr>
          <p:nvPr userDrawn="1"/>
        </p:nvGrpSpPr>
        <p:grpSpPr>
          <a:xfrm>
            <a:off x="10059578" y="638134"/>
            <a:ext cx="1362547" cy="1044018"/>
            <a:chOff x="3612639" y="1526187"/>
            <a:chExt cx="4966722" cy="3805627"/>
          </a:xfrm>
        </p:grpSpPr>
        <p:sp>
          <p:nvSpPr>
            <p:cNvPr id="21" name="Rectangle 4">
              <a:extLst>
                <a:ext uri="{FF2B5EF4-FFF2-40B4-BE49-F238E27FC236}">
                  <a16:creationId xmlns:a16="http://schemas.microsoft.com/office/drawing/2014/main" id="{FCFC7486-D8ED-CD42-AB46-C0F29013C081}"/>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B4E138E-E5AF-1143-BC7F-5615367044C0}"/>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3" name="Picture 22">
            <a:extLst>
              <a:ext uri="{FF2B5EF4-FFF2-40B4-BE49-F238E27FC236}">
                <a16:creationId xmlns:a16="http://schemas.microsoft.com/office/drawing/2014/main" id="{E0B05DF0-7D41-C340-894C-A30DA105900E}"/>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59371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Recruiting &amp; Retention</a:t>
            </a:r>
          </a:p>
        </p:txBody>
      </p:sp>
      <p:sp>
        <p:nvSpPr>
          <p:cNvPr id="19" name="Rectangle 18"/>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EEF42F7C-253C-1F42-932F-DCE8A1F529DA}"/>
              </a:ext>
            </a:extLst>
          </p:cNvPr>
          <p:cNvGrpSpPr>
            <a:grpSpLocks noChangeAspect="1"/>
          </p:cNvGrpSpPr>
          <p:nvPr userDrawn="1"/>
        </p:nvGrpSpPr>
        <p:grpSpPr>
          <a:xfrm>
            <a:off x="10059578" y="638134"/>
            <a:ext cx="1362547" cy="1044018"/>
            <a:chOff x="3612639" y="1526187"/>
            <a:chExt cx="4966722" cy="3805627"/>
          </a:xfrm>
        </p:grpSpPr>
        <p:sp>
          <p:nvSpPr>
            <p:cNvPr id="27" name="Rectangle 4">
              <a:extLst>
                <a:ext uri="{FF2B5EF4-FFF2-40B4-BE49-F238E27FC236}">
                  <a16:creationId xmlns:a16="http://schemas.microsoft.com/office/drawing/2014/main" id="{8F8268FC-F2F3-4B42-B87B-37F909AD000D}"/>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67642A1-0DC5-D246-89C8-86AC4D1AB932}"/>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9" name="Picture 28">
            <a:extLst>
              <a:ext uri="{FF2B5EF4-FFF2-40B4-BE49-F238E27FC236}">
                <a16:creationId xmlns:a16="http://schemas.microsoft.com/office/drawing/2014/main" id="{38F46E27-2E81-1E4E-94F6-0403981C5668}"/>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1784563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6519"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Recruiting &amp; Retention</a:t>
            </a:r>
          </a:p>
        </p:txBody>
      </p:sp>
      <p:sp>
        <p:nvSpPr>
          <p:cNvPr id="14" name="Rectangle 13"/>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0" name="Group 19">
            <a:extLst>
              <a:ext uri="{FF2B5EF4-FFF2-40B4-BE49-F238E27FC236}">
                <a16:creationId xmlns:a16="http://schemas.microsoft.com/office/drawing/2014/main" id="{8ADF769E-3E13-E746-ACFF-6FF083FF9097}"/>
              </a:ext>
            </a:extLst>
          </p:cNvPr>
          <p:cNvGrpSpPr>
            <a:grpSpLocks noChangeAspect="1"/>
          </p:cNvGrpSpPr>
          <p:nvPr userDrawn="1"/>
        </p:nvGrpSpPr>
        <p:grpSpPr>
          <a:xfrm>
            <a:off x="10059578" y="638134"/>
            <a:ext cx="1362547" cy="1044018"/>
            <a:chOff x="3612639" y="1526187"/>
            <a:chExt cx="4966722" cy="3805627"/>
          </a:xfrm>
        </p:grpSpPr>
        <p:sp>
          <p:nvSpPr>
            <p:cNvPr id="21" name="Rectangle 4">
              <a:extLst>
                <a:ext uri="{FF2B5EF4-FFF2-40B4-BE49-F238E27FC236}">
                  <a16:creationId xmlns:a16="http://schemas.microsoft.com/office/drawing/2014/main" id="{2371E544-BD75-F940-8683-3F2E57BA280F}"/>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20FF556-D1AA-0E42-B84F-4D73B3556738}"/>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3" name="Picture 22">
            <a:extLst>
              <a:ext uri="{FF2B5EF4-FFF2-40B4-BE49-F238E27FC236}">
                <a16:creationId xmlns:a16="http://schemas.microsoft.com/office/drawing/2014/main" id="{112138B1-70C4-1B4C-9000-C85BC4A65DB4}"/>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2290792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dirty="0"/>
              <a:t>Recruiting &amp; Retention</a:t>
            </a:r>
          </a:p>
        </p:txBody>
      </p:sp>
    </p:spTree>
    <p:extLst>
      <p:ext uri="{BB962C8B-B14F-4D97-AF65-F5344CB8AC3E}">
        <p14:creationId xmlns:p14="http://schemas.microsoft.com/office/powerpoint/2010/main" val="1691444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p:spPr>
        <p:txBody>
          <a:bodyPr/>
          <a:lstStyle/>
          <a:p>
            <a:r>
              <a:rPr lang="en-US" dirty="0"/>
              <a:t>Recruiting &amp; Retention</a:t>
            </a:r>
          </a:p>
        </p:txBody>
      </p:sp>
    </p:spTree>
    <p:extLst>
      <p:ext uri="{BB962C8B-B14F-4D97-AF65-F5344CB8AC3E}">
        <p14:creationId xmlns:p14="http://schemas.microsoft.com/office/powerpoint/2010/main" val="3536068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Recruiting &amp; Retention</a:t>
            </a:r>
          </a:p>
        </p:txBody>
      </p:sp>
    </p:spTree>
    <p:extLst>
      <p:ext uri="{BB962C8B-B14F-4D97-AF65-F5344CB8AC3E}">
        <p14:creationId xmlns:p14="http://schemas.microsoft.com/office/powerpoint/2010/main" val="1337425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Recruiting &amp; Retention</a:t>
            </a:r>
          </a:p>
        </p:txBody>
      </p:sp>
      <p:sp>
        <p:nvSpPr>
          <p:cNvPr id="14" name="Rectangle 13"/>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31BA5320-EF6A-1A4C-A8F9-3F44D8EF12D6}"/>
              </a:ext>
            </a:extLst>
          </p:cNvPr>
          <p:cNvGrpSpPr>
            <a:grpSpLocks noChangeAspect="1"/>
          </p:cNvGrpSpPr>
          <p:nvPr userDrawn="1"/>
        </p:nvGrpSpPr>
        <p:grpSpPr>
          <a:xfrm rot="5400000">
            <a:off x="10341601" y="4975798"/>
            <a:ext cx="1362547" cy="1044018"/>
            <a:chOff x="3612639" y="1526187"/>
            <a:chExt cx="4966722" cy="3805627"/>
          </a:xfrm>
        </p:grpSpPr>
        <p:sp>
          <p:nvSpPr>
            <p:cNvPr id="22" name="Rectangle 4">
              <a:extLst>
                <a:ext uri="{FF2B5EF4-FFF2-40B4-BE49-F238E27FC236}">
                  <a16:creationId xmlns:a16="http://schemas.microsoft.com/office/drawing/2014/main" id="{3E1223B4-7976-9F4F-B5EC-AA36238FBC80}"/>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D11FD71-3ECB-8547-9ACC-BE65AB38751B}"/>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4" name="Picture 23">
            <a:extLst>
              <a:ext uri="{FF2B5EF4-FFF2-40B4-BE49-F238E27FC236}">
                <a16:creationId xmlns:a16="http://schemas.microsoft.com/office/drawing/2014/main" id="{5A1099CF-BB9C-C944-9C1A-4C97052C7C8C}"/>
              </a:ext>
            </a:extLst>
          </p:cNvPr>
          <p:cNvPicPr>
            <a:picLocks noChangeAspect="1"/>
          </p:cNvPicPr>
          <p:nvPr userDrawn="1"/>
        </p:nvPicPr>
        <p:blipFill>
          <a:blip r:embed="rId4"/>
          <a:stretch>
            <a:fillRect/>
          </a:stretch>
        </p:blipFill>
        <p:spPr>
          <a:xfrm rot="5400000">
            <a:off x="10446736" y="133811"/>
            <a:ext cx="685800" cy="692437"/>
          </a:xfrm>
          <a:prstGeom prst="rect">
            <a:avLst/>
          </a:prstGeom>
        </p:spPr>
      </p:pic>
    </p:spTree>
    <p:extLst>
      <p:ext uri="{BB962C8B-B14F-4D97-AF65-F5344CB8AC3E}">
        <p14:creationId xmlns:p14="http://schemas.microsoft.com/office/powerpoint/2010/main" val="230996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Recruiting &amp; Retention</a:t>
            </a:r>
          </a:p>
        </p:txBody>
      </p:sp>
    </p:spTree>
    <p:extLst>
      <p:ext uri="{BB962C8B-B14F-4D97-AF65-F5344CB8AC3E}">
        <p14:creationId xmlns:p14="http://schemas.microsoft.com/office/powerpoint/2010/main" val="2722146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Recruiting &amp; Retention</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C229B6DC-8FA7-B84F-B468-F10903CE65AC}"/>
              </a:ext>
            </a:extLst>
          </p:cNvPr>
          <p:cNvGrpSpPr>
            <a:grpSpLocks noChangeAspect="1"/>
          </p:cNvGrpSpPr>
          <p:nvPr userDrawn="1"/>
        </p:nvGrpSpPr>
        <p:grpSpPr>
          <a:xfrm>
            <a:off x="10059578" y="638134"/>
            <a:ext cx="1362547" cy="1044018"/>
            <a:chOff x="3612639" y="1526187"/>
            <a:chExt cx="4966722" cy="3805627"/>
          </a:xfrm>
        </p:grpSpPr>
        <p:sp>
          <p:nvSpPr>
            <p:cNvPr id="23" name="Rectangle 4">
              <a:extLst>
                <a:ext uri="{FF2B5EF4-FFF2-40B4-BE49-F238E27FC236}">
                  <a16:creationId xmlns:a16="http://schemas.microsoft.com/office/drawing/2014/main" id="{94501348-4130-5040-A7B8-D7D3742D1328}"/>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5B7EB3E-77D7-0F46-8E34-AFCE65D2888E}"/>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5" name="Picture 24">
            <a:extLst>
              <a:ext uri="{FF2B5EF4-FFF2-40B4-BE49-F238E27FC236}">
                <a16:creationId xmlns:a16="http://schemas.microsoft.com/office/drawing/2014/main" id="{74618D84-484D-3649-8C1A-0F7FDF34BD56}"/>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13606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9503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Recruiting &amp; Retention</a:t>
            </a:r>
          </a:p>
        </p:txBody>
      </p:sp>
    </p:spTree>
    <p:extLst>
      <p:ext uri="{BB962C8B-B14F-4D97-AF65-F5344CB8AC3E}">
        <p14:creationId xmlns:p14="http://schemas.microsoft.com/office/powerpoint/2010/main" val="87861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Recruiting &amp; Retention</a:t>
            </a:r>
          </a:p>
        </p:txBody>
      </p:sp>
    </p:spTree>
    <p:extLst>
      <p:ext uri="{BB962C8B-B14F-4D97-AF65-F5344CB8AC3E}">
        <p14:creationId xmlns:p14="http://schemas.microsoft.com/office/powerpoint/2010/main" val="369031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Recruiting &amp; Retention</a:t>
            </a:r>
          </a:p>
        </p:txBody>
      </p:sp>
      <p:sp>
        <p:nvSpPr>
          <p:cNvPr id="7" name="Rectangle 6"/>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6" name="Group 5">
            <a:extLst>
              <a:ext uri="{FF2B5EF4-FFF2-40B4-BE49-F238E27FC236}">
                <a16:creationId xmlns:a16="http://schemas.microsoft.com/office/drawing/2014/main" id="{F290BAA7-B296-D547-95AA-E6C16238F46C}"/>
              </a:ext>
            </a:extLst>
          </p:cNvPr>
          <p:cNvGrpSpPr>
            <a:grpSpLocks noChangeAspect="1"/>
          </p:cNvGrpSpPr>
          <p:nvPr userDrawn="1"/>
        </p:nvGrpSpPr>
        <p:grpSpPr>
          <a:xfrm>
            <a:off x="10059578" y="638134"/>
            <a:ext cx="1362547" cy="1044018"/>
            <a:chOff x="3612639" y="1526187"/>
            <a:chExt cx="4966722" cy="3805627"/>
          </a:xfrm>
        </p:grpSpPr>
        <p:sp>
          <p:nvSpPr>
            <p:cNvPr id="8" name="Rectangle 4">
              <a:extLst>
                <a:ext uri="{FF2B5EF4-FFF2-40B4-BE49-F238E27FC236}">
                  <a16:creationId xmlns:a16="http://schemas.microsoft.com/office/drawing/2014/main" id="{FE02231F-5623-D847-BDF7-37D8FE553A63}"/>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F7677EE-09DA-E847-A215-36C3D4BD418A}"/>
                </a:ext>
              </a:extLst>
            </p:cNvPr>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10" name="Picture 9">
            <a:extLst>
              <a:ext uri="{FF2B5EF4-FFF2-40B4-BE49-F238E27FC236}">
                <a16:creationId xmlns:a16="http://schemas.microsoft.com/office/drawing/2014/main" id="{A73EE7FA-7071-7043-813E-4DC30A3036AA}"/>
              </a:ext>
            </a:extLst>
          </p:cNvPr>
          <p:cNvPicPr>
            <a:picLocks noChangeAspect="1"/>
          </p:cNvPicPr>
          <p:nvPr userDrawn="1"/>
        </p:nvPicPr>
        <p:blipFill>
          <a:blip r:embed="rId3"/>
          <a:stretch>
            <a:fillRect/>
          </a:stretch>
        </p:blipFill>
        <p:spPr>
          <a:xfrm>
            <a:off x="10438269" y="57608"/>
            <a:ext cx="685800" cy="692437"/>
          </a:xfrm>
          <a:prstGeom prst="rect">
            <a:avLst/>
          </a:prstGeom>
        </p:spPr>
      </p:pic>
    </p:spTree>
    <p:extLst>
      <p:ext uri="{BB962C8B-B14F-4D97-AF65-F5344CB8AC3E}">
        <p14:creationId xmlns:p14="http://schemas.microsoft.com/office/powerpoint/2010/main" val="46475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Recruiting &amp; Retention</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76E9753D-4DD2-784E-9EA7-DA008A93DD7F}"/>
              </a:ext>
            </a:extLst>
          </p:cNvPr>
          <p:cNvGrpSpPr>
            <a:grpSpLocks noChangeAspect="1"/>
          </p:cNvGrpSpPr>
          <p:nvPr userDrawn="1"/>
        </p:nvGrpSpPr>
        <p:grpSpPr>
          <a:xfrm>
            <a:off x="10059578" y="638134"/>
            <a:ext cx="1362547" cy="1044018"/>
            <a:chOff x="3612639" y="1526187"/>
            <a:chExt cx="4966722" cy="3805627"/>
          </a:xfrm>
        </p:grpSpPr>
        <p:sp>
          <p:nvSpPr>
            <p:cNvPr id="24" name="Rectangle 4">
              <a:extLst>
                <a:ext uri="{FF2B5EF4-FFF2-40B4-BE49-F238E27FC236}">
                  <a16:creationId xmlns:a16="http://schemas.microsoft.com/office/drawing/2014/main" id="{C3F833BA-0741-4445-BFFE-569E4419E080}"/>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1036D39-836E-934A-B167-A538AEEE4365}"/>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6" name="Picture 25">
            <a:extLst>
              <a:ext uri="{FF2B5EF4-FFF2-40B4-BE49-F238E27FC236}">
                <a16:creationId xmlns:a16="http://schemas.microsoft.com/office/drawing/2014/main" id="{30C2E117-C65B-404A-A2A3-E8750B51818C}"/>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299813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Recruiting &amp; Retention</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624B03C-68FE-A94B-8D62-E53D1D603149}"/>
              </a:ext>
            </a:extLst>
          </p:cNvPr>
          <p:cNvGrpSpPr>
            <a:grpSpLocks noChangeAspect="1"/>
          </p:cNvGrpSpPr>
          <p:nvPr userDrawn="1"/>
        </p:nvGrpSpPr>
        <p:grpSpPr>
          <a:xfrm>
            <a:off x="10059578" y="638134"/>
            <a:ext cx="1362547" cy="1044018"/>
            <a:chOff x="3612639" y="1526187"/>
            <a:chExt cx="4966722" cy="3805627"/>
          </a:xfrm>
        </p:grpSpPr>
        <p:sp>
          <p:nvSpPr>
            <p:cNvPr id="24" name="Rectangle 4">
              <a:extLst>
                <a:ext uri="{FF2B5EF4-FFF2-40B4-BE49-F238E27FC236}">
                  <a16:creationId xmlns:a16="http://schemas.microsoft.com/office/drawing/2014/main" id="{5611D6D9-F29B-AE45-9250-F8B786C28C72}"/>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C45FEF5-8FEE-9C48-B9D4-B91B5CC0A2C7}"/>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6" name="Picture 25">
            <a:extLst>
              <a:ext uri="{FF2B5EF4-FFF2-40B4-BE49-F238E27FC236}">
                <a16:creationId xmlns:a16="http://schemas.microsoft.com/office/drawing/2014/main" id="{26966538-B433-E447-BE32-9F411C3A679C}"/>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68134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156519"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7717409"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Recruiting &amp; Retention</a:t>
            </a:r>
          </a:p>
        </p:txBody>
      </p:sp>
      <p:sp>
        <p:nvSpPr>
          <p:cNvPr id="21" name="Rectangle 20"/>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DDA935A-2E0F-1143-89CE-C8951252EA37}"/>
              </a:ext>
            </a:extLst>
          </p:cNvPr>
          <p:cNvGrpSpPr>
            <a:grpSpLocks noChangeAspect="1"/>
          </p:cNvGrpSpPr>
          <p:nvPr userDrawn="1"/>
        </p:nvGrpSpPr>
        <p:grpSpPr>
          <a:xfrm>
            <a:off x="10059578" y="638134"/>
            <a:ext cx="1362547" cy="1044018"/>
            <a:chOff x="3612639" y="1526187"/>
            <a:chExt cx="4966722" cy="3805627"/>
          </a:xfrm>
        </p:grpSpPr>
        <p:sp>
          <p:nvSpPr>
            <p:cNvPr id="23" name="Rectangle 4">
              <a:extLst>
                <a:ext uri="{FF2B5EF4-FFF2-40B4-BE49-F238E27FC236}">
                  <a16:creationId xmlns:a16="http://schemas.microsoft.com/office/drawing/2014/main" id="{69B19C01-FFF1-1242-B4B2-7EE95E4BF3B3}"/>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E74D269-DC58-F74B-B843-FD4DD029CC34}"/>
                </a:ext>
              </a:extLst>
            </p:cNvPr>
            <p:cNvPicPr>
              <a:picLocks noChangeAspect="1"/>
            </p:cNvPicPr>
            <p:nvPr/>
          </p:nvPicPr>
          <p:blipFill>
            <a:blip r:embed="rId20">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5" name="Picture 24">
            <a:extLst>
              <a:ext uri="{FF2B5EF4-FFF2-40B4-BE49-F238E27FC236}">
                <a16:creationId xmlns:a16="http://schemas.microsoft.com/office/drawing/2014/main" id="{2A626518-3EBD-4B46-9080-30C9ACC5BB06}"/>
              </a:ext>
            </a:extLst>
          </p:cNvPr>
          <p:cNvPicPr>
            <a:picLocks noChangeAspect="1"/>
          </p:cNvPicPr>
          <p:nvPr userDrawn="1"/>
        </p:nvPicPr>
        <p:blipFill>
          <a:blip r:embed="rId21"/>
          <a:stretch>
            <a:fillRect/>
          </a:stretch>
        </p:blipFill>
        <p:spPr>
          <a:xfrm>
            <a:off x="10438269" y="57608"/>
            <a:ext cx="685800" cy="692437"/>
          </a:xfrm>
          <a:prstGeom prst="rect">
            <a:avLst/>
          </a:prstGeom>
        </p:spPr>
      </p:pic>
      <p:sp>
        <p:nvSpPr>
          <p:cNvPr id="6" name="TextBox 5">
            <a:extLst>
              <a:ext uri="{FF2B5EF4-FFF2-40B4-BE49-F238E27FC236}">
                <a16:creationId xmlns:a16="http://schemas.microsoft.com/office/drawing/2014/main" id="{CCA0C457-56A8-BF41-8A7B-4BC8B1E48AD3}"/>
              </a:ext>
            </a:extLst>
          </p:cNvPr>
          <p:cNvSpPr txBox="1"/>
          <p:nvPr userDrawn="1"/>
        </p:nvSpPr>
        <p:spPr>
          <a:xfrm>
            <a:off x="5600558" y="6411402"/>
            <a:ext cx="914400" cy="246221"/>
          </a:xfrm>
          <a:prstGeom prst="rect">
            <a:avLst/>
          </a:prstGeom>
          <a:noFill/>
        </p:spPr>
        <p:txBody>
          <a:bodyPr wrap="square" rtlCol="0">
            <a:spAutoFit/>
          </a:bodyPr>
          <a:lstStyle/>
          <a:p>
            <a:pPr algn="ctr"/>
            <a:fld id="{3FBB0BD3-53FA-5A4B-BEC4-32599F23A1EC}" type="slidenum">
              <a:rPr lang="en-US" sz="1000" b="1" i="0" kern="1200" smtClean="0">
                <a:solidFill>
                  <a:schemeClr val="accent1"/>
                </a:solidFill>
                <a:latin typeface="+mn-lt"/>
                <a:ea typeface="+mn-ea"/>
                <a:cs typeface="+mn-cs"/>
              </a:rPr>
              <a:t>‹#›</a:t>
            </a:fld>
            <a:endParaRPr lang="en-US" sz="1000" b="1" i="0" kern="1200" dirty="0">
              <a:solidFill>
                <a:schemeClr val="accent1"/>
              </a:solidFill>
              <a:latin typeface="+mn-lt"/>
              <a:ea typeface="+mn-ea"/>
              <a:cs typeface="+mn-cs"/>
            </a:endParaRPr>
          </a:p>
        </p:txBody>
      </p:sp>
      <p:sp>
        <p:nvSpPr>
          <p:cNvPr id="26" name="Footer Placeholder 4">
            <a:extLst>
              <a:ext uri="{FF2B5EF4-FFF2-40B4-BE49-F238E27FC236}">
                <a16:creationId xmlns:a16="http://schemas.microsoft.com/office/drawing/2014/main" id="{62834B2D-5622-0847-ACAE-03D9B151AAB3}"/>
              </a:ext>
            </a:extLst>
          </p:cNvPr>
          <p:cNvSpPr txBox="1">
            <a:spLocks/>
          </p:cNvSpPr>
          <p:nvPr userDrawn="1"/>
        </p:nvSpPr>
        <p:spPr>
          <a:xfrm>
            <a:off x="7669714" y="6391837"/>
            <a:ext cx="3859795" cy="304801"/>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24 April 2020</a:t>
            </a:r>
          </a:p>
        </p:txBody>
      </p:sp>
    </p:spTree>
    <p:extLst>
      <p:ext uri="{BB962C8B-B14F-4D97-AF65-F5344CB8AC3E}">
        <p14:creationId xmlns:p14="http://schemas.microsoft.com/office/powerpoint/2010/main" val="3235475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f"/><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dninness@cap.gov" TargetMode="External"/><Relationship Id="rId2" Type="http://schemas.openxmlformats.org/officeDocument/2006/relationships/hyperlink" Target="mailto:mmoore@cap.gov" TargetMode="External"/><Relationship Id="rId1" Type="http://schemas.openxmlformats.org/officeDocument/2006/relationships/slideLayout" Target="../slideLayouts/slideLayout4.xml"/><Relationship Id="rId4" Type="http://schemas.openxmlformats.org/officeDocument/2006/relationships/hyperlink" Target="mailto:edward.bos@orwgcap.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6CDC-FF80-2F4A-89F9-57C405F8BB45}"/>
              </a:ext>
            </a:extLst>
          </p:cNvPr>
          <p:cNvSpPr>
            <a:spLocks noGrp="1"/>
          </p:cNvSpPr>
          <p:nvPr>
            <p:ph type="ctrTitle"/>
          </p:nvPr>
        </p:nvSpPr>
        <p:spPr/>
        <p:txBody>
          <a:bodyPr/>
          <a:lstStyle/>
          <a:p>
            <a:r>
              <a:rPr lang="en-US" dirty="0"/>
              <a:t>Recruiting &amp; Retention</a:t>
            </a:r>
          </a:p>
        </p:txBody>
      </p:sp>
      <p:sp>
        <p:nvSpPr>
          <p:cNvPr id="3" name="Subtitle 2">
            <a:extLst>
              <a:ext uri="{FF2B5EF4-FFF2-40B4-BE49-F238E27FC236}">
                <a16:creationId xmlns:a16="http://schemas.microsoft.com/office/drawing/2014/main" id="{C34F9BF4-838B-5F4B-8129-AC5E1146A95F}"/>
              </a:ext>
            </a:extLst>
          </p:cNvPr>
          <p:cNvSpPr>
            <a:spLocks noGrp="1"/>
          </p:cNvSpPr>
          <p:nvPr>
            <p:ph type="subTitle" idx="1"/>
          </p:nvPr>
        </p:nvSpPr>
        <p:spPr/>
        <p:txBody>
          <a:bodyPr/>
          <a:lstStyle/>
          <a:p>
            <a:r>
              <a:rPr lang="en-US" dirty="0"/>
              <a:t>24 April 2020</a:t>
            </a:r>
          </a:p>
        </p:txBody>
      </p:sp>
      <p:sp>
        <p:nvSpPr>
          <p:cNvPr id="4" name="TextBox 3">
            <a:extLst>
              <a:ext uri="{FF2B5EF4-FFF2-40B4-BE49-F238E27FC236}">
                <a16:creationId xmlns:a16="http://schemas.microsoft.com/office/drawing/2014/main" id="{9D6A3399-691A-B840-BFD4-8D81085C931C}"/>
              </a:ext>
            </a:extLst>
          </p:cNvPr>
          <p:cNvSpPr txBox="1"/>
          <p:nvPr/>
        </p:nvSpPr>
        <p:spPr>
          <a:xfrm>
            <a:off x="6758079" y="5709138"/>
            <a:ext cx="4935967" cy="646331"/>
          </a:xfrm>
          <a:prstGeom prst="rect">
            <a:avLst/>
          </a:prstGeom>
          <a:noFill/>
        </p:spPr>
        <p:txBody>
          <a:bodyPr wrap="none" rtlCol="0">
            <a:spAutoFit/>
          </a:bodyPr>
          <a:lstStyle/>
          <a:p>
            <a:pPr algn="r"/>
            <a:r>
              <a:rPr lang="en-US" dirty="0">
                <a:solidFill>
                  <a:srgbClr val="FFC000"/>
                </a:solidFill>
              </a:rPr>
              <a:t>Presented as part of the Oregon Wing </a:t>
            </a:r>
          </a:p>
          <a:p>
            <a:pPr algn="r"/>
            <a:r>
              <a:rPr lang="en-US" dirty="0">
                <a:solidFill>
                  <a:srgbClr val="FFC000"/>
                </a:solidFill>
              </a:rPr>
              <a:t>Professional Development Workshop Series</a:t>
            </a:r>
          </a:p>
        </p:txBody>
      </p:sp>
    </p:spTree>
    <p:extLst>
      <p:ext uri="{BB962C8B-B14F-4D97-AF65-F5344CB8AC3E}">
        <p14:creationId xmlns:p14="http://schemas.microsoft.com/office/powerpoint/2010/main" val="342469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C42D-3A45-F940-B293-D0919CB57E1A}"/>
              </a:ext>
            </a:extLst>
          </p:cNvPr>
          <p:cNvSpPr>
            <a:spLocks noGrp="1"/>
          </p:cNvSpPr>
          <p:nvPr>
            <p:ph type="ctrTitle"/>
          </p:nvPr>
        </p:nvSpPr>
        <p:spPr/>
        <p:txBody>
          <a:bodyPr/>
          <a:lstStyle/>
          <a:p>
            <a:r>
              <a:rPr lang="en-US" dirty="0"/>
              <a:t>Moving Onto ‘How’</a:t>
            </a:r>
          </a:p>
        </p:txBody>
      </p:sp>
      <p:sp>
        <p:nvSpPr>
          <p:cNvPr id="3" name="Subtitle 2">
            <a:extLst>
              <a:ext uri="{FF2B5EF4-FFF2-40B4-BE49-F238E27FC236}">
                <a16:creationId xmlns:a16="http://schemas.microsoft.com/office/drawing/2014/main" id="{52716344-E61E-8B4F-A17E-D19FE4F6353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318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9D8D-CC14-7341-8F08-86F968419529}"/>
              </a:ext>
            </a:extLst>
          </p:cNvPr>
          <p:cNvSpPr>
            <a:spLocks noGrp="1"/>
          </p:cNvSpPr>
          <p:nvPr>
            <p:ph type="title"/>
          </p:nvPr>
        </p:nvSpPr>
        <p:spPr/>
        <p:txBody>
          <a:bodyPr/>
          <a:lstStyle/>
          <a:p>
            <a:r>
              <a:rPr lang="en-US" dirty="0"/>
              <a:t>What is Recruiting &amp; Retention?</a:t>
            </a:r>
          </a:p>
        </p:txBody>
      </p:sp>
      <p:sp>
        <p:nvSpPr>
          <p:cNvPr id="3" name="Content Placeholder 2">
            <a:extLst>
              <a:ext uri="{FF2B5EF4-FFF2-40B4-BE49-F238E27FC236}">
                <a16:creationId xmlns:a16="http://schemas.microsoft.com/office/drawing/2014/main" id="{83476F17-E385-ED44-B44B-81B0EB47EE08}"/>
              </a:ext>
            </a:extLst>
          </p:cNvPr>
          <p:cNvSpPr>
            <a:spLocks noGrp="1"/>
          </p:cNvSpPr>
          <p:nvPr>
            <p:ph idx="1"/>
          </p:nvPr>
        </p:nvSpPr>
        <p:spPr/>
        <p:txBody>
          <a:bodyPr/>
          <a:lstStyle/>
          <a:p>
            <a:r>
              <a:rPr lang="en-US" dirty="0"/>
              <a:t>Let’s define it together so we have an </a:t>
            </a:r>
            <a:br>
              <a:rPr lang="en-US" dirty="0"/>
            </a:br>
            <a:r>
              <a:rPr lang="en-US" dirty="0"/>
              <a:t>agreed-upon starting point</a:t>
            </a:r>
          </a:p>
          <a:p>
            <a:endParaRPr lang="en-US" dirty="0"/>
          </a:p>
          <a:p>
            <a:r>
              <a:rPr lang="en-US" dirty="0"/>
              <a:t>This is a word-cloud based on CAPP 226</a:t>
            </a:r>
          </a:p>
        </p:txBody>
      </p:sp>
      <p:pic>
        <p:nvPicPr>
          <p:cNvPr id="5" name="Picture 4">
            <a:extLst>
              <a:ext uri="{FF2B5EF4-FFF2-40B4-BE49-F238E27FC236}">
                <a16:creationId xmlns:a16="http://schemas.microsoft.com/office/drawing/2014/main" id="{AA5A984B-B86B-E248-9534-F01204826D70}"/>
              </a:ext>
            </a:extLst>
          </p:cNvPr>
          <p:cNvPicPr>
            <a:picLocks noChangeAspect="1"/>
          </p:cNvPicPr>
          <p:nvPr/>
        </p:nvPicPr>
        <p:blipFill rotWithShape="1">
          <a:blip r:embed="rId3"/>
          <a:srcRect t="28571" b="27955"/>
          <a:stretch/>
        </p:blipFill>
        <p:spPr>
          <a:xfrm>
            <a:off x="7886142" y="2603500"/>
            <a:ext cx="3181547" cy="245889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516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661833-059E-A84C-B7B6-8B97DEFF4ED6}"/>
              </a:ext>
            </a:extLst>
          </p:cNvPr>
          <p:cNvPicPr>
            <a:picLocks noChangeAspect="1"/>
          </p:cNvPicPr>
          <p:nvPr/>
        </p:nvPicPr>
        <p:blipFill rotWithShape="1">
          <a:blip r:embed="rId2"/>
          <a:srcRect t="29402" b="29013"/>
          <a:stretch/>
        </p:blipFill>
        <p:spPr>
          <a:xfrm>
            <a:off x="864563" y="92717"/>
            <a:ext cx="9063207" cy="6689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469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1DFD-08E2-3046-B1A4-C0475C9ADA2E}"/>
              </a:ext>
            </a:extLst>
          </p:cNvPr>
          <p:cNvSpPr>
            <a:spLocks noGrp="1"/>
          </p:cNvSpPr>
          <p:nvPr>
            <p:ph type="title"/>
          </p:nvPr>
        </p:nvSpPr>
        <p:spPr/>
        <p:txBody>
          <a:bodyPr/>
          <a:lstStyle/>
          <a:p>
            <a:r>
              <a:rPr lang="en-US" dirty="0"/>
              <a:t>Job Description: Unit/Group</a:t>
            </a:r>
          </a:p>
        </p:txBody>
      </p:sp>
      <p:sp>
        <p:nvSpPr>
          <p:cNvPr id="3" name="Content Placeholder 2">
            <a:extLst>
              <a:ext uri="{FF2B5EF4-FFF2-40B4-BE49-F238E27FC236}">
                <a16:creationId xmlns:a16="http://schemas.microsoft.com/office/drawing/2014/main" id="{B17ECE3E-225A-A34A-B349-FDE12B0B49A4}"/>
              </a:ext>
            </a:extLst>
          </p:cNvPr>
          <p:cNvSpPr>
            <a:spLocks noGrp="1"/>
          </p:cNvSpPr>
          <p:nvPr>
            <p:ph idx="1"/>
          </p:nvPr>
        </p:nvSpPr>
        <p:spPr>
          <a:xfrm>
            <a:off x="1154954" y="2603500"/>
            <a:ext cx="8825659" cy="3766564"/>
          </a:xfrm>
        </p:spPr>
        <p:txBody>
          <a:bodyPr>
            <a:normAutofit fontScale="55000" lnSpcReduction="20000"/>
          </a:bodyPr>
          <a:lstStyle/>
          <a:p>
            <a:r>
              <a:rPr lang="en-US" dirty="0"/>
              <a:t>Formulates plans and establishes policies, procedures, and programs, designed to assist CAP in attracting new members and retaining current members at the unit level. They shall:</a:t>
            </a:r>
          </a:p>
          <a:p>
            <a:pPr lvl="1"/>
            <a:r>
              <a:rPr lang="en-US" dirty="0"/>
              <a:t>Plan, organize and conduct periodic membership drives and open houses to attract new members and to stimulate interest in current inactive members.</a:t>
            </a:r>
          </a:p>
          <a:p>
            <a:pPr lvl="1"/>
            <a:r>
              <a:rPr lang="en-US" dirty="0"/>
              <a:t>Provide content for unit web site pertaining to the membership process and other appropriate new member information.</a:t>
            </a:r>
          </a:p>
          <a:p>
            <a:pPr lvl="1"/>
            <a:r>
              <a:rPr lang="en-US" dirty="0"/>
              <a:t>Serve as the unit’s point of contact for recruiting matters and new member inquiries.</a:t>
            </a:r>
          </a:p>
          <a:p>
            <a:pPr lvl="1"/>
            <a:r>
              <a:rPr lang="en-US" dirty="0"/>
              <a:t>Make presentations to outside groups, both youth and adult, to attract new members.</a:t>
            </a:r>
          </a:p>
          <a:p>
            <a:pPr lvl="1"/>
            <a:r>
              <a:rPr lang="en-US" dirty="0"/>
              <a:t>Stage display booths and provide recruiting coverage at local high schools, shopping centers, air shows, and other public events.</a:t>
            </a:r>
          </a:p>
          <a:p>
            <a:pPr lvl="1"/>
            <a:r>
              <a:rPr lang="en-US" dirty="0"/>
              <a:t>Personally contact individuals expressing an interest in CAP by telephone, internet inquiry, </a:t>
            </a:r>
            <a:r>
              <a:rPr lang="en-US" dirty="0" err="1"/>
              <a:t>etc</a:t>
            </a:r>
            <a:r>
              <a:rPr lang="en-US" dirty="0"/>
              <a:t>, and follow up to ensure that all interested persons are fully informed on the CAP program and local unit activities.</a:t>
            </a:r>
          </a:p>
          <a:p>
            <a:pPr lvl="1"/>
            <a:r>
              <a:rPr lang="en-US" dirty="0"/>
              <a:t>Follow up with current members periodically during their membership year, and especially within 60 days of initial membership and between 120 and 90 days before membership renewal.</a:t>
            </a:r>
          </a:p>
          <a:p>
            <a:pPr lvl="1"/>
            <a:r>
              <a:rPr lang="en-US" dirty="0"/>
              <a:t>Informally survey members who chose to not renew to identify potential organizational or membership issues. Maintain a close watch on unit membership and participation trends to identify and engage members at risk of not renewing before they reach the end of their membership year.</a:t>
            </a:r>
          </a:p>
          <a:p>
            <a:pPr lvl="1"/>
            <a:r>
              <a:rPr lang="en-US" dirty="0"/>
              <a:t>Advise their respective commander on guidance from higher headquarters and statistics and trends related to recruiting and retention.</a:t>
            </a:r>
          </a:p>
          <a:p>
            <a:r>
              <a:rPr lang="en-US" dirty="0"/>
              <a:t>The Recruiting &amp; Retention Officer should be familiar with all aspects of the Civil Air Patrol program, particularly the CAP Constitution and Bylaws, Civil Air Patrol History, CAPR 20-1, and CAPM 39-2.</a:t>
            </a:r>
          </a:p>
        </p:txBody>
      </p:sp>
      <p:grpSp>
        <p:nvGrpSpPr>
          <p:cNvPr id="49" name="Group 48">
            <a:extLst>
              <a:ext uri="{FF2B5EF4-FFF2-40B4-BE49-F238E27FC236}">
                <a16:creationId xmlns:a16="http://schemas.microsoft.com/office/drawing/2014/main" id="{6FB47939-D9CE-3A4A-86D1-BE52ECA28435}"/>
              </a:ext>
            </a:extLst>
          </p:cNvPr>
          <p:cNvGrpSpPr/>
          <p:nvPr/>
        </p:nvGrpSpPr>
        <p:grpSpPr>
          <a:xfrm>
            <a:off x="1713540" y="3299224"/>
            <a:ext cx="6964807" cy="259870"/>
            <a:chOff x="1713540" y="3299224"/>
            <a:chExt cx="6964807" cy="259870"/>
          </a:xfrm>
        </p:grpSpPr>
        <p:cxnSp>
          <p:nvCxnSpPr>
            <p:cNvPr id="6" name="Straight Connector 5">
              <a:extLst>
                <a:ext uri="{FF2B5EF4-FFF2-40B4-BE49-F238E27FC236}">
                  <a16:creationId xmlns:a16="http://schemas.microsoft.com/office/drawing/2014/main" id="{CA851199-3729-A347-BAD1-9C30156D8B9B}"/>
                </a:ext>
              </a:extLst>
            </p:cNvPr>
            <p:cNvCxnSpPr>
              <a:cxnSpLocks/>
            </p:cNvCxnSpPr>
            <p:nvPr/>
          </p:nvCxnSpPr>
          <p:spPr>
            <a:xfrm>
              <a:off x="7215307" y="3503225"/>
              <a:ext cx="146304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D0401D2-9F55-184F-9956-BF65F2E9653D}"/>
                </a:ext>
              </a:extLst>
            </p:cNvPr>
            <p:cNvSpPr/>
            <p:nvPr/>
          </p:nvSpPr>
          <p:spPr>
            <a:xfrm>
              <a:off x="1713540" y="3299224"/>
              <a:ext cx="845243"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088CDAD1-9FFD-4243-BA1D-D1EB9B722672}"/>
              </a:ext>
            </a:extLst>
          </p:cNvPr>
          <p:cNvGrpSpPr/>
          <p:nvPr/>
        </p:nvGrpSpPr>
        <p:grpSpPr>
          <a:xfrm>
            <a:off x="1858256" y="3513096"/>
            <a:ext cx="2059320" cy="259870"/>
            <a:chOff x="1858256" y="3513096"/>
            <a:chExt cx="2059320" cy="259870"/>
          </a:xfrm>
        </p:grpSpPr>
        <p:sp>
          <p:nvSpPr>
            <p:cNvPr id="10" name="Oval 9">
              <a:extLst>
                <a:ext uri="{FF2B5EF4-FFF2-40B4-BE49-F238E27FC236}">
                  <a16:creationId xmlns:a16="http://schemas.microsoft.com/office/drawing/2014/main" id="{D2F23390-9D5A-C349-9986-B9E784EEC367}"/>
                </a:ext>
              </a:extLst>
            </p:cNvPr>
            <p:cNvSpPr/>
            <p:nvPr/>
          </p:nvSpPr>
          <p:spPr>
            <a:xfrm>
              <a:off x="1858256" y="3513096"/>
              <a:ext cx="700527"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CC5B268-10E1-B040-A2B1-032845D54A8F}"/>
                </a:ext>
              </a:extLst>
            </p:cNvPr>
            <p:cNvCxnSpPr>
              <a:cxnSpLocks/>
            </p:cNvCxnSpPr>
            <p:nvPr/>
          </p:nvCxnSpPr>
          <p:spPr>
            <a:xfrm>
              <a:off x="3003176" y="3724887"/>
              <a:ext cx="914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9BBEC049-E7C1-C44E-925F-91E14A054366}"/>
              </a:ext>
            </a:extLst>
          </p:cNvPr>
          <p:cNvGrpSpPr/>
          <p:nvPr/>
        </p:nvGrpSpPr>
        <p:grpSpPr>
          <a:xfrm>
            <a:off x="1956868" y="3750020"/>
            <a:ext cx="3351772" cy="259870"/>
            <a:chOff x="1956868" y="3750020"/>
            <a:chExt cx="3351772" cy="259870"/>
          </a:xfrm>
        </p:grpSpPr>
        <p:grpSp>
          <p:nvGrpSpPr>
            <p:cNvPr id="51" name="Group 50">
              <a:extLst>
                <a:ext uri="{FF2B5EF4-FFF2-40B4-BE49-F238E27FC236}">
                  <a16:creationId xmlns:a16="http://schemas.microsoft.com/office/drawing/2014/main" id="{8BEFB823-02C3-174D-BECC-954C3728B247}"/>
                </a:ext>
              </a:extLst>
            </p:cNvPr>
            <p:cNvGrpSpPr/>
            <p:nvPr/>
          </p:nvGrpSpPr>
          <p:grpSpPr>
            <a:xfrm>
              <a:off x="1956868" y="3750020"/>
              <a:ext cx="1108040" cy="259870"/>
              <a:chOff x="1956868" y="3750020"/>
              <a:chExt cx="1108040" cy="259870"/>
            </a:xfrm>
          </p:grpSpPr>
          <p:sp>
            <p:nvSpPr>
              <p:cNvPr id="12" name="Oval 11">
                <a:extLst>
                  <a:ext uri="{FF2B5EF4-FFF2-40B4-BE49-F238E27FC236}">
                    <a16:creationId xmlns:a16="http://schemas.microsoft.com/office/drawing/2014/main" id="{6F2A1076-4B5F-4D4A-97D2-711CF8E784D7}"/>
                  </a:ext>
                </a:extLst>
              </p:cNvPr>
              <p:cNvSpPr/>
              <p:nvPr/>
            </p:nvSpPr>
            <p:spPr>
              <a:xfrm>
                <a:off x="1956868" y="3750020"/>
                <a:ext cx="365760"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B525A6C-099E-1C47-95B0-2DB4FA2FB9C9}"/>
                  </a:ext>
                </a:extLst>
              </p:cNvPr>
              <p:cNvCxnSpPr>
                <a:cxnSpLocks/>
              </p:cNvCxnSpPr>
              <p:nvPr/>
            </p:nvCxnSpPr>
            <p:spPr>
              <a:xfrm>
                <a:off x="2333388" y="3946443"/>
                <a:ext cx="7315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4234379D-FE70-5341-BA3A-393F8DABA462}"/>
                </a:ext>
              </a:extLst>
            </p:cNvPr>
            <p:cNvGrpSpPr/>
            <p:nvPr/>
          </p:nvGrpSpPr>
          <p:grpSpPr>
            <a:xfrm>
              <a:off x="3238824" y="3966935"/>
              <a:ext cx="2069816" cy="2560"/>
              <a:chOff x="3238824" y="3966935"/>
              <a:chExt cx="2069816" cy="2560"/>
            </a:xfrm>
          </p:grpSpPr>
          <p:cxnSp>
            <p:nvCxnSpPr>
              <p:cNvPr id="14" name="Straight Connector 13">
                <a:extLst>
                  <a:ext uri="{FF2B5EF4-FFF2-40B4-BE49-F238E27FC236}">
                    <a16:creationId xmlns:a16="http://schemas.microsoft.com/office/drawing/2014/main" id="{36DDC65C-8ACA-EC46-BC7D-2A1792D3C753}"/>
                  </a:ext>
                </a:extLst>
              </p:cNvPr>
              <p:cNvCxnSpPr>
                <a:cxnSpLocks/>
              </p:cNvCxnSpPr>
              <p:nvPr/>
            </p:nvCxnSpPr>
            <p:spPr>
              <a:xfrm>
                <a:off x="3238824" y="3969495"/>
                <a:ext cx="8229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9B63BF15-B44E-4441-9C69-2B6A365F83D9}"/>
                  </a:ext>
                </a:extLst>
              </p:cNvPr>
              <p:cNvCxnSpPr>
                <a:cxnSpLocks/>
              </p:cNvCxnSpPr>
              <p:nvPr/>
            </p:nvCxnSpPr>
            <p:spPr>
              <a:xfrm>
                <a:off x="4397828" y="3968215"/>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898DBF3F-1C61-7440-B5B1-CDA943DDAC0B}"/>
                  </a:ext>
                </a:extLst>
              </p:cNvPr>
              <p:cNvCxnSpPr>
                <a:cxnSpLocks/>
              </p:cNvCxnSpPr>
              <p:nvPr/>
            </p:nvCxnSpPr>
            <p:spPr>
              <a:xfrm>
                <a:off x="5034320" y="3966935"/>
                <a:ext cx="27432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grpSp>
        <p:nvGrpSpPr>
          <p:cNvPr id="72" name="Group 71">
            <a:extLst>
              <a:ext uri="{FF2B5EF4-FFF2-40B4-BE49-F238E27FC236}">
                <a16:creationId xmlns:a16="http://schemas.microsoft.com/office/drawing/2014/main" id="{95E212B4-E8CA-634D-A3CD-AC46ADBE0118}"/>
              </a:ext>
            </a:extLst>
          </p:cNvPr>
          <p:cNvGrpSpPr/>
          <p:nvPr/>
        </p:nvGrpSpPr>
        <p:grpSpPr>
          <a:xfrm>
            <a:off x="1963272" y="3994628"/>
            <a:ext cx="7103116" cy="259870"/>
            <a:chOff x="1963272" y="3994628"/>
            <a:chExt cx="7103116" cy="259870"/>
          </a:xfrm>
        </p:grpSpPr>
        <p:grpSp>
          <p:nvGrpSpPr>
            <p:cNvPr id="53" name="Group 52">
              <a:extLst>
                <a:ext uri="{FF2B5EF4-FFF2-40B4-BE49-F238E27FC236}">
                  <a16:creationId xmlns:a16="http://schemas.microsoft.com/office/drawing/2014/main" id="{5B194FD4-DAFF-E44C-A88B-3C9AD2CFE231}"/>
                </a:ext>
              </a:extLst>
            </p:cNvPr>
            <p:cNvGrpSpPr/>
            <p:nvPr/>
          </p:nvGrpSpPr>
          <p:grpSpPr>
            <a:xfrm>
              <a:off x="1963272" y="3994628"/>
              <a:ext cx="1108040" cy="259870"/>
              <a:chOff x="1963272" y="3994628"/>
              <a:chExt cx="1108040" cy="259870"/>
            </a:xfrm>
          </p:grpSpPr>
          <p:sp>
            <p:nvSpPr>
              <p:cNvPr id="17" name="Oval 16">
                <a:extLst>
                  <a:ext uri="{FF2B5EF4-FFF2-40B4-BE49-F238E27FC236}">
                    <a16:creationId xmlns:a16="http://schemas.microsoft.com/office/drawing/2014/main" id="{B0C16F33-F463-C849-BC9F-0C6F2AE35D08}"/>
                  </a:ext>
                </a:extLst>
              </p:cNvPr>
              <p:cNvSpPr/>
              <p:nvPr/>
            </p:nvSpPr>
            <p:spPr>
              <a:xfrm>
                <a:off x="1963272" y="3994628"/>
                <a:ext cx="365760"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C66C79A-8F5A-8D4D-A319-F63DF3BCDA3E}"/>
                  </a:ext>
                </a:extLst>
              </p:cNvPr>
              <p:cNvCxnSpPr>
                <a:cxnSpLocks/>
              </p:cNvCxnSpPr>
              <p:nvPr/>
            </p:nvCxnSpPr>
            <p:spPr>
              <a:xfrm>
                <a:off x="2339792" y="4191051"/>
                <a:ext cx="7315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1D334D59-D605-894D-9441-823B981D41B5}"/>
                </a:ext>
              </a:extLst>
            </p:cNvPr>
            <p:cNvGrpSpPr/>
            <p:nvPr/>
          </p:nvGrpSpPr>
          <p:grpSpPr>
            <a:xfrm>
              <a:off x="5481281" y="4194304"/>
              <a:ext cx="3585107" cy="4431"/>
              <a:chOff x="5481281" y="4194304"/>
              <a:chExt cx="3585107" cy="4431"/>
            </a:xfrm>
          </p:grpSpPr>
          <p:cxnSp>
            <p:nvCxnSpPr>
              <p:cNvPr id="19" name="Straight Connector 18">
                <a:extLst>
                  <a:ext uri="{FF2B5EF4-FFF2-40B4-BE49-F238E27FC236}">
                    <a16:creationId xmlns:a16="http://schemas.microsoft.com/office/drawing/2014/main" id="{EAA15467-D281-AC49-BDF5-C982D05EB14F}"/>
                  </a:ext>
                </a:extLst>
              </p:cNvPr>
              <p:cNvCxnSpPr>
                <a:cxnSpLocks/>
              </p:cNvCxnSpPr>
              <p:nvPr/>
            </p:nvCxnSpPr>
            <p:spPr>
              <a:xfrm>
                <a:off x="5481281" y="4194304"/>
                <a:ext cx="64008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80C550C8-DB01-9F48-A721-DF3FAD538F75}"/>
                  </a:ext>
                </a:extLst>
              </p:cNvPr>
              <p:cNvCxnSpPr>
                <a:cxnSpLocks/>
              </p:cNvCxnSpPr>
              <p:nvPr/>
            </p:nvCxnSpPr>
            <p:spPr>
              <a:xfrm>
                <a:off x="6234316" y="4198735"/>
                <a:ext cx="91440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E020E140-E7A7-DB44-BD3D-5EEA8F753EE6}"/>
                  </a:ext>
                </a:extLst>
              </p:cNvPr>
              <p:cNvCxnSpPr>
                <a:cxnSpLocks/>
              </p:cNvCxnSpPr>
              <p:nvPr/>
            </p:nvCxnSpPr>
            <p:spPr>
              <a:xfrm>
                <a:off x="7247324" y="4197455"/>
                <a:ext cx="45720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2" name="Straight Connector 21">
                <a:extLst>
                  <a:ext uri="{FF2B5EF4-FFF2-40B4-BE49-F238E27FC236}">
                    <a16:creationId xmlns:a16="http://schemas.microsoft.com/office/drawing/2014/main" id="{C96BF158-2EAD-DE47-BA19-BA4A11EC565D}"/>
                  </a:ext>
                </a:extLst>
              </p:cNvPr>
              <p:cNvCxnSpPr>
                <a:cxnSpLocks/>
              </p:cNvCxnSpPr>
              <p:nvPr/>
            </p:nvCxnSpPr>
            <p:spPr>
              <a:xfrm>
                <a:off x="8060548" y="4196175"/>
                <a:ext cx="100584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grpSp>
        <p:nvGrpSpPr>
          <p:cNvPr id="74" name="Group 73">
            <a:extLst>
              <a:ext uri="{FF2B5EF4-FFF2-40B4-BE49-F238E27FC236}">
                <a16:creationId xmlns:a16="http://schemas.microsoft.com/office/drawing/2014/main" id="{E591017E-0EC0-1D42-B510-2FF041C3B58C}"/>
              </a:ext>
            </a:extLst>
          </p:cNvPr>
          <p:cNvGrpSpPr/>
          <p:nvPr/>
        </p:nvGrpSpPr>
        <p:grpSpPr>
          <a:xfrm>
            <a:off x="1932537" y="4216184"/>
            <a:ext cx="6081910" cy="270598"/>
            <a:chOff x="1932537" y="4216184"/>
            <a:chExt cx="6081910" cy="270598"/>
          </a:xfrm>
        </p:grpSpPr>
        <p:grpSp>
          <p:nvGrpSpPr>
            <p:cNvPr id="64" name="Group 63">
              <a:extLst>
                <a:ext uri="{FF2B5EF4-FFF2-40B4-BE49-F238E27FC236}">
                  <a16:creationId xmlns:a16="http://schemas.microsoft.com/office/drawing/2014/main" id="{7E9865DB-BF8A-8B4E-BEE9-A35C3F2910A4}"/>
                </a:ext>
              </a:extLst>
            </p:cNvPr>
            <p:cNvGrpSpPr/>
            <p:nvPr/>
          </p:nvGrpSpPr>
          <p:grpSpPr>
            <a:xfrm>
              <a:off x="1932537" y="4216184"/>
              <a:ext cx="6081910" cy="270598"/>
              <a:chOff x="1932537" y="4216184"/>
              <a:chExt cx="6081910" cy="270598"/>
            </a:xfrm>
          </p:grpSpPr>
          <p:grpSp>
            <p:nvGrpSpPr>
              <p:cNvPr id="55" name="Group 54">
                <a:extLst>
                  <a:ext uri="{FF2B5EF4-FFF2-40B4-BE49-F238E27FC236}">
                    <a16:creationId xmlns:a16="http://schemas.microsoft.com/office/drawing/2014/main" id="{A450A87B-05A7-8746-A389-E6FCAE6A5969}"/>
                  </a:ext>
                </a:extLst>
              </p:cNvPr>
              <p:cNvGrpSpPr/>
              <p:nvPr/>
            </p:nvGrpSpPr>
            <p:grpSpPr>
              <a:xfrm>
                <a:off x="1932537" y="4216184"/>
                <a:ext cx="1680491" cy="259870"/>
                <a:chOff x="1932537" y="4216184"/>
                <a:chExt cx="1680491" cy="259870"/>
              </a:xfrm>
            </p:grpSpPr>
            <p:sp>
              <p:nvSpPr>
                <p:cNvPr id="23" name="Oval 22">
                  <a:extLst>
                    <a:ext uri="{FF2B5EF4-FFF2-40B4-BE49-F238E27FC236}">
                      <a16:creationId xmlns:a16="http://schemas.microsoft.com/office/drawing/2014/main" id="{89C73F66-2656-E74C-AB49-FADF70CFA52D}"/>
                    </a:ext>
                  </a:extLst>
                </p:cNvPr>
                <p:cNvSpPr/>
                <p:nvPr/>
              </p:nvSpPr>
              <p:spPr>
                <a:xfrm>
                  <a:off x="1932537" y="4216184"/>
                  <a:ext cx="1108040"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D5621443-461E-144F-A2E2-9F4B0F09EA87}"/>
                    </a:ext>
                  </a:extLst>
                </p:cNvPr>
                <p:cNvCxnSpPr>
                  <a:cxnSpLocks/>
                </p:cNvCxnSpPr>
                <p:nvPr/>
              </p:nvCxnSpPr>
              <p:spPr>
                <a:xfrm>
                  <a:off x="2972948" y="4427975"/>
                  <a:ext cx="6400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7" name="Oval 26">
                <a:extLst>
                  <a:ext uri="{FF2B5EF4-FFF2-40B4-BE49-F238E27FC236}">
                    <a16:creationId xmlns:a16="http://schemas.microsoft.com/office/drawing/2014/main" id="{3E10E973-A4EC-8B4A-B8C1-D7D5FF1A6F75}"/>
                  </a:ext>
                </a:extLst>
              </p:cNvPr>
              <p:cNvSpPr/>
              <p:nvPr/>
            </p:nvSpPr>
            <p:spPr>
              <a:xfrm>
                <a:off x="7415859" y="4226912"/>
                <a:ext cx="598588"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8D9A410B-92E3-AA40-98D8-A9CC6B0FFA4C}"/>
                </a:ext>
              </a:extLst>
            </p:cNvPr>
            <p:cNvGrpSpPr/>
            <p:nvPr/>
          </p:nvGrpSpPr>
          <p:grpSpPr>
            <a:xfrm>
              <a:off x="5465913" y="4431329"/>
              <a:ext cx="1676403" cy="5021"/>
              <a:chOff x="5465913" y="4431329"/>
              <a:chExt cx="1676403" cy="5021"/>
            </a:xfrm>
          </p:grpSpPr>
          <p:cxnSp>
            <p:nvCxnSpPr>
              <p:cNvPr id="28" name="Straight Connector 27">
                <a:extLst>
                  <a:ext uri="{FF2B5EF4-FFF2-40B4-BE49-F238E27FC236}">
                    <a16:creationId xmlns:a16="http://schemas.microsoft.com/office/drawing/2014/main" id="{83AF9A78-2A00-B344-A783-830FD405AAF0}"/>
                  </a:ext>
                </a:extLst>
              </p:cNvPr>
              <p:cNvCxnSpPr>
                <a:cxnSpLocks/>
              </p:cNvCxnSpPr>
              <p:nvPr/>
            </p:nvCxnSpPr>
            <p:spPr>
              <a:xfrm>
                <a:off x="5465913" y="4431329"/>
                <a:ext cx="54864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9" name="Straight Connector 28">
                <a:extLst>
                  <a:ext uri="{FF2B5EF4-FFF2-40B4-BE49-F238E27FC236}">
                    <a16:creationId xmlns:a16="http://schemas.microsoft.com/office/drawing/2014/main" id="{609C7B16-2F01-9C4C-AED8-D41966557A8F}"/>
                  </a:ext>
                </a:extLst>
              </p:cNvPr>
              <p:cNvCxnSpPr>
                <a:cxnSpLocks/>
              </p:cNvCxnSpPr>
              <p:nvPr/>
            </p:nvCxnSpPr>
            <p:spPr>
              <a:xfrm>
                <a:off x="6066804" y="4436350"/>
                <a:ext cx="8229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A4AC7B95-59C1-6749-94A1-4DC5F5388697}"/>
                  </a:ext>
                </a:extLst>
              </p:cNvPr>
              <p:cNvCxnSpPr>
                <a:cxnSpLocks/>
              </p:cNvCxnSpPr>
              <p:nvPr/>
            </p:nvCxnSpPr>
            <p:spPr>
              <a:xfrm>
                <a:off x="6959436" y="4436350"/>
                <a:ext cx="18288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grpSp>
        <p:nvGrpSpPr>
          <p:cNvPr id="73" name="Group 72">
            <a:extLst>
              <a:ext uri="{FF2B5EF4-FFF2-40B4-BE49-F238E27FC236}">
                <a16:creationId xmlns:a16="http://schemas.microsoft.com/office/drawing/2014/main" id="{C5374DD8-232C-9F49-BF0F-AD9876A54131}"/>
              </a:ext>
            </a:extLst>
          </p:cNvPr>
          <p:cNvGrpSpPr/>
          <p:nvPr/>
        </p:nvGrpSpPr>
        <p:grpSpPr>
          <a:xfrm>
            <a:off x="1932537" y="4571730"/>
            <a:ext cx="6979532" cy="338888"/>
            <a:chOff x="1932537" y="4571730"/>
            <a:chExt cx="6979532" cy="338888"/>
          </a:xfrm>
        </p:grpSpPr>
        <p:grpSp>
          <p:nvGrpSpPr>
            <p:cNvPr id="57" name="Group 56">
              <a:extLst>
                <a:ext uri="{FF2B5EF4-FFF2-40B4-BE49-F238E27FC236}">
                  <a16:creationId xmlns:a16="http://schemas.microsoft.com/office/drawing/2014/main" id="{EB8B23E7-E95E-8449-BE8B-45F1F86ED92A}"/>
                </a:ext>
              </a:extLst>
            </p:cNvPr>
            <p:cNvGrpSpPr/>
            <p:nvPr/>
          </p:nvGrpSpPr>
          <p:grpSpPr>
            <a:xfrm>
              <a:off x="1932537" y="4571730"/>
              <a:ext cx="1799855" cy="217225"/>
              <a:chOff x="1932537" y="4571730"/>
              <a:chExt cx="1799855" cy="217225"/>
            </a:xfrm>
          </p:grpSpPr>
          <p:sp>
            <p:nvSpPr>
              <p:cNvPr id="31" name="Oval 30">
                <a:extLst>
                  <a:ext uri="{FF2B5EF4-FFF2-40B4-BE49-F238E27FC236}">
                    <a16:creationId xmlns:a16="http://schemas.microsoft.com/office/drawing/2014/main" id="{4B96A6E2-931F-7B4E-8C36-9B0C1F897DF2}"/>
                  </a:ext>
                </a:extLst>
              </p:cNvPr>
              <p:cNvSpPr/>
              <p:nvPr/>
            </p:nvSpPr>
            <p:spPr>
              <a:xfrm>
                <a:off x="1932537" y="4571730"/>
                <a:ext cx="621123" cy="21722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C47D2BC-0CC6-3B4D-808F-331FF576E672}"/>
                  </a:ext>
                </a:extLst>
              </p:cNvPr>
              <p:cNvCxnSpPr>
                <a:cxnSpLocks/>
              </p:cNvCxnSpPr>
              <p:nvPr/>
            </p:nvCxnSpPr>
            <p:spPr>
              <a:xfrm>
                <a:off x="2817992" y="4760469"/>
                <a:ext cx="914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84F5248-C416-2B4A-BF5B-58094F4F1C06}"/>
                </a:ext>
              </a:extLst>
            </p:cNvPr>
            <p:cNvGrpSpPr/>
            <p:nvPr/>
          </p:nvGrpSpPr>
          <p:grpSpPr>
            <a:xfrm>
              <a:off x="2507304" y="4781271"/>
              <a:ext cx="6404765" cy="129347"/>
              <a:chOff x="2507304" y="4781271"/>
              <a:chExt cx="6404765" cy="129347"/>
            </a:xfrm>
          </p:grpSpPr>
          <p:cxnSp>
            <p:nvCxnSpPr>
              <p:cNvPr id="33" name="Straight Connector 32">
                <a:extLst>
                  <a:ext uri="{FF2B5EF4-FFF2-40B4-BE49-F238E27FC236}">
                    <a16:creationId xmlns:a16="http://schemas.microsoft.com/office/drawing/2014/main" id="{778F9DF8-8E52-554E-AEFB-A0EA7117E60B}"/>
                  </a:ext>
                </a:extLst>
              </p:cNvPr>
              <p:cNvCxnSpPr>
                <a:cxnSpLocks/>
              </p:cNvCxnSpPr>
              <p:nvPr/>
            </p:nvCxnSpPr>
            <p:spPr>
              <a:xfrm>
                <a:off x="7357589" y="4781271"/>
                <a:ext cx="155448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FF2B5EF4-FFF2-40B4-BE49-F238E27FC236}">
                    <a16:creationId xmlns:a16="http://schemas.microsoft.com/office/drawing/2014/main" id="{21C48835-559D-3A42-8449-8C1E6949D6A9}"/>
                  </a:ext>
                </a:extLst>
              </p:cNvPr>
              <p:cNvCxnSpPr>
                <a:cxnSpLocks/>
              </p:cNvCxnSpPr>
              <p:nvPr/>
            </p:nvCxnSpPr>
            <p:spPr>
              <a:xfrm>
                <a:off x="2507304" y="4910618"/>
                <a:ext cx="201168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grpSp>
        <p:nvGrpSpPr>
          <p:cNvPr id="48" name="Group 47">
            <a:extLst>
              <a:ext uri="{FF2B5EF4-FFF2-40B4-BE49-F238E27FC236}">
                <a16:creationId xmlns:a16="http://schemas.microsoft.com/office/drawing/2014/main" id="{277AC9A4-43B2-B848-8E94-BCA708654E62}"/>
              </a:ext>
            </a:extLst>
          </p:cNvPr>
          <p:cNvGrpSpPr/>
          <p:nvPr/>
        </p:nvGrpSpPr>
        <p:grpSpPr>
          <a:xfrm>
            <a:off x="1713541" y="2935994"/>
            <a:ext cx="4337895" cy="259870"/>
            <a:chOff x="1713541" y="2935994"/>
            <a:chExt cx="4337895" cy="259870"/>
          </a:xfrm>
        </p:grpSpPr>
        <p:sp>
          <p:nvSpPr>
            <p:cNvPr id="4" name="Oval 3">
              <a:extLst>
                <a:ext uri="{FF2B5EF4-FFF2-40B4-BE49-F238E27FC236}">
                  <a16:creationId xmlns:a16="http://schemas.microsoft.com/office/drawing/2014/main" id="{32A7914B-C190-4544-B6FD-E7268BC77D00}"/>
                </a:ext>
              </a:extLst>
            </p:cNvPr>
            <p:cNvSpPr/>
            <p:nvPr/>
          </p:nvSpPr>
          <p:spPr>
            <a:xfrm>
              <a:off x="1713541" y="2935994"/>
              <a:ext cx="1967112"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6932129-1F77-EA4F-82A4-1273DF224953}"/>
                </a:ext>
              </a:extLst>
            </p:cNvPr>
            <p:cNvCxnSpPr>
              <a:cxnSpLocks/>
            </p:cNvCxnSpPr>
            <p:nvPr/>
          </p:nvCxnSpPr>
          <p:spPr>
            <a:xfrm>
              <a:off x="5411356" y="3126708"/>
              <a:ext cx="6400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86F3F7-D5CE-DA4C-B0B0-15B70ED45738}"/>
                </a:ext>
              </a:extLst>
            </p:cNvPr>
            <p:cNvCxnSpPr>
              <a:cxnSpLocks/>
            </p:cNvCxnSpPr>
            <p:nvPr/>
          </p:nvCxnSpPr>
          <p:spPr>
            <a:xfrm>
              <a:off x="4061784" y="3126708"/>
              <a:ext cx="103273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E3152029-7335-D444-A838-5C2B29A5E1C7}"/>
              </a:ext>
            </a:extLst>
          </p:cNvPr>
          <p:cNvGrpSpPr/>
          <p:nvPr/>
        </p:nvGrpSpPr>
        <p:grpSpPr>
          <a:xfrm>
            <a:off x="1949363" y="5400135"/>
            <a:ext cx="5588405" cy="259870"/>
            <a:chOff x="1949363" y="5400135"/>
            <a:chExt cx="5588405" cy="259870"/>
          </a:xfrm>
        </p:grpSpPr>
        <p:sp>
          <p:nvSpPr>
            <p:cNvPr id="42" name="Oval 41">
              <a:extLst>
                <a:ext uri="{FF2B5EF4-FFF2-40B4-BE49-F238E27FC236}">
                  <a16:creationId xmlns:a16="http://schemas.microsoft.com/office/drawing/2014/main" id="{554F1CB1-FBBF-014F-84B6-BA8CBF34B534}"/>
                </a:ext>
              </a:extLst>
            </p:cNvPr>
            <p:cNvSpPr/>
            <p:nvPr/>
          </p:nvSpPr>
          <p:spPr>
            <a:xfrm>
              <a:off x="1949363" y="5400135"/>
              <a:ext cx="478792"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AD340C0A-607C-2543-AB75-23B6434FFDC8}"/>
                </a:ext>
              </a:extLst>
            </p:cNvPr>
            <p:cNvCxnSpPr>
              <a:cxnSpLocks/>
            </p:cNvCxnSpPr>
            <p:nvPr/>
          </p:nvCxnSpPr>
          <p:spPr>
            <a:xfrm>
              <a:off x="3247268" y="5594665"/>
              <a:ext cx="7315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39223AB-59EA-B445-A4A5-B0FC89B5E3A5}"/>
                </a:ext>
              </a:extLst>
            </p:cNvPr>
            <p:cNvCxnSpPr>
              <a:cxnSpLocks/>
            </p:cNvCxnSpPr>
            <p:nvPr/>
          </p:nvCxnSpPr>
          <p:spPr>
            <a:xfrm>
              <a:off x="4176528" y="5594665"/>
              <a:ext cx="54864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5FC681B0-FBC7-FE4D-B7CF-056445892F3A}"/>
                </a:ext>
              </a:extLst>
            </p:cNvPr>
            <p:cNvCxnSpPr>
              <a:cxnSpLocks/>
            </p:cNvCxnSpPr>
            <p:nvPr/>
          </p:nvCxnSpPr>
          <p:spPr>
            <a:xfrm>
              <a:off x="7172008" y="5593385"/>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nvGrpSpPr>
          <p:cNvPr id="63" name="Group 62">
            <a:extLst>
              <a:ext uri="{FF2B5EF4-FFF2-40B4-BE49-F238E27FC236}">
                <a16:creationId xmlns:a16="http://schemas.microsoft.com/office/drawing/2014/main" id="{77F36A16-BA40-E542-B206-D2E5EA03E20E}"/>
              </a:ext>
            </a:extLst>
          </p:cNvPr>
          <p:cNvGrpSpPr/>
          <p:nvPr/>
        </p:nvGrpSpPr>
        <p:grpSpPr>
          <a:xfrm>
            <a:off x="4061783" y="5622190"/>
            <a:ext cx="1743497" cy="259870"/>
            <a:chOff x="4061783" y="5622190"/>
            <a:chExt cx="1743497" cy="259870"/>
          </a:xfrm>
        </p:grpSpPr>
        <p:sp>
          <p:nvSpPr>
            <p:cNvPr id="46" name="Oval 45">
              <a:extLst>
                <a:ext uri="{FF2B5EF4-FFF2-40B4-BE49-F238E27FC236}">
                  <a16:creationId xmlns:a16="http://schemas.microsoft.com/office/drawing/2014/main" id="{6B830A04-F1C8-E244-873C-2C5195866025}"/>
                </a:ext>
              </a:extLst>
            </p:cNvPr>
            <p:cNvSpPr/>
            <p:nvPr/>
          </p:nvSpPr>
          <p:spPr>
            <a:xfrm>
              <a:off x="4061783" y="5622190"/>
              <a:ext cx="756105"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77636E62-7CCB-1849-9836-B480B13A3727}"/>
                </a:ext>
              </a:extLst>
            </p:cNvPr>
            <p:cNvCxnSpPr>
              <a:cxnSpLocks/>
            </p:cNvCxnSpPr>
            <p:nvPr/>
          </p:nvCxnSpPr>
          <p:spPr>
            <a:xfrm>
              <a:off x="5073760" y="5816221"/>
              <a:ext cx="7315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5B49CC2B-D8F5-9B43-B40B-53BEA1176B78}"/>
              </a:ext>
            </a:extLst>
          </p:cNvPr>
          <p:cNvGrpSpPr/>
          <p:nvPr/>
        </p:nvGrpSpPr>
        <p:grpSpPr>
          <a:xfrm>
            <a:off x="2507556" y="4915428"/>
            <a:ext cx="5506891" cy="321028"/>
            <a:chOff x="2507556" y="4915428"/>
            <a:chExt cx="5506891" cy="321028"/>
          </a:xfrm>
        </p:grpSpPr>
        <p:sp>
          <p:nvSpPr>
            <p:cNvPr id="35" name="Oval 34">
              <a:extLst>
                <a:ext uri="{FF2B5EF4-FFF2-40B4-BE49-F238E27FC236}">
                  <a16:creationId xmlns:a16="http://schemas.microsoft.com/office/drawing/2014/main" id="{47224E24-B6EC-CF48-A66A-E6FE13BD8A4C}"/>
                </a:ext>
              </a:extLst>
            </p:cNvPr>
            <p:cNvSpPr/>
            <p:nvPr/>
          </p:nvSpPr>
          <p:spPr>
            <a:xfrm>
              <a:off x="2507556" y="4915428"/>
              <a:ext cx="397009"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2802A95B-B747-FA4A-9FA3-F234200BB49B}"/>
                </a:ext>
              </a:extLst>
            </p:cNvPr>
            <p:cNvCxnSpPr>
              <a:cxnSpLocks/>
            </p:cNvCxnSpPr>
            <p:nvPr/>
          </p:nvCxnSpPr>
          <p:spPr>
            <a:xfrm>
              <a:off x="2926844" y="5119536"/>
              <a:ext cx="54864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5AC76D9-46F3-D041-B355-2D4F8968AF0E}"/>
                </a:ext>
              </a:extLst>
            </p:cNvPr>
            <p:cNvCxnSpPr>
              <a:cxnSpLocks/>
            </p:cNvCxnSpPr>
            <p:nvPr/>
          </p:nvCxnSpPr>
          <p:spPr>
            <a:xfrm>
              <a:off x="5031896" y="5119747"/>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7" name="Straight Connector 66">
              <a:extLst>
                <a:ext uri="{FF2B5EF4-FFF2-40B4-BE49-F238E27FC236}">
                  <a16:creationId xmlns:a16="http://schemas.microsoft.com/office/drawing/2014/main" id="{BACAA966-3207-2B4C-9C31-D312E2D2E22D}"/>
                </a:ext>
              </a:extLst>
            </p:cNvPr>
            <p:cNvCxnSpPr>
              <a:cxnSpLocks/>
            </p:cNvCxnSpPr>
            <p:nvPr/>
          </p:nvCxnSpPr>
          <p:spPr>
            <a:xfrm>
              <a:off x="7648687" y="5117187"/>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79672933-638A-E84B-9B75-1434D7AB2D46}"/>
                </a:ext>
              </a:extLst>
            </p:cNvPr>
            <p:cNvCxnSpPr>
              <a:cxnSpLocks/>
            </p:cNvCxnSpPr>
            <p:nvPr/>
          </p:nvCxnSpPr>
          <p:spPr>
            <a:xfrm>
              <a:off x="3696023" y="5236456"/>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322980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7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9"/>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5373-4C9E-E64A-9A67-396E3C35B852}"/>
              </a:ext>
            </a:extLst>
          </p:cNvPr>
          <p:cNvSpPr>
            <a:spLocks noGrp="1"/>
          </p:cNvSpPr>
          <p:nvPr>
            <p:ph type="title"/>
          </p:nvPr>
        </p:nvSpPr>
        <p:spPr/>
        <p:txBody>
          <a:bodyPr/>
          <a:lstStyle/>
          <a:p>
            <a:r>
              <a:rPr lang="en-US" dirty="0"/>
              <a:t>Job Description: Wing/Region</a:t>
            </a:r>
          </a:p>
        </p:txBody>
      </p:sp>
      <p:sp>
        <p:nvSpPr>
          <p:cNvPr id="3" name="Content Placeholder 2">
            <a:extLst>
              <a:ext uri="{FF2B5EF4-FFF2-40B4-BE49-F238E27FC236}">
                <a16:creationId xmlns:a16="http://schemas.microsoft.com/office/drawing/2014/main" id="{FA4C78C7-AEB0-164E-9787-AD0C9EB95C8C}"/>
              </a:ext>
            </a:extLst>
          </p:cNvPr>
          <p:cNvSpPr>
            <a:spLocks noGrp="1"/>
          </p:cNvSpPr>
          <p:nvPr>
            <p:ph idx="1"/>
          </p:nvPr>
        </p:nvSpPr>
        <p:spPr>
          <a:xfrm>
            <a:off x="1154954" y="2603499"/>
            <a:ext cx="8825659" cy="3774249"/>
          </a:xfrm>
        </p:spPr>
        <p:txBody>
          <a:bodyPr>
            <a:normAutofit fontScale="55000" lnSpcReduction="20000"/>
          </a:bodyPr>
          <a:lstStyle/>
          <a:p>
            <a:r>
              <a:rPr lang="en-US" dirty="0"/>
              <a:t>Formulates plans and establishes policies, procedures, and programs, designed to assist CAP Commanders and Recruiting and Retention Officers at their echelon and subordinate echelons in attracting new members and retaining current members at the unit level. They shall:</a:t>
            </a:r>
          </a:p>
          <a:p>
            <a:pPr lvl="1"/>
            <a:r>
              <a:rPr lang="en-US" dirty="0"/>
              <a:t>Plan and conduct periodic awareness activities appropriate to their respective echelon to attract membership opportunities to subordinate echelons.</a:t>
            </a:r>
          </a:p>
          <a:p>
            <a:pPr lvl="1"/>
            <a:r>
              <a:rPr lang="en-US" dirty="0"/>
              <a:t>Make presentations to state &amp; region-wide outside groups, both youth and adult, to attract new members and raise awareness of Civil Air Patrol, its membership, its missions and capabilities.</a:t>
            </a:r>
          </a:p>
          <a:p>
            <a:pPr lvl="1"/>
            <a:r>
              <a:rPr lang="en-US" dirty="0"/>
              <a:t>Ensure subordinate echelons have recruiting plans in place that are adequate and meet the goals and aims of their echelons. Assist subordinate echelon Recruiting &amp; Retention Officers in creating recruiting &amp; retention plans.</a:t>
            </a:r>
          </a:p>
          <a:p>
            <a:pPr lvl="1"/>
            <a:r>
              <a:rPr lang="en-US" dirty="0"/>
              <a:t>Provide content for wing/region web sites pertaining to joining Civil Air Patrol, means of contacting subordinate units, and any other applicable new member information.</a:t>
            </a:r>
          </a:p>
          <a:p>
            <a:pPr lvl="1"/>
            <a:r>
              <a:rPr lang="en-US" dirty="0"/>
              <a:t>Stage display booths and provide recruiting coverage at echelon-appropriate events, such as air shows, and other public events. Coordinate local efforts with wing or region assets (displays, aircraft, </a:t>
            </a:r>
            <a:r>
              <a:rPr lang="en-US" dirty="0" err="1"/>
              <a:t>etc</a:t>
            </a:r>
            <a:r>
              <a:rPr lang="en-US" dirty="0"/>
              <a:t>) to ensure maximum coverage.</a:t>
            </a:r>
          </a:p>
          <a:p>
            <a:pPr lvl="1"/>
            <a:r>
              <a:rPr lang="en-US" dirty="0"/>
              <a:t>Monitor the prospective member process to ensure that prospective members are responded to by subordinate units in a timely fashion.</a:t>
            </a:r>
          </a:p>
          <a:p>
            <a:pPr lvl="1"/>
            <a:r>
              <a:rPr lang="en-US" dirty="0"/>
              <a:t>Provide subordinate echelons with data and statistics pertaining to new member joins, retention rates and other key metrics.</a:t>
            </a:r>
          </a:p>
          <a:p>
            <a:pPr lvl="1"/>
            <a:r>
              <a:rPr lang="en-US" dirty="0"/>
              <a:t>Mentor group or squadron Recruiting &amp; Retention Officers (wing) or wing Directors Recruiting and Retention (region) on matters of recruiting, techniques, training or other matters.</a:t>
            </a:r>
          </a:p>
          <a:p>
            <a:pPr lvl="1"/>
            <a:r>
              <a:rPr lang="en-US" dirty="0"/>
              <a:t>Conduct periodic training for Recruiting &amp; Retention Officers at their echelon and below, to include Senior Professional Development Courses (SLS/CLC/TLC/RSC, </a:t>
            </a:r>
            <a:r>
              <a:rPr lang="en-US" dirty="0" err="1"/>
              <a:t>etc</a:t>
            </a:r>
            <a:r>
              <a:rPr lang="en-US" dirty="0"/>
              <a:t>) and wing and region conferences.</a:t>
            </a:r>
          </a:p>
          <a:p>
            <a:r>
              <a:rPr lang="en-US" dirty="0"/>
              <a:t>The Director of Recruiting &amp; Retention should be familiar with all aspects of the Civil Air Patrol program, particularly the CAP Constitution and Bylaws, CAPR 20-1, and CAPM 39-2.</a:t>
            </a:r>
          </a:p>
        </p:txBody>
      </p:sp>
      <p:grpSp>
        <p:nvGrpSpPr>
          <p:cNvPr id="5" name="Group 4">
            <a:extLst>
              <a:ext uri="{FF2B5EF4-FFF2-40B4-BE49-F238E27FC236}">
                <a16:creationId xmlns:a16="http://schemas.microsoft.com/office/drawing/2014/main" id="{542EA7BA-CB68-FE4D-A2AB-E331BF9305B0}"/>
              </a:ext>
            </a:extLst>
          </p:cNvPr>
          <p:cNvGrpSpPr/>
          <p:nvPr/>
        </p:nvGrpSpPr>
        <p:grpSpPr>
          <a:xfrm>
            <a:off x="2472778" y="3073499"/>
            <a:ext cx="2141086" cy="259870"/>
            <a:chOff x="2528438" y="4019704"/>
            <a:chExt cx="2141086" cy="259870"/>
          </a:xfrm>
        </p:grpSpPr>
        <p:sp>
          <p:nvSpPr>
            <p:cNvPr id="11" name="Oval 10">
              <a:extLst>
                <a:ext uri="{FF2B5EF4-FFF2-40B4-BE49-F238E27FC236}">
                  <a16:creationId xmlns:a16="http://schemas.microsoft.com/office/drawing/2014/main" id="{666CB386-C581-C041-8C00-59039B8E0D91}"/>
                </a:ext>
              </a:extLst>
            </p:cNvPr>
            <p:cNvSpPr/>
            <p:nvPr/>
          </p:nvSpPr>
          <p:spPr>
            <a:xfrm>
              <a:off x="2528438" y="4019704"/>
              <a:ext cx="1043806"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74F5E4A-37BD-DC4C-990E-EF664F9C605F}"/>
                </a:ext>
              </a:extLst>
            </p:cNvPr>
            <p:cNvCxnSpPr>
              <a:cxnSpLocks/>
            </p:cNvCxnSpPr>
            <p:nvPr/>
          </p:nvCxnSpPr>
          <p:spPr>
            <a:xfrm>
              <a:off x="3572244" y="4198985"/>
              <a:ext cx="10972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E7344304-6A07-7C4B-87F8-B9D641C51ADC}"/>
              </a:ext>
            </a:extLst>
          </p:cNvPr>
          <p:cNvGrpSpPr/>
          <p:nvPr/>
        </p:nvGrpSpPr>
        <p:grpSpPr>
          <a:xfrm>
            <a:off x="1939337" y="3423998"/>
            <a:ext cx="4507779" cy="185191"/>
            <a:chOff x="1971222" y="4026432"/>
            <a:chExt cx="4507779" cy="185191"/>
          </a:xfrm>
        </p:grpSpPr>
        <p:grpSp>
          <p:nvGrpSpPr>
            <p:cNvPr id="14" name="Group 13">
              <a:extLst>
                <a:ext uri="{FF2B5EF4-FFF2-40B4-BE49-F238E27FC236}">
                  <a16:creationId xmlns:a16="http://schemas.microsoft.com/office/drawing/2014/main" id="{2E6F71EA-4677-2342-90EB-B8FEF7E276BC}"/>
                </a:ext>
              </a:extLst>
            </p:cNvPr>
            <p:cNvGrpSpPr/>
            <p:nvPr/>
          </p:nvGrpSpPr>
          <p:grpSpPr>
            <a:xfrm>
              <a:off x="1971222" y="4026432"/>
              <a:ext cx="1155024" cy="182880"/>
              <a:chOff x="1971222" y="4026432"/>
              <a:chExt cx="1155024" cy="182880"/>
            </a:xfrm>
          </p:grpSpPr>
          <p:sp>
            <p:nvSpPr>
              <p:cNvPr id="20" name="Oval 19">
                <a:extLst>
                  <a:ext uri="{FF2B5EF4-FFF2-40B4-BE49-F238E27FC236}">
                    <a16:creationId xmlns:a16="http://schemas.microsoft.com/office/drawing/2014/main" id="{081D2D45-1BEC-AA45-9AD8-8AF28022AC39}"/>
                  </a:ext>
                </a:extLst>
              </p:cNvPr>
              <p:cNvSpPr/>
              <p:nvPr/>
            </p:nvSpPr>
            <p:spPr>
              <a:xfrm>
                <a:off x="1971222" y="4026432"/>
                <a:ext cx="365760" cy="18288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1D9D7E9-E348-B64C-BFC2-273DEE3E03FB}"/>
                  </a:ext>
                </a:extLst>
              </p:cNvPr>
              <p:cNvCxnSpPr>
                <a:cxnSpLocks/>
              </p:cNvCxnSpPr>
              <p:nvPr/>
            </p:nvCxnSpPr>
            <p:spPr>
              <a:xfrm>
                <a:off x="2394726" y="4188914"/>
                <a:ext cx="7315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3DABBEF-CDC9-EF42-A8D2-993848383E9E}"/>
                </a:ext>
              </a:extLst>
            </p:cNvPr>
            <p:cNvGrpSpPr/>
            <p:nvPr/>
          </p:nvGrpSpPr>
          <p:grpSpPr>
            <a:xfrm>
              <a:off x="3282200" y="4202392"/>
              <a:ext cx="3196801" cy="9231"/>
              <a:chOff x="3282200" y="4202392"/>
              <a:chExt cx="3196801" cy="9231"/>
            </a:xfrm>
          </p:grpSpPr>
          <p:cxnSp>
            <p:nvCxnSpPr>
              <p:cNvPr id="16" name="Straight Connector 15">
                <a:extLst>
                  <a:ext uri="{FF2B5EF4-FFF2-40B4-BE49-F238E27FC236}">
                    <a16:creationId xmlns:a16="http://schemas.microsoft.com/office/drawing/2014/main" id="{8494850B-DB62-C448-A500-060F75ADE20A}"/>
                  </a:ext>
                </a:extLst>
              </p:cNvPr>
              <p:cNvCxnSpPr>
                <a:cxnSpLocks/>
              </p:cNvCxnSpPr>
              <p:nvPr/>
            </p:nvCxnSpPr>
            <p:spPr>
              <a:xfrm>
                <a:off x="3282200" y="4209958"/>
                <a:ext cx="100584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EE9FFDB7-D408-434B-9A11-B4C7B73EF464}"/>
                  </a:ext>
                </a:extLst>
              </p:cNvPr>
              <p:cNvCxnSpPr>
                <a:cxnSpLocks/>
              </p:cNvCxnSpPr>
              <p:nvPr/>
            </p:nvCxnSpPr>
            <p:spPr>
              <a:xfrm>
                <a:off x="5542010" y="4211623"/>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358A11A8-5123-A345-890B-458680A007D5}"/>
                  </a:ext>
                </a:extLst>
              </p:cNvPr>
              <p:cNvCxnSpPr>
                <a:cxnSpLocks/>
              </p:cNvCxnSpPr>
              <p:nvPr/>
            </p:nvCxnSpPr>
            <p:spPr>
              <a:xfrm>
                <a:off x="6204681" y="4202392"/>
                <a:ext cx="27432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grpSp>
        <p:nvGrpSpPr>
          <p:cNvPr id="105" name="Group 104">
            <a:extLst>
              <a:ext uri="{FF2B5EF4-FFF2-40B4-BE49-F238E27FC236}">
                <a16:creationId xmlns:a16="http://schemas.microsoft.com/office/drawing/2014/main" id="{D6E7FD59-8404-164B-A04A-457A5352D10C}"/>
              </a:ext>
            </a:extLst>
          </p:cNvPr>
          <p:cNvGrpSpPr/>
          <p:nvPr/>
        </p:nvGrpSpPr>
        <p:grpSpPr>
          <a:xfrm>
            <a:off x="1931387" y="3727158"/>
            <a:ext cx="5518814" cy="259870"/>
            <a:chOff x="1931387" y="3727158"/>
            <a:chExt cx="5518814" cy="259870"/>
          </a:xfrm>
        </p:grpSpPr>
        <p:sp>
          <p:nvSpPr>
            <p:cNvPr id="29" name="Oval 28">
              <a:extLst>
                <a:ext uri="{FF2B5EF4-FFF2-40B4-BE49-F238E27FC236}">
                  <a16:creationId xmlns:a16="http://schemas.microsoft.com/office/drawing/2014/main" id="{830B806D-8B52-EA43-A6DE-19D6F9EE48AD}"/>
                </a:ext>
              </a:extLst>
            </p:cNvPr>
            <p:cNvSpPr/>
            <p:nvPr/>
          </p:nvSpPr>
          <p:spPr>
            <a:xfrm>
              <a:off x="1931387" y="3727158"/>
              <a:ext cx="431455"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88BC905-C143-EE4E-8818-FFC23B77E598}"/>
                </a:ext>
              </a:extLst>
            </p:cNvPr>
            <p:cNvCxnSpPr>
              <a:cxnSpLocks/>
            </p:cNvCxnSpPr>
            <p:nvPr/>
          </p:nvCxnSpPr>
          <p:spPr>
            <a:xfrm>
              <a:off x="4512856" y="3946307"/>
              <a:ext cx="7315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F83987-3F49-BB4B-B837-04C0CADE2907}"/>
                </a:ext>
              </a:extLst>
            </p:cNvPr>
            <p:cNvCxnSpPr>
              <a:cxnSpLocks/>
            </p:cNvCxnSpPr>
            <p:nvPr/>
          </p:nvCxnSpPr>
          <p:spPr>
            <a:xfrm>
              <a:off x="5761316" y="3946307"/>
              <a:ext cx="64008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58ED3A98-6A3A-C34B-9E4D-7A68161F1C76}"/>
                </a:ext>
              </a:extLst>
            </p:cNvPr>
            <p:cNvCxnSpPr>
              <a:cxnSpLocks/>
            </p:cNvCxnSpPr>
            <p:nvPr/>
          </p:nvCxnSpPr>
          <p:spPr>
            <a:xfrm>
              <a:off x="6635856" y="3946307"/>
              <a:ext cx="814345"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nvGrpSpPr>
          <p:cNvPr id="31" name="Group 30">
            <a:extLst>
              <a:ext uri="{FF2B5EF4-FFF2-40B4-BE49-F238E27FC236}">
                <a16:creationId xmlns:a16="http://schemas.microsoft.com/office/drawing/2014/main" id="{53D7B94F-F5DE-E44D-BD7B-C92559B97E28}"/>
              </a:ext>
            </a:extLst>
          </p:cNvPr>
          <p:cNvGrpSpPr/>
          <p:nvPr/>
        </p:nvGrpSpPr>
        <p:grpSpPr>
          <a:xfrm>
            <a:off x="1931388" y="4118897"/>
            <a:ext cx="5447834" cy="275771"/>
            <a:chOff x="1963272" y="4050286"/>
            <a:chExt cx="5447834" cy="275771"/>
          </a:xfrm>
        </p:grpSpPr>
        <p:grpSp>
          <p:nvGrpSpPr>
            <p:cNvPr id="32" name="Group 31">
              <a:extLst>
                <a:ext uri="{FF2B5EF4-FFF2-40B4-BE49-F238E27FC236}">
                  <a16:creationId xmlns:a16="http://schemas.microsoft.com/office/drawing/2014/main" id="{E262E05D-E4C2-4743-AF53-3506E7D43C50}"/>
                </a:ext>
              </a:extLst>
            </p:cNvPr>
            <p:cNvGrpSpPr/>
            <p:nvPr/>
          </p:nvGrpSpPr>
          <p:grpSpPr>
            <a:xfrm>
              <a:off x="1963272" y="4050286"/>
              <a:ext cx="2341893" cy="186055"/>
              <a:chOff x="1963272" y="4050286"/>
              <a:chExt cx="2341893" cy="186055"/>
            </a:xfrm>
          </p:grpSpPr>
          <p:sp>
            <p:nvSpPr>
              <p:cNvPr id="38" name="Oval 37">
                <a:extLst>
                  <a:ext uri="{FF2B5EF4-FFF2-40B4-BE49-F238E27FC236}">
                    <a16:creationId xmlns:a16="http://schemas.microsoft.com/office/drawing/2014/main" id="{4E9B8E92-4F22-D94D-80B7-C9C0B5985625}"/>
                  </a:ext>
                </a:extLst>
              </p:cNvPr>
              <p:cNvSpPr/>
              <p:nvPr/>
            </p:nvSpPr>
            <p:spPr>
              <a:xfrm>
                <a:off x="1963272" y="4050286"/>
                <a:ext cx="494384" cy="18288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BA01904D-43DA-5E4A-816D-B760212DC9C6}"/>
                  </a:ext>
                </a:extLst>
              </p:cNvPr>
              <p:cNvCxnSpPr>
                <a:cxnSpLocks/>
              </p:cNvCxnSpPr>
              <p:nvPr/>
            </p:nvCxnSpPr>
            <p:spPr>
              <a:xfrm>
                <a:off x="2489460" y="4236341"/>
                <a:ext cx="181570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37B0C8F-D296-7C4C-B65D-E085BE8D9ED3}"/>
                </a:ext>
              </a:extLst>
            </p:cNvPr>
            <p:cNvGrpSpPr/>
            <p:nvPr/>
          </p:nvGrpSpPr>
          <p:grpSpPr>
            <a:xfrm>
              <a:off x="2061416" y="4222588"/>
              <a:ext cx="5349690" cy="103469"/>
              <a:chOff x="2061416" y="4222588"/>
              <a:chExt cx="5349690" cy="103469"/>
            </a:xfrm>
          </p:grpSpPr>
          <p:cxnSp>
            <p:nvCxnSpPr>
              <p:cNvPr id="34" name="Straight Connector 33">
                <a:extLst>
                  <a:ext uri="{FF2B5EF4-FFF2-40B4-BE49-F238E27FC236}">
                    <a16:creationId xmlns:a16="http://schemas.microsoft.com/office/drawing/2014/main" id="{F63DB16B-5E4D-A248-964C-9DD134C07A7E}"/>
                  </a:ext>
                </a:extLst>
              </p:cNvPr>
              <p:cNvCxnSpPr>
                <a:cxnSpLocks/>
              </p:cNvCxnSpPr>
              <p:nvPr/>
            </p:nvCxnSpPr>
            <p:spPr>
              <a:xfrm>
                <a:off x="5082780" y="4254498"/>
                <a:ext cx="374725"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5" name="Straight Connector 34">
                <a:extLst>
                  <a:ext uri="{FF2B5EF4-FFF2-40B4-BE49-F238E27FC236}">
                    <a16:creationId xmlns:a16="http://schemas.microsoft.com/office/drawing/2014/main" id="{B8BD6F15-F4C3-0A49-BD99-C0FA8878EB90}"/>
                  </a:ext>
                </a:extLst>
              </p:cNvPr>
              <p:cNvCxnSpPr>
                <a:cxnSpLocks/>
              </p:cNvCxnSpPr>
              <p:nvPr/>
            </p:nvCxnSpPr>
            <p:spPr>
              <a:xfrm>
                <a:off x="6313826" y="4222588"/>
                <a:ext cx="109728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7" name="Straight Connector 36">
                <a:extLst>
                  <a:ext uri="{FF2B5EF4-FFF2-40B4-BE49-F238E27FC236}">
                    <a16:creationId xmlns:a16="http://schemas.microsoft.com/office/drawing/2014/main" id="{15BCAE15-7220-2C43-9D75-A9CF41EE6421}"/>
                  </a:ext>
                </a:extLst>
              </p:cNvPr>
              <p:cNvCxnSpPr>
                <a:cxnSpLocks/>
              </p:cNvCxnSpPr>
              <p:nvPr/>
            </p:nvCxnSpPr>
            <p:spPr>
              <a:xfrm>
                <a:off x="2061416" y="4326057"/>
                <a:ext cx="128016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grpSp>
        <p:nvGrpSpPr>
          <p:cNvPr id="50" name="Group 49">
            <a:extLst>
              <a:ext uri="{FF2B5EF4-FFF2-40B4-BE49-F238E27FC236}">
                <a16:creationId xmlns:a16="http://schemas.microsoft.com/office/drawing/2014/main" id="{F32C4FF9-FB9D-B848-87F9-6B718674C2C7}"/>
              </a:ext>
            </a:extLst>
          </p:cNvPr>
          <p:cNvGrpSpPr/>
          <p:nvPr/>
        </p:nvGrpSpPr>
        <p:grpSpPr>
          <a:xfrm>
            <a:off x="1937390" y="4757613"/>
            <a:ext cx="2335891" cy="259870"/>
            <a:chOff x="1995076" y="3994628"/>
            <a:chExt cx="2335891" cy="259870"/>
          </a:xfrm>
        </p:grpSpPr>
        <p:sp>
          <p:nvSpPr>
            <p:cNvPr id="56" name="Oval 55">
              <a:extLst>
                <a:ext uri="{FF2B5EF4-FFF2-40B4-BE49-F238E27FC236}">
                  <a16:creationId xmlns:a16="http://schemas.microsoft.com/office/drawing/2014/main" id="{A0FC04D9-7DFA-1A46-B363-1E5D10DD6633}"/>
                </a:ext>
              </a:extLst>
            </p:cNvPr>
            <p:cNvSpPr/>
            <p:nvPr/>
          </p:nvSpPr>
          <p:spPr>
            <a:xfrm>
              <a:off x="1995076" y="3994628"/>
              <a:ext cx="520186"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6285312C-4CD6-B444-B91E-84A145B8811C}"/>
                </a:ext>
              </a:extLst>
            </p:cNvPr>
            <p:cNvCxnSpPr>
              <a:cxnSpLocks/>
            </p:cNvCxnSpPr>
            <p:nvPr/>
          </p:nvCxnSpPr>
          <p:spPr>
            <a:xfrm>
              <a:off x="3416567" y="4218514"/>
              <a:ext cx="914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E67AAB6-8F6A-CA4D-AC73-A2A4B2DA619B}"/>
              </a:ext>
            </a:extLst>
          </p:cNvPr>
          <p:cNvGrpSpPr/>
          <p:nvPr/>
        </p:nvGrpSpPr>
        <p:grpSpPr>
          <a:xfrm>
            <a:off x="1919500" y="5029504"/>
            <a:ext cx="6908226" cy="225168"/>
            <a:chOff x="1375128" y="4015960"/>
            <a:chExt cx="6908226" cy="225168"/>
          </a:xfrm>
        </p:grpSpPr>
        <p:grpSp>
          <p:nvGrpSpPr>
            <p:cNvPr id="59" name="Group 58">
              <a:extLst>
                <a:ext uri="{FF2B5EF4-FFF2-40B4-BE49-F238E27FC236}">
                  <a16:creationId xmlns:a16="http://schemas.microsoft.com/office/drawing/2014/main" id="{6EC45F09-8E62-194A-9CCC-3AF3A9895AEA}"/>
                </a:ext>
              </a:extLst>
            </p:cNvPr>
            <p:cNvGrpSpPr/>
            <p:nvPr/>
          </p:nvGrpSpPr>
          <p:grpSpPr>
            <a:xfrm>
              <a:off x="1375128" y="4015960"/>
              <a:ext cx="2867676" cy="225168"/>
              <a:chOff x="1375128" y="4015960"/>
              <a:chExt cx="2867676" cy="225168"/>
            </a:xfrm>
          </p:grpSpPr>
          <p:sp>
            <p:nvSpPr>
              <p:cNvPr id="65" name="Oval 64">
                <a:extLst>
                  <a:ext uri="{FF2B5EF4-FFF2-40B4-BE49-F238E27FC236}">
                    <a16:creationId xmlns:a16="http://schemas.microsoft.com/office/drawing/2014/main" id="{2128EA83-0D14-AB41-BF9A-14401428E25B}"/>
                  </a:ext>
                </a:extLst>
              </p:cNvPr>
              <p:cNvSpPr/>
              <p:nvPr/>
            </p:nvSpPr>
            <p:spPr>
              <a:xfrm>
                <a:off x="1375128" y="4015960"/>
                <a:ext cx="518160" cy="22516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41480008-E7DC-6A4A-BC03-3CC31E58DF73}"/>
                  </a:ext>
                </a:extLst>
              </p:cNvPr>
              <p:cNvCxnSpPr>
                <a:cxnSpLocks/>
              </p:cNvCxnSpPr>
              <p:nvPr/>
            </p:nvCxnSpPr>
            <p:spPr>
              <a:xfrm>
                <a:off x="3968484" y="4210889"/>
                <a:ext cx="2743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27AE9B07-D219-C440-86D2-353C968650F8}"/>
                </a:ext>
              </a:extLst>
            </p:cNvPr>
            <p:cNvGrpSpPr/>
            <p:nvPr/>
          </p:nvGrpSpPr>
          <p:grpSpPr>
            <a:xfrm>
              <a:off x="5146604" y="4198735"/>
              <a:ext cx="3136750" cy="14366"/>
              <a:chOff x="5146604" y="4198735"/>
              <a:chExt cx="3136750" cy="14366"/>
            </a:xfrm>
          </p:grpSpPr>
          <p:cxnSp>
            <p:nvCxnSpPr>
              <p:cNvPr id="61" name="Straight Connector 60">
                <a:extLst>
                  <a:ext uri="{FF2B5EF4-FFF2-40B4-BE49-F238E27FC236}">
                    <a16:creationId xmlns:a16="http://schemas.microsoft.com/office/drawing/2014/main" id="{F7211074-9AE4-7646-AA38-D3A086EC692C}"/>
                  </a:ext>
                </a:extLst>
              </p:cNvPr>
              <p:cNvCxnSpPr>
                <a:cxnSpLocks/>
              </p:cNvCxnSpPr>
              <p:nvPr/>
            </p:nvCxnSpPr>
            <p:spPr>
              <a:xfrm>
                <a:off x="5146604" y="4210889"/>
                <a:ext cx="100584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2" name="Straight Connector 61">
                <a:extLst>
                  <a:ext uri="{FF2B5EF4-FFF2-40B4-BE49-F238E27FC236}">
                    <a16:creationId xmlns:a16="http://schemas.microsoft.com/office/drawing/2014/main" id="{1B4BC889-F513-8D43-8DB1-92BB1C58DEEA}"/>
                  </a:ext>
                </a:extLst>
              </p:cNvPr>
              <p:cNvCxnSpPr>
                <a:cxnSpLocks/>
              </p:cNvCxnSpPr>
              <p:nvPr/>
            </p:nvCxnSpPr>
            <p:spPr>
              <a:xfrm>
                <a:off x="6234316" y="4198735"/>
                <a:ext cx="8229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3" name="Straight Connector 62">
                <a:extLst>
                  <a:ext uri="{FF2B5EF4-FFF2-40B4-BE49-F238E27FC236}">
                    <a16:creationId xmlns:a16="http://schemas.microsoft.com/office/drawing/2014/main" id="{C00B05B1-2DF6-1747-A12F-92E8F14DC9B1}"/>
                  </a:ext>
                </a:extLst>
              </p:cNvPr>
              <p:cNvCxnSpPr>
                <a:cxnSpLocks/>
              </p:cNvCxnSpPr>
              <p:nvPr/>
            </p:nvCxnSpPr>
            <p:spPr>
              <a:xfrm>
                <a:off x="7643274" y="4213101"/>
                <a:ext cx="64008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grpSp>
        <p:nvGrpSpPr>
          <p:cNvPr id="68" name="Group 67">
            <a:extLst>
              <a:ext uri="{FF2B5EF4-FFF2-40B4-BE49-F238E27FC236}">
                <a16:creationId xmlns:a16="http://schemas.microsoft.com/office/drawing/2014/main" id="{87B2F255-0D87-0442-9BE3-BE5B17CE814B}"/>
              </a:ext>
            </a:extLst>
          </p:cNvPr>
          <p:cNvGrpSpPr/>
          <p:nvPr/>
        </p:nvGrpSpPr>
        <p:grpSpPr>
          <a:xfrm>
            <a:off x="1907612" y="5268042"/>
            <a:ext cx="3238990" cy="259870"/>
            <a:chOff x="1963272" y="3994628"/>
            <a:chExt cx="3238990" cy="259870"/>
          </a:xfrm>
        </p:grpSpPr>
        <p:sp>
          <p:nvSpPr>
            <p:cNvPr id="74" name="Oval 73">
              <a:extLst>
                <a:ext uri="{FF2B5EF4-FFF2-40B4-BE49-F238E27FC236}">
                  <a16:creationId xmlns:a16="http://schemas.microsoft.com/office/drawing/2014/main" id="{966691A4-676C-7742-A147-CD8C9A000153}"/>
                </a:ext>
              </a:extLst>
            </p:cNvPr>
            <p:cNvSpPr/>
            <p:nvPr/>
          </p:nvSpPr>
          <p:spPr>
            <a:xfrm>
              <a:off x="1963272" y="3994628"/>
              <a:ext cx="518160"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E14E7727-CCA2-334F-9E23-3EAFA4D35F48}"/>
                </a:ext>
              </a:extLst>
            </p:cNvPr>
            <p:cNvCxnSpPr>
              <a:cxnSpLocks/>
            </p:cNvCxnSpPr>
            <p:nvPr/>
          </p:nvCxnSpPr>
          <p:spPr>
            <a:xfrm>
              <a:off x="3556342" y="4198985"/>
              <a:ext cx="16459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4D888AD-5466-8040-B4DF-E7A1049C256E}"/>
              </a:ext>
            </a:extLst>
          </p:cNvPr>
          <p:cNvGrpSpPr/>
          <p:nvPr/>
        </p:nvGrpSpPr>
        <p:grpSpPr>
          <a:xfrm>
            <a:off x="1874062" y="5614030"/>
            <a:ext cx="1527070" cy="259870"/>
            <a:chOff x="1963271" y="3994628"/>
            <a:chExt cx="1527070" cy="259870"/>
          </a:xfrm>
        </p:grpSpPr>
        <p:sp>
          <p:nvSpPr>
            <p:cNvPr id="83" name="Oval 82">
              <a:extLst>
                <a:ext uri="{FF2B5EF4-FFF2-40B4-BE49-F238E27FC236}">
                  <a16:creationId xmlns:a16="http://schemas.microsoft.com/office/drawing/2014/main" id="{C9C12FEE-AC8E-6947-8CBC-BC4666219342}"/>
                </a:ext>
              </a:extLst>
            </p:cNvPr>
            <p:cNvSpPr/>
            <p:nvPr/>
          </p:nvSpPr>
          <p:spPr>
            <a:xfrm>
              <a:off x="1963271" y="3994628"/>
              <a:ext cx="643149"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44B3B109-E893-174D-81C0-DA32072012FE}"/>
                </a:ext>
              </a:extLst>
            </p:cNvPr>
            <p:cNvCxnSpPr>
              <a:cxnSpLocks/>
            </p:cNvCxnSpPr>
            <p:nvPr/>
          </p:nvCxnSpPr>
          <p:spPr>
            <a:xfrm>
              <a:off x="3124581" y="4194304"/>
              <a:ext cx="3657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FEF1085C-6C50-1C44-B2FD-DD0D48A5A904}"/>
              </a:ext>
            </a:extLst>
          </p:cNvPr>
          <p:cNvGrpSpPr/>
          <p:nvPr/>
        </p:nvGrpSpPr>
        <p:grpSpPr>
          <a:xfrm>
            <a:off x="4287595" y="5947364"/>
            <a:ext cx="1667389" cy="259870"/>
            <a:chOff x="1947369" y="4018481"/>
            <a:chExt cx="1667389" cy="259870"/>
          </a:xfrm>
        </p:grpSpPr>
        <p:sp>
          <p:nvSpPr>
            <p:cNvPr id="92" name="Oval 91">
              <a:extLst>
                <a:ext uri="{FF2B5EF4-FFF2-40B4-BE49-F238E27FC236}">
                  <a16:creationId xmlns:a16="http://schemas.microsoft.com/office/drawing/2014/main" id="{5DDB3F98-AE18-B84D-AE7D-4527379293AF}"/>
                </a:ext>
              </a:extLst>
            </p:cNvPr>
            <p:cNvSpPr/>
            <p:nvPr/>
          </p:nvSpPr>
          <p:spPr>
            <a:xfrm>
              <a:off x="1947369" y="4018481"/>
              <a:ext cx="785337"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23E48BC9-DC94-FC46-8883-31A57EC146B1}"/>
                </a:ext>
              </a:extLst>
            </p:cNvPr>
            <p:cNvCxnSpPr>
              <a:cxnSpLocks/>
            </p:cNvCxnSpPr>
            <p:nvPr/>
          </p:nvCxnSpPr>
          <p:spPr>
            <a:xfrm>
              <a:off x="2974678" y="4254498"/>
              <a:ext cx="6400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7CB287F-6E8E-BC4F-8AA0-19A482E0210C}"/>
              </a:ext>
            </a:extLst>
          </p:cNvPr>
          <p:cNvGrpSpPr/>
          <p:nvPr/>
        </p:nvGrpSpPr>
        <p:grpSpPr>
          <a:xfrm>
            <a:off x="1937548" y="4437116"/>
            <a:ext cx="7930021" cy="265474"/>
            <a:chOff x="1937548" y="4437116"/>
            <a:chExt cx="7930021" cy="265474"/>
          </a:xfrm>
        </p:grpSpPr>
        <p:grpSp>
          <p:nvGrpSpPr>
            <p:cNvPr id="40" name="Group 39">
              <a:extLst>
                <a:ext uri="{FF2B5EF4-FFF2-40B4-BE49-F238E27FC236}">
                  <a16:creationId xmlns:a16="http://schemas.microsoft.com/office/drawing/2014/main" id="{42D5CEB8-F5E2-C944-B40A-C5EF46F9D25D}"/>
                </a:ext>
              </a:extLst>
            </p:cNvPr>
            <p:cNvGrpSpPr/>
            <p:nvPr/>
          </p:nvGrpSpPr>
          <p:grpSpPr>
            <a:xfrm>
              <a:off x="1937548" y="4437116"/>
              <a:ext cx="7103117" cy="259870"/>
              <a:chOff x="1963271" y="3994628"/>
              <a:chExt cx="7103117" cy="259870"/>
            </a:xfrm>
          </p:grpSpPr>
          <p:grpSp>
            <p:nvGrpSpPr>
              <p:cNvPr id="41" name="Group 40">
                <a:extLst>
                  <a:ext uri="{FF2B5EF4-FFF2-40B4-BE49-F238E27FC236}">
                    <a16:creationId xmlns:a16="http://schemas.microsoft.com/office/drawing/2014/main" id="{AF1F563D-AD32-8941-8241-1DD52238B0CE}"/>
                  </a:ext>
                </a:extLst>
              </p:cNvPr>
              <p:cNvGrpSpPr/>
              <p:nvPr/>
            </p:nvGrpSpPr>
            <p:grpSpPr>
              <a:xfrm>
                <a:off x="1963271" y="3994628"/>
                <a:ext cx="1219744" cy="259870"/>
                <a:chOff x="1963271" y="3994628"/>
                <a:chExt cx="1219744" cy="259870"/>
              </a:xfrm>
            </p:grpSpPr>
            <p:sp>
              <p:nvSpPr>
                <p:cNvPr id="47" name="Oval 46">
                  <a:extLst>
                    <a:ext uri="{FF2B5EF4-FFF2-40B4-BE49-F238E27FC236}">
                      <a16:creationId xmlns:a16="http://schemas.microsoft.com/office/drawing/2014/main" id="{9B91131B-0EAD-3245-8F2F-A06D376DB2EE}"/>
                    </a:ext>
                  </a:extLst>
                </p:cNvPr>
                <p:cNvSpPr/>
                <p:nvPr/>
              </p:nvSpPr>
              <p:spPr>
                <a:xfrm>
                  <a:off x="1963271" y="3994628"/>
                  <a:ext cx="427263"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ED48E0F-593A-7845-851F-344B925EF070}"/>
                    </a:ext>
                  </a:extLst>
                </p:cNvPr>
                <p:cNvCxnSpPr>
                  <a:cxnSpLocks/>
                </p:cNvCxnSpPr>
                <p:nvPr/>
              </p:nvCxnSpPr>
              <p:spPr>
                <a:xfrm>
                  <a:off x="2451495" y="4194304"/>
                  <a:ext cx="7315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4FC4BB4-3E36-C949-9DB1-E3E7D97240F6}"/>
                  </a:ext>
                </a:extLst>
              </p:cNvPr>
              <p:cNvGrpSpPr/>
              <p:nvPr/>
            </p:nvGrpSpPr>
            <p:grpSpPr>
              <a:xfrm>
                <a:off x="7247324" y="4196175"/>
                <a:ext cx="1819064" cy="1280"/>
                <a:chOff x="7247324" y="4196175"/>
                <a:chExt cx="1819064" cy="1280"/>
              </a:xfrm>
            </p:grpSpPr>
            <p:cxnSp>
              <p:nvCxnSpPr>
                <p:cNvPr id="45" name="Straight Connector 44">
                  <a:extLst>
                    <a:ext uri="{FF2B5EF4-FFF2-40B4-BE49-F238E27FC236}">
                      <a16:creationId xmlns:a16="http://schemas.microsoft.com/office/drawing/2014/main" id="{47AD7063-99E6-084D-9388-4E5514B8CB1D}"/>
                    </a:ext>
                  </a:extLst>
                </p:cNvPr>
                <p:cNvCxnSpPr>
                  <a:cxnSpLocks/>
                </p:cNvCxnSpPr>
                <p:nvPr/>
              </p:nvCxnSpPr>
              <p:spPr>
                <a:xfrm>
                  <a:off x="7247324" y="4197455"/>
                  <a:ext cx="45720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FF2B5EF4-FFF2-40B4-BE49-F238E27FC236}">
                      <a16:creationId xmlns:a16="http://schemas.microsoft.com/office/drawing/2014/main" id="{B4CEB7BB-4F86-6F44-BBCF-BC00366A76E2}"/>
                    </a:ext>
                  </a:extLst>
                </p:cNvPr>
                <p:cNvCxnSpPr>
                  <a:cxnSpLocks/>
                </p:cNvCxnSpPr>
                <p:nvPr/>
              </p:nvCxnSpPr>
              <p:spPr>
                <a:xfrm>
                  <a:off x="8060548" y="4196175"/>
                  <a:ext cx="1005840" cy="0"/>
                </a:xfrm>
                <a:prstGeom prst="line">
                  <a:avLst/>
                </a:prstGeom>
                <a:ln w="28575"/>
              </p:spPr>
              <p:style>
                <a:lnRef idx="1">
                  <a:schemeClr val="accent5"/>
                </a:lnRef>
                <a:fillRef idx="0">
                  <a:schemeClr val="accent5"/>
                </a:fillRef>
                <a:effectRef idx="0">
                  <a:schemeClr val="accent5"/>
                </a:effectRef>
                <a:fontRef idx="minor">
                  <a:schemeClr val="tx1"/>
                </a:fontRef>
              </p:style>
            </p:cxnSp>
          </p:grpSp>
        </p:grpSp>
        <p:sp>
          <p:nvSpPr>
            <p:cNvPr id="94" name="Oval 93">
              <a:extLst>
                <a:ext uri="{FF2B5EF4-FFF2-40B4-BE49-F238E27FC236}">
                  <a16:creationId xmlns:a16="http://schemas.microsoft.com/office/drawing/2014/main" id="{9EC3D14F-2CAC-9649-B78E-154AF57FE048}"/>
                </a:ext>
              </a:extLst>
            </p:cNvPr>
            <p:cNvSpPr/>
            <p:nvPr/>
          </p:nvSpPr>
          <p:spPr>
            <a:xfrm>
              <a:off x="9163128" y="4442720"/>
              <a:ext cx="704441"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5DE17750-BDCE-F343-BD76-5DD7FD586637}"/>
              </a:ext>
            </a:extLst>
          </p:cNvPr>
          <p:cNvGrpSpPr/>
          <p:nvPr/>
        </p:nvGrpSpPr>
        <p:grpSpPr>
          <a:xfrm>
            <a:off x="1963270" y="3738182"/>
            <a:ext cx="7415585" cy="325056"/>
            <a:chOff x="1963270" y="3738182"/>
            <a:chExt cx="7415585" cy="325056"/>
          </a:xfrm>
        </p:grpSpPr>
        <p:cxnSp>
          <p:nvCxnSpPr>
            <p:cNvPr id="28" name="Straight Connector 27">
              <a:extLst>
                <a:ext uri="{FF2B5EF4-FFF2-40B4-BE49-F238E27FC236}">
                  <a16:creationId xmlns:a16="http://schemas.microsoft.com/office/drawing/2014/main" id="{10D0F533-301D-3149-B685-457F20141815}"/>
                </a:ext>
              </a:extLst>
            </p:cNvPr>
            <p:cNvCxnSpPr>
              <a:cxnSpLocks/>
            </p:cNvCxnSpPr>
            <p:nvPr/>
          </p:nvCxnSpPr>
          <p:spPr>
            <a:xfrm>
              <a:off x="5045273" y="4063238"/>
              <a:ext cx="1935972"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99" name="Oval 98">
              <a:extLst>
                <a:ext uri="{FF2B5EF4-FFF2-40B4-BE49-F238E27FC236}">
                  <a16:creationId xmlns:a16="http://schemas.microsoft.com/office/drawing/2014/main" id="{66085C38-4030-4847-827B-08DEE1C80735}"/>
                </a:ext>
              </a:extLst>
            </p:cNvPr>
            <p:cNvSpPr/>
            <p:nvPr/>
          </p:nvSpPr>
          <p:spPr>
            <a:xfrm>
              <a:off x="8947400" y="3738182"/>
              <a:ext cx="431455" cy="25987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8C12F1B7-ABFD-2744-AA6C-FDAAF34F1794}"/>
                </a:ext>
              </a:extLst>
            </p:cNvPr>
            <p:cNvCxnSpPr>
              <a:cxnSpLocks/>
            </p:cNvCxnSpPr>
            <p:nvPr/>
          </p:nvCxnSpPr>
          <p:spPr>
            <a:xfrm>
              <a:off x="1963270" y="4063238"/>
              <a:ext cx="113773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03D39D6A-2E0A-5745-AC60-913A5D280A15}"/>
              </a:ext>
            </a:extLst>
          </p:cNvPr>
          <p:cNvGrpSpPr/>
          <p:nvPr/>
        </p:nvGrpSpPr>
        <p:grpSpPr>
          <a:xfrm>
            <a:off x="2289898" y="2775628"/>
            <a:ext cx="3554620" cy="7951"/>
            <a:chOff x="2289898" y="2775628"/>
            <a:chExt cx="3554620" cy="7951"/>
          </a:xfrm>
        </p:grpSpPr>
        <p:cxnSp>
          <p:nvCxnSpPr>
            <p:cNvPr id="107" name="Straight Connector 106">
              <a:extLst>
                <a:ext uri="{FF2B5EF4-FFF2-40B4-BE49-F238E27FC236}">
                  <a16:creationId xmlns:a16="http://schemas.microsoft.com/office/drawing/2014/main" id="{7DBD3474-7127-5F46-9896-F782F137EB98}"/>
                </a:ext>
              </a:extLst>
            </p:cNvPr>
            <p:cNvCxnSpPr>
              <a:cxnSpLocks/>
            </p:cNvCxnSpPr>
            <p:nvPr/>
          </p:nvCxnSpPr>
          <p:spPr>
            <a:xfrm>
              <a:off x="2289898" y="2783579"/>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8" name="Straight Connector 107">
              <a:extLst>
                <a:ext uri="{FF2B5EF4-FFF2-40B4-BE49-F238E27FC236}">
                  <a16:creationId xmlns:a16="http://schemas.microsoft.com/office/drawing/2014/main" id="{32D1603C-B4EA-9C4B-9168-2B0CB5418E4E}"/>
                </a:ext>
              </a:extLst>
            </p:cNvPr>
            <p:cNvCxnSpPr>
              <a:cxnSpLocks/>
            </p:cNvCxnSpPr>
            <p:nvPr/>
          </p:nvCxnSpPr>
          <p:spPr>
            <a:xfrm>
              <a:off x="3658847" y="2783579"/>
              <a:ext cx="36576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9" name="Straight Connector 108">
              <a:extLst>
                <a:ext uri="{FF2B5EF4-FFF2-40B4-BE49-F238E27FC236}">
                  <a16:creationId xmlns:a16="http://schemas.microsoft.com/office/drawing/2014/main" id="{45D31AFF-3FDB-3944-925A-020664D4D0DE}"/>
                </a:ext>
              </a:extLst>
            </p:cNvPr>
            <p:cNvCxnSpPr>
              <a:cxnSpLocks/>
            </p:cNvCxnSpPr>
            <p:nvPr/>
          </p:nvCxnSpPr>
          <p:spPr>
            <a:xfrm>
              <a:off x="4186800" y="2783579"/>
              <a:ext cx="655545"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1" name="Straight Connector 110">
              <a:extLst>
                <a:ext uri="{FF2B5EF4-FFF2-40B4-BE49-F238E27FC236}">
                  <a16:creationId xmlns:a16="http://schemas.microsoft.com/office/drawing/2014/main" id="{DAFBF443-5834-404F-9165-9FA6CAF90CA9}"/>
                </a:ext>
              </a:extLst>
            </p:cNvPr>
            <p:cNvCxnSpPr>
              <a:cxnSpLocks/>
            </p:cNvCxnSpPr>
            <p:nvPr/>
          </p:nvCxnSpPr>
          <p:spPr>
            <a:xfrm>
              <a:off x="5204438" y="2775628"/>
              <a:ext cx="640080" cy="0"/>
            </a:xfrm>
            <a:prstGeom prst="line">
              <a:avLst/>
            </a:prstGeom>
            <a:ln w="28575"/>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26651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8"/>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6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0E70-4B6B-3746-85D4-F872A5E41E08}"/>
              </a:ext>
            </a:extLst>
          </p:cNvPr>
          <p:cNvSpPr>
            <a:spLocks noGrp="1"/>
          </p:cNvSpPr>
          <p:nvPr>
            <p:ph type="title"/>
          </p:nvPr>
        </p:nvSpPr>
        <p:spPr/>
        <p:txBody>
          <a:bodyPr/>
          <a:lstStyle/>
          <a:p>
            <a:r>
              <a:rPr lang="en-US" dirty="0"/>
              <a:t>Questions so Far?</a:t>
            </a:r>
          </a:p>
        </p:txBody>
      </p:sp>
      <p:pic>
        <p:nvPicPr>
          <p:cNvPr id="7" name="Picture 6">
            <a:extLst>
              <a:ext uri="{FF2B5EF4-FFF2-40B4-BE49-F238E27FC236}">
                <a16:creationId xmlns:a16="http://schemas.microsoft.com/office/drawing/2014/main" id="{A5EECF2B-937F-4B4C-8B2B-F3763673BCF0}"/>
              </a:ext>
            </a:extLst>
          </p:cNvPr>
          <p:cNvPicPr>
            <a:picLocks noChangeAspect="1"/>
          </p:cNvPicPr>
          <p:nvPr/>
        </p:nvPicPr>
        <p:blipFill>
          <a:blip r:embed="rId2"/>
          <a:stretch>
            <a:fillRect/>
          </a:stretch>
        </p:blipFill>
        <p:spPr>
          <a:xfrm>
            <a:off x="1566384" y="2465294"/>
            <a:ext cx="9059233" cy="3804878"/>
          </a:xfrm>
          <a:prstGeom prst="rect">
            <a:avLst/>
          </a:prstGeom>
        </p:spPr>
      </p:pic>
    </p:spTree>
    <p:extLst>
      <p:ext uri="{BB962C8B-B14F-4D97-AF65-F5344CB8AC3E}">
        <p14:creationId xmlns:p14="http://schemas.microsoft.com/office/powerpoint/2010/main" val="3033326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2CD9-43D9-424B-8C44-968E42441FE6}"/>
              </a:ext>
            </a:extLst>
          </p:cNvPr>
          <p:cNvSpPr>
            <a:spLocks noGrp="1"/>
          </p:cNvSpPr>
          <p:nvPr>
            <p:ph type="title"/>
          </p:nvPr>
        </p:nvSpPr>
        <p:spPr/>
        <p:txBody>
          <a:bodyPr/>
          <a:lstStyle/>
          <a:p>
            <a:r>
              <a:rPr lang="en-US" dirty="0"/>
              <a:t>Specialty Track # 226</a:t>
            </a:r>
          </a:p>
        </p:txBody>
      </p:sp>
      <p:sp>
        <p:nvSpPr>
          <p:cNvPr id="3" name="Text Placeholder 2">
            <a:extLst>
              <a:ext uri="{FF2B5EF4-FFF2-40B4-BE49-F238E27FC236}">
                <a16:creationId xmlns:a16="http://schemas.microsoft.com/office/drawing/2014/main" id="{A4969005-68D7-F145-8075-68A8B812C322}"/>
              </a:ext>
            </a:extLst>
          </p:cNvPr>
          <p:cNvSpPr>
            <a:spLocks noGrp="1"/>
          </p:cNvSpPr>
          <p:nvPr>
            <p:ph type="body" idx="1"/>
          </p:nvPr>
        </p:nvSpPr>
        <p:spPr/>
        <p:txBody>
          <a:bodyPr/>
          <a:lstStyle/>
          <a:p>
            <a:r>
              <a:rPr lang="en-US" dirty="0"/>
              <a:t>Technician</a:t>
            </a:r>
          </a:p>
        </p:txBody>
      </p:sp>
      <p:sp>
        <p:nvSpPr>
          <p:cNvPr id="4" name="Text Placeholder 3">
            <a:extLst>
              <a:ext uri="{FF2B5EF4-FFF2-40B4-BE49-F238E27FC236}">
                <a16:creationId xmlns:a16="http://schemas.microsoft.com/office/drawing/2014/main" id="{1117D749-3F75-9A40-A7B6-9611FFE1D618}"/>
              </a:ext>
            </a:extLst>
          </p:cNvPr>
          <p:cNvSpPr>
            <a:spLocks noGrp="1"/>
          </p:cNvSpPr>
          <p:nvPr>
            <p:ph type="body" sz="half" idx="15"/>
          </p:nvPr>
        </p:nvSpPr>
        <p:spPr/>
        <p:txBody>
          <a:bodyPr>
            <a:normAutofit fontScale="77500" lnSpcReduction="20000"/>
          </a:bodyPr>
          <a:lstStyle/>
          <a:p>
            <a:pPr marL="285750" indent="-285750">
              <a:buFont typeface="Arial" panose="020B0604020202020204" pitchFamily="34" charset="0"/>
              <a:buChar char="•"/>
            </a:pPr>
            <a:r>
              <a:rPr lang="en-US" dirty="0"/>
              <a:t>2 years membership</a:t>
            </a:r>
          </a:p>
          <a:p>
            <a:pPr marL="285750" indent="-285750">
              <a:buFont typeface="Arial" panose="020B0604020202020204" pitchFamily="34" charset="0"/>
              <a:buChar char="•"/>
            </a:pPr>
            <a:r>
              <a:rPr lang="en-US" dirty="0"/>
              <a:t>6 </a:t>
            </a:r>
            <a:r>
              <a:rPr lang="en-US" dirty="0" err="1"/>
              <a:t>mo’s</a:t>
            </a:r>
            <a:r>
              <a:rPr lang="en-US" dirty="0"/>
              <a:t> in OJT</a:t>
            </a:r>
          </a:p>
          <a:p>
            <a:pPr marL="285750" indent="-285750">
              <a:buFont typeface="Arial" panose="020B0604020202020204" pitchFamily="34" charset="0"/>
              <a:buChar char="•"/>
            </a:pPr>
            <a:r>
              <a:rPr lang="en-US" dirty="0"/>
              <a:t>Attend 1 workshop </a:t>
            </a:r>
            <a:r>
              <a:rPr lang="en-US" b="1" dirty="0">
                <a:solidFill>
                  <a:srgbClr val="FFC000"/>
                </a:solidFill>
              </a:rPr>
              <a:t>(!)</a:t>
            </a:r>
          </a:p>
          <a:p>
            <a:pPr marL="285750" indent="-285750">
              <a:buFont typeface="Arial" panose="020B0604020202020204" pitchFamily="34" charset="0"/>
              <a:buChar char="•"/>
            </a:pPr>
            <a:r>
              <a:rPr lang="en-US" dirty="0">
                <a:solidFill>
                  <a:schemeClr val="tx1"/>
                </a:solidFill>
              </a:rPr>
              <a:t>Technician in another specialty</a:t>
            </a:r>
          </a:p>
          <a:p>
            <a:pPr marL="285750" indent="-285750">
              <a:buFont typeface="Arial" panose="020B0604020202020204" pitchFamily="34" charset="0"/>
              <a:buChar char="•"/>
            </a:pPr>
            <a:r>
              <a:rPr lang="en-US" dirty="0">
                <a:solidFill>
                  <a:schemeClr val="tx1"/>
                </a:solidFill>
              </a:rPr>
              <a:t>Planning session with CC</a:t>
            </a:r>
          </a:p>
          <a:p>
            <a:pPr marL="285750" indent="-285750">
              <a:buFont typeface="Arial" panose="020B0604020202020204" pitchFamily="34" charset="0"/>
              <a:buChar char="•"/>
            </a:pPr>
            <a:r>
              <a:rPr lang="en-US" dirty="0">
                <a:solidFill>
                  <a:schemeClr val="tx1"/>
                </a:solidFill>
              </a:rPr>
              <a:t>Prospect List</a:t>
            </a:r>
          </a:p>
          <a:p>
            <a:pPr marL="285750" indent="-285750">
              <a:buFont typeface="Arial" panose="020B0604020202020204" pitchFamily="34" charset="0"/>
              <a:buChar char="•"/>
            </a:pPr>
            <a:r>
              <a:rPr lang="en-US" dirty="0">
                <a:solidFill>
                  <a:schemeClr val="tx1"/>
                </a:solidFill>
              </a:rPr>
              <a:t>Present to non-CAP group</a:t>
            </a:r>
          </a:p>
          <a:p>
            <a:pPr marL="285750" indent="-285750">
              <a:buFont typeface="Arial" panose="020B0604020202020204" pitchFamily="34" charset="0"/>
              <a:buChar char="•"/>
            </a:pPr>
            <a:r>
              <a:rPr lang="en-US" dirty="0">
                <a:solidFill>
                  <a:schemeClr val="tx1"/>
                </a:solidFill>
              </a:rPr>
              <a:t>Visit another group’s meeting</a:t>
            </a:r>
          </a:p>
          <a:p>
            <a:pPr marL="285750" indent="-285750">
              <a:buFont typeface="Arial" panose="020B0604020202020204" pitchFamily="34" charset="0"/>
              <a:buChar char="•"/>
            </a:pPr>
            <a:r>
              <a:rPr lang="en-US" dirty="0">
                <a:solidFill>
                  <a:schemeClr val="tx1"/>
                </a:solidFill>
              </a:rPr>
              <a:t>Submit annual plan or report</a:t>
            </a:r>
          </a:p>
          <a:p>
            <a:pPr marL="285750" indent="-285750">
              <a:buFont typeface="Arial" panose="020B0604020202020204" pitchFamily="34" charset="0"/>
              <a:buChar char="•"/>
            </a:pPr>
            <a:r>
              <a:rPr lang="en-US" dirty="0">
                <a:solidFill>
                  <a:schemeClr val="tx1"/>
                </a:solidFill>
              </a:rPr>
              <a:t>Recruit 7-8 members</a:t>
            </a:r>
          </a:p>
          <a:p>
            <a:pPr marL="285750" indent="-285750">
              <a:buFont typeface="Arial" panose="020B0604020202020204" pitchFamily="34" charset="0"/>
              <a:buChar char="•"/>
            </a:pPr>
            <a:r>
              <a:rPr lang="en-US" dirty="0">
                <a:solidFill>
                  <a:schemeClr val="tx1"/>
                </a:solidFill>
              </a:rPr>
              <a:t>2 exit interviews</a:t>
            </a:r>
          </a:p>
        </p:txBody>
      </p:sp>
      <p:sp>
        <p:nvSpPr>
          <p:cNvPr id="5" name="Text Placeholder 4">
            <a:extLst>
              <a:ext uri="{FF2B5EF4-FFF2-40B4-BE49-F238E27FC236}">
                <a16:creationId xmlns:a16="http://schemas.microsoft.com/office/drawing/2014/main" id="{EC452D3C-EFDD-BC49-8CDD-F691756BB954}"/>
              </a:ext>
            </a:extLst>
          </p:cNvPr>
          <p:cNvSpPr>
            <a:spLocks noGrp="1"/>
          </p:cNvSpPr>
          <p:nvPr>
            <p:ph type="body" sz="quarter" idx="3"/>
          </p:nvPr>
        </p:nvSpPr>
        <p:spPr/>
        <p:txBody>
          <a:bodyPr/>
          <a:lstStyle/>
          <a:p>
            <a:r>
              <a:rPr lang="en-US" dirty="0"/>
              <a:t>Senior</a:t>
            </a:r>
          </a:p>
        </p:txBody>
      </p:sp>
      <p:sp>
        <p:nvSpPr>
          <p:cNvPr id="6" name="Text Placeholder 5">
            <a:extLst>
              <a:ext uri="{FF2B5EF4-FFF2-40B4-BE49-F238E27FC236}">
                <a16:creationId xmlns:a16="http://schemas.microsoft.com/office/drawing/2014/main" id="{E6465269-4713-2644-92CB-C61A1CCEFC56}"/>
              </a:ext>
            </a:extLst>
          </p:cNvPr>
          <p:cNvSpPr>
            <a:spLocks noGrp="1"/>
          </p:cNvSpPr>
          <p:nvPr>
            <p:ph type="body" sz="half" idx="16"/>
          </p:nvPr>
        </p:nvSpPr>
        <p:spPr/>
        <p:txBody>
          <a:bodyPr>
            <a:normAutofit fontScale="92500" lnSpcReduction="10000"/>
          </a:bodyPr>
          <a:lstStyle/>
          <a:p>
            <a:pPr marL="285750" indent="-285750">
              <a:buFont typeface="Arial" panose="020B0604020202020204" pitchFamily="34" charset="0"/>
              <a:buChar char="•"/>
            </a:pPr>
            <a:r>
              <a:rPr lang="en-US" dirty="0"/>
              <a:t>18 </a:t>
            </a:r>
            <a:r>
              <a:rPr lang="en-US" dirty="0" err="1"/>
              <a:t>mo’s</a:t>
            </a:r>
            <a:r>
              <a:rPr lang="en-US" dirty="0"/>
              <a:t> in OJT</a:t>
            </a:r>
          </a:p>
          <a:p>
            <a:pPr marL="285750" indent="-285750">
              <a:buFont typeface="Arial" panose="020B0604020202020204" pitchFamily="34" charset="0"/>
              <a:buChar char="•"/>
            </a:pPr>
            <a:r>
              <a:rPr lang="en-US" dirty="0"/>
              <a:t>2 more workshops</a:t>
            </a:r>
          </a:p>
          <a:p>
            <a:pPr marL="285750" indent="-285750">
              <a:buFont typeface="Arial" panose="020B0604020202020204" pitchFamily="34" charset="0"/>
              <a:buChar char="•"/>
            </a:pPr>
            <a:r>
              <a:rPr lang="en-US" dirty="0"/>
              <a:t>2 more planning sessions</a:t>
            </a:r>
          </a:p>
          <a:p>
            <a:pPr marL="285750" indent="-285750">
              <a:buFont typeface="Arial" panose="020B0604020202020204" pitchFamily="34" charset="0"/>
              <a:buChar char="•"/>
            </a:pPr>
            <a:r>
              <a:rPr lang="en-US" dirty="0"/>
              <a:t>2 more presentations</a:t>
            </a:r>
          </a:p>
          <a:p>
            <a:pPr marL="285750" indent="-285750">
              <a:buFont typeface="Arial" panose="020B0604020202020204" pitchFamily="34" charset="0"/>
              <a:buChar char="•"/>
            </a:pPr>
            <a:r>
              <a:rPr lang="en-US" dirty="0"/>
              <a:t>GES</a:t>
            </a:r>
          </a:p>
          <a:p>
            <a:pPr marL="285750" indent="-285750">
              <a:buFont typeface="Arial" panose="020B0604020202020204" pitchFamily="34" charset="0"/>
              <a:buChar char="•"/>
            </a:pPr>
            <a:r>
              <a:rPr lang="en-US" dirty="0"/>
              <a:t>ES participation</a:t>
            </a:r>
          </a:p>
          <a:p>
            <a:pPr marL="285750" indent="-285750">
              <a:buFont typeface="Arial" panose="020B0604020202020204" pitchFamily="34" charset="0"/>
              <a:buChar char="•"/>
            </a:pPr>
            <a:r>
              <a:rPr lang="en-US" dirty="0"/>
              <a:t>Hold recruiting event</a:t>
            </a:r>
          </a:p>
          <a:p>
            <a:pPr marL="285750" indent="-285750">
              <a:buFont typeface="Arial" panose="020B0604020202020204" pitchFamily="34" charset="0"/>
              <a:buChar char="•"/>
            </a:pPr>
            <a:r>
              <a:rPr lang="en-US" dirty="0"/>
              <a:t>2 more recruiting plans or reports</a:t>
            </a:r>
          </a:p>
          <a:p>
            <a:pPr marL="285750" indent="-285750">
              <a:buFont typeface="Arial" panose="020B0604020202020204" pitchFamily="34" charset="0"/>
              <a:buChar char="•"/>
            </a:pPr>
            <a:r>
              <a:rPr lang="en-US" dirty="0"/>
              <a:t>3 more exit interviews</a:t>
            </a:r>
          </a:p>
          <a:p>
            <a:pPr marL="285750" indent="-285750">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EF357932-435B-1B4E-8ACA-983CDCC4D07D}"/>
              </a:ext>
            </a:extLst>
          </p:cNvPr>
          <p:cNvSpPr>
            <a:spLocks noGrp="1"/>
          </p:cNvSpPr>
          <p:nvPr>
            <p:ph type="body" sz="quarter" idx="13"/>
          </p:nvPr>
        </p:nvSpPr>
        <p:spPr/>
        <p:txBody>
          <a:bodyPr/>
          <a:lstStyle/>
          <a:p>
            <a:r>
              <a:rPr lang="en-US" dirty="0"/>
              <a:t>Master</a:t>
            </a:r>
          </a:p>
        </p:txBody>
      </p:sp>
      <p:sp>
        <p:nvSpPr>
          <p:cNvPr id="8" name="Text Placeholder 7">
            <a:extLst>
              <a:ext uri="{FF2B5EF4-FFF2-40B4-BE49-F238E27FC236}">
                <a16:creationId xmlns:a16="http://schemas.microsoft.com/office/drawing/2014/main" id="{CF56A18F-4047-8D45-9501-EE303A358EAB}"/>
              </a:ext>
            </a:extLst>
          </p:cNvPr>
          <p:cNvSpPr>
            <a:spLocks noGrp="1"/>
          </p:cNvSpPr>
          <p:nvPr>
            <p:ph type="body" sz="half" idx="17"/>
          </p:nvPr>
        </p:nvSpPr>
        <p:spPr/>
        <p:txBody>
          <a:bodyPr>
            <a:normAutofit lnSpcReduction="10000"/>
          </a:bodyPr>
          <a:lstStyle/>
          <a:p>
            <a:pPr marL="285750" indent="-285750">
              <a:buFont typeface="Arial" panose="020B0604020202020204" pitchFamily="34" charset="0"/>
              <a:buChar char="•"/>
            </a:pPr>
            <a:r>
              <a:rPr lang="en-US" dirty="0"/>
              <a:t>12-24 </a:t>
            </a:r>
            <a:r>
              <a:rPr lang="en-US" dirty="0" err="1"/>
              <a:t>mo’s</a:t>
            </a:r>
            <a:r>
              <a:rPr lang="en-US" dirty="0"/>
              <a:t> in OJT</a:t>
            </a:r>
          </a:p>
          <a:p>
            <a:pPr marL="285750" indent="-285750">
              <a:buFont typeface="Arial" panose="020B0604020202020204" pitchFamily="34" charset="0"/>
              <a:buChar char="•"/>
            </a:pPr>
            <a:r>
              <a:rPr lang="en-US" dirty="0"/>
              <a:t>Attend a conference</a:t>
            </a:r>
          </a:p>
          <a:p>
            <a:pPr marL="285750" indent="-285750">
              <a:buFont typeface="Arial" panose="020B0604020202020204" pitchFamily="34" charset="0"/>
              <a:buChar char="•"/>
            </a:pPr>
            <a:r>
              <a:rPr lang="en-US" dirty="0"/>
              <a:t>2 more planning sessions</a:t>
            </a:r>
          </a:p>
          <a:p>
            <a:pPr marL="285750" indent="-285750">
              <a:buFont typeface="Arial" panose="020B0604020202020204" pitchFamily="34" charset="0"/>
              <a:buChar char="•"/>
            </a:pPr>
            <a:r>
              <a:rPr lang="en-US" dirty="0"/>
              <a:t>4 classifieds</a:t>
            </a:r>
          </a:p>
          <a:p>
            <a:pPr marL="285750" indent="-285750">
              <a:buFont typeface="Arial" panose="020B0604020202020204" pitchFamily="34" charset="0"/>
              <a:buChar char="•"/>
            </a:pPr>
            <a:r>
              <a:rPr lang="en-US" dirty="0"/>
              <a:t>2 more events</a:t>
            </a:r>
          </a:p>
          <a:p>
            <a:pPr marL="285750" indent="-285750">
              <a:buFont typeface="Arial" panose="020B0604020202020204" pitchFamily="34" charset="0"/>
              <a:buChar char="•"/>
            </a:pPr>
            <a:r>
              <a:rPr lang="en-US" dirty="0"/>
              <a:t>Host 2 workshops</a:t>
            </a:r>
          </a:p>
          <a:p>
            <a:pPr marL="285750" indent="-285750">
              <a:buFont typeface="Arial" panose="020B0604020202020204" pitchFamily="34" charset="0"/>
              <a:buChar char="•"/>
            </a:pPr>
            <a:r>
              <a:rPr lang="en-US" dirty="0"/>
              <a:t>2 more plans or reports</a:t>
            </a:r>
          </a:p>
          <a:p>
            <a:pPr marL="285750" indent="-285750">
              <a:buFont typeface="Arial" panose="020B0604020202020204" pitchFamily="34" charset="0"/>
              <a:buChar char="•"/>
            </a:pPr>
            <a:r>
              <a:rPr lang="en-US" dirty="0"/>
              <a:t>Update prospect list</a:t>
            </a:r>
          </a:p>
          <a:p>
            <a:pPr marL="285750" indent="-285750">
              <a:buFont typeface="Arial" panose="020B0604020202020204" pitchFamily="34" charset="0"/>
              <a:buChar char="•"/>
            </a:pPr>
            <a:r>
              <a:rPr lang="en-US" dirty="0"/>
              <a:t>Plan new unit</a:t>
            </a:r>
          </a:p>
        </p:txBody>
      </p:sp>
    </p:spTree>
    <p:extLst>
      <p:ext uri="{BB962C8B-B14F-4D97-AF65-F5344CB8AC3E}">
        <p14:creationId xmlns:p14="http://schemas.microsoft.com/office/powerpoint/2010/main" val="309074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5088-0440-054D-A77A-09423857DC57}"/>
              </a:ext>
            </a:extLst>
          </p:cNvPr>
          <p:cNvSpPr>
            <a:spLocks noGrp="1"/>
          </p:cNvSpPr>
          <p:nvPr>
            <p:ph type="title"/>
          </p:nvPr>
        </p:nvSpPr>
        <p:spPr/>
        <p:txBody>
          <a:bodyPr/>
          <a:lstStyle/>
          <a:p>
            <a:r>
              <a:rPr lang="en-US" dirty="0"/>
              <a:t>Specialty Track #226</a:t>
            </a:r>
          </a:p>
        </p:txBody>
      </p:sp>
      <p:sp>
        <p:nvSpPr>
          <p:cNvPr id="3" name="Content Placeholder 2">
            <a:extLst>
              <a:ext uri="{FF2B5EF4-FFF2-40B4-BE49-F238E27FC236}">
                <a16:creationId xmlns:a16="http://schemas.microsoft.com/office/drawing/2014/main" id="{4A2BC510-7343-5C40-8F23-3A5349F9090A}"/>
              </a:ext>
            </a:extLst>
          </p:cNvPr>
          <p:cNvSpPr>
            <a:spLocks noGrp="1"/>
          </p:cNvSpPr>
          <p:nvPr>
            <p:ph idx="1"/>
          </p:nvPr>
        </p:nvSpPr>
        <p:spPr/>
        <p:txBody>
          <a:bodyPr/>
          <a:lstStyle/>
          <a:p>
            <a:r>
              <a:rPr lang="en-US" dirty="0"/>
              <a:t>Takeaways</a:t>
            </a:r>
          </a:p>
          <a:p>
            <a:pPr lvl="1"/>
            <a:r>
              <a:rPr lang="en-US" dirty="0"/>
              <a:t>Annual Planning &amp; Reporting</a:t>
            </a:r>
          </a:p>
          <a:p>
            <a:pPr lvl="1"/>
            <a:r>
              <a:rPr lang="en-US" dirty="0"/>
              <a:t>Ongoing Recruiting Training (workshops, </a:t>
            </a:r>
            <a:r>
              <a:rPr lang="en-US" dirty="0" err="1"/>
              <a:t>etc</a:t>
            </a:r>
            <a:r>
              <a:rPr lang="en-US" dirty="0"/>
              <a:t>)</a:t>
            </a:r>
          </a:p>
          <a:p>
            <a:pPr lvl="1"/>
            <a:r>
              <a:rPr lang="en-US" dirty="0"/>
              <a:t>Ongoing Participation &amp; Expertise in CAP (pro. dev., ES, </a:t>
            </a:r>
            <a:r>
              <a:rPr lang="en-US" dirty="0" err="1"/>
              <a:t>etc</a:t>
            </a:r>
            <a:r>
              <a:rPr lang="en-US" dirty="0"/>
              <a:t>)</a:t>
            </a:r>
          </a:p>
          <a:p>
            <a:pPr lvl="1"/>
            <a:r>
              <a:rPr lang="en-US" dirty="0"/>
              <a:t>Regular Outreach (speaking, visiting, </a:t>
            </a:r>
            <a:r>
              <a:rPr lang="en-US" dirty="0" err="1"/>
              <a:t>etc</a:t>
            </a:r>
            <a:r>
              <a:rPr lang="en-US" dirty="0"/>
              <a:t>)</a:t>
            </a:r>
          </a:p>
          <a:p>
            <a:pPr lvl="1"/>
            <a:r>
              <a:rPr lang="en-US" dirty="0"/>
              <a:t>Regular Recruiting Events (open houses, booths, </a:t>
            </a:r>
            <a:r>
              <a:rPr lang="en-US" dirty="0" err="1"/>
              <a:t>etc</a:t>
            </a:r>
            <a:r>
              <a:rPr lang="en-US" dirty="0"/>
              <a:t>)</a:t>
            </a:r>
          </a:p>
          <a:p>
            <a:pPr lvl="1"/>
            <a:r>
              <a:rPr lang="en-US" dirty="0"/>
              <a:t>Exit Interviews &amp; Reporting (don’t withhold that information)</a:t>
            </a:r>
          </a:p>
          <a:p>
            <a:pPr lvl="1"/>
            <a:r>
              <a:rPr lang="en-US" dirty="0"/>
              <a:t>Recruiting New Members</a:t>
            </a:r>
          </a:p>
        </p:txBody>
      </p:sp>
    </p:spTree>
    <p:extLst>
      <p:ext uri="{BB962C8B-B14F-4D97-AF65-F5344CB8AC3E}">
        <p14:creationId xmlns:p14="http://schemas.microsoft.com/office/powerpoint/2010/main" val="420037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FEAE-0E59-DB44-92F5-B9A25FD20F24}"/>
              </a:ext>
            </a:extLst>
          </p:cNvPr>
          <p:cNvSpPr>
            <a:spLocks noGrp="1"/>
          </p:cNvSpPr>
          <p:nvPr>
            <p:ph type="ctrTitle"/>
          </p:nvPr>
        </p:nvSpPr>
        <p:spPr/>
        <p:txBody>
          <a:bodyPr/>
          <a:lstStyle/>
          <a:p>
            <a:r>
              <a:rPr lang="en-US" dirty="0"/>
              <a:t>Goal Setting</a:t>
            </a:r>
          </a:p>
        </p:txBody>
      </p:sp>
      <p:sp>
        <p:nvSpPr>
          <p:cNvPr id="3" name="Subtitle 2">
            <a:extLst>
              <a:ext uri="{FF2B5EF4-FFF2-40B4-BE49-F238E27FC236}">
                <a16:creationId xmlns:a16="http://schemas.microsoft.com/office/drawing/2014/main" id="{58D5F618-11E4-394B-90DB-4ADB50B4124B}"/>
              </a:ext>
            </a:extLst>
          </p:cNvPr>
          <p:cNvSpPr>
            <a:spLocks noGrp="1"/>
          </p:cNvSpPr>
          <p:nvPr>
            <p:ph type="subTitle" idx="1"/>
          </p:nvPr>
        </p:nvSpPr>
        <p:spPr/>
        <p:txBody>
          <a:bodyPr/>
          <a:lstStyle/>
          <a:p>
            <a:r>
              <a:rPr lang="en-US" dirty="0"/>
              <a:t>And Tying-in to annual planning</a:t>
            </a:r>
          </a:p>
        </p:txBody>
      </p:sp>
    </p:spTree>
    <p:extLst>
      <p:ext uri="{BB962C8B-B14F-4D97-AF65-F5344CB8AC3E}">
        <p14:creationId xmlns:p14="http://schemas.microsoft.com/office/powerpoint/2010/main" val="2250321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6147-92F9-5F45-A772-82ACB450C568}"/>
              </a:ext>
            </a:extLst>
          </p:cNvPr>
          <p:cNvSpPr>
            <a:spLocks noGrp="1"/>
          </p:cNvSpPr>
          <p:nvPr>
            <p:ph type="title"/>
          </p:nvPr>
        </p:nvSpPr>
        <p:spPr/>
        <p:txBody>
          <a:bodyPr/>
          <a:lstStyle/>
          <a:p>
            <a:r>
              <a:rPr lang="en-US" dirty="0"/>
              <a:t>Why Goal Setting Matters</a:t>
            </a:r>
          </a:p>
        </p:txBody>
      </p:sp>
      <p:sp>
        <p:nvSpPr>
          <p:cNvPr id="3" name="Content Placeholder 2">
            <a:extLst>
              <a:ext uri="{FF2B5EF4-FFF2-40B4-BE49-F238E27FC236}">
                <a16:creationId xmlns:a16="http://schemas.microsoft.com/office/drawing/2014/main" id="{D057E3BF-E4CA-9E47-804D-8B63FD6558E3}"/>
              </a:ext>
            </a:extLst>
          </p:cNvPr>
          <p:cNvSpPr>
            <a:spLocks noGrp="1"/>
          </p:cNvSpPr>
          <p:nvPr>
            <p:ph idx="1"/>
          </p:nvPr>
        </p:nvSpPr>
        <p:spPr/>
        <p:txBody>
          <a:bodyPr>
            <a:normAutofit lnSpcReduction="10000"/>
          </a:bodyPr>
          <a:lstStyle/>
          <a:p>
            <a:r>
              <a:rPr lang="en-US" dirty="0"/>
              <a:t>Give us a direction to work towards</a:t>
            </a:r>
          </a:p>
          <a:p>
            <a:endParaRPr lang="en-US" dirty="0"/>
          </a:p>
          <a:p>
            <a:r>
              <a:rPr lang="en-US" dirty="0"/>
              <a:t>Lets our leadership share a vision and know that we can see it too</a:t>
            </a:r>
          </a:p>
          <a:p>
            <a:endParaRPr lang="en-US" dirty="0"/>
          </a:p>
          <a:p>
            <a:r>
              <a:rPr lang="en-US" dirty="0"/>
              <a:t>Accountability</a:t>
            </a:r>
          </a:p>
          <a:p>
            <a:endParaRPr lang="en-US" dirty="0"/>
          </a:p>
          <a:p>
            <a:r>
              <a:rPr lang="en-US" dirty="0"/>
              <a:t>Manageability</a:t>
            </a:r>
          </a:p>
          <a:p>
            <a:endParaRPr lang="en-US" dirty="0"/>
          </a:p>
          <a:p>
            <a:r>
              <a:rPr lang="en-US" dirty="0"/>
              <a:t>Other thoughts?</a:t>
            </a:r>
          </a:p>
        </p:txBody>
      </p:sp>
    </p:spTree>
    <p:extLst>
      <p:ext uri="{BB962C8B-B14F-4D97-AF65-F5344CB8AC3E}">
        <p14:creationId xmlns:p14="http://schemas.microsoft.com/office/powerpoint/2010/main" val="144488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5AC3-79FA-A641-A9A7-7CD069C3050E}"/>
              </a:ext>
            </a:extLst>
          </p:cNvPr>
          <p:cNvSpPr>
            <a:spLocks noGrp="1"/>
          </p:cNvSpPr>
          <p:nvPr>
            <p:ph type="title"/>
          </p:nvPr>
        </p:nvSpPr>
        <p:spPr/>
        <p:txBody>
          <a:bodyPr/>
          <a:lstStyle/>
          <a:p>
            <a:r>
              <a:rPr lang="en-US" dirty="0"/>
              <a:t>Welcome</a:t>
            </a:r>
          </a:p>
        </p:txBody>
      </p:sp>
      <p:sp>
        <p:nvSpPr>
          <p:cNvPr id="6" name="Text Placeholder 5">
            <a:extLst>
              <a:ext uri="{FF2B5EF4-FFF2-40B4-BE49-F238E27FC236}">
                <a16:creationId xmlns:a16="http://schemas.microsoft.com/office/drawing/2014/main" id="{1542308F-5C93-6747-97DB-63D89A8B085F}"/>
              </a:ext>
            </a:extLst>
          </p:cNvPr>
          <p:cNvSpPr>
            <a:spLocks noGrp="1"/>
          </p:cNvSpPr>
          <p:nvPr>
            <p:ph type="body" idx="1"/>
          </p:nvPr>
        </p:nvSpPr>
        <p:spPr>
          <a:xfrm>
            <a:off x="1312984" y="2603502"/>
            <a:ext cx="2857063" cy="576262"/>
          </a:xfrm>
        </p:spPr>
        <p:txBody>
          <a:bodyPr/>
          <a:lstStyle/>
          <a:p>
            <a:pPr algn="ctr"/>
            <a:r>
              <a:rPr lang="en-US" dirty="0"/>
              <a:t>Col Darin </a:t>
            </a:r>
            <a:r>
              <a:rPr lang="en-US" dirty="0" err="1"/>
              <a:t>Ninness</a:t>
            </a:r>
            <a:endParaRPr lang="en-US" dirty="0"/>
          </a:p>
        </p:txBody>
      </p:sp>
      <p:pic>
        <p:nvPicPr>
          <p:cNvPr id="12" name="Picture 11">
            <a:extLst>
              <a:ext uri="{FF2B5EF4-FFF2-40B4-BE49-F238E27FC236}">
                <a16:creationId xmlns:a16="http://schemas.microsoft.com/office/drawing/2014/main" id="{8468700D-C621-D543-A719-B81A65697F5A}"/>
              </a:ext>
            </a:extLst>
          </p:cNvPr>
          <p:cNvPicPr>
            <a:picLocks noChangeAspect="1"/>
          </p:cNvPicPr>
          <p:nvPr/>
        </p:nvPicPr>
        <p:blipFill rotWithShape="1">
          <a:blip r:embed="rId2"/>
          <a:srcRect l="483" t="576" r="-483" b="23835"/>
          <a:stretch/>
        </p:blipFill>
        <p:spPr>
          <a:xfrm>
            <a:off x="1508973" y="3202292"/>
            <a:ext cx="2449145" cy="2449145"/>
          </a:xfrm>
          <a:prstGeom prst="rect">
            <a:avLst/>
          </a:prstGeom>
        </p:spPr>
      </p:pic>
      <p:sp>
        <p:nvSpPr>
          <p:cNvPr id="9" name="Text Placeholder 8">
            <a:extLst>
              <a:ext uri="{FF2B5EF4-FFF2-40B4-BE49-F238E27FC236}">
                <a16:creationId xmlns:a16="http://schemas.microsoft.com/office/drawing/2014/main" id="{AD557BC5-184B-BC40-A569-3190E105BEC7}"/>
              </a:ext>
            </a:extLst>
          </p:cNvPr>
          <p:cNvSpPr>
            <a:spLocks noGrp="1"/>
          </p:cNvSpPr>
          <p:nvPr>
            <p:ph type="body" sz="half" idx="15"/>
          </p:nvPr>
        </p:nvSpPr>
        <p:spPr>
          <a:xfrm>
            <a:off x="1154953" y="5673966"/>
            <a:ext cx="3141879" cy="974410"/>
          </a:xfrm>
        </p:spPr>
        <p:txBody>
          <a:bodyPr/>
          <a:lstStyle/>
          <a:p>
            <a:pPr marL="285750" indent="-285750">
              <a:buFont typeface="Arial" panose="020B0604020202020204" pitchFamily="34" charset="0"/>
              <a:buChar char="•"/>
            </a:pPr>
            <a:r>
              <a:rPr lang="en-US" dirty="0"/>
              <a:t>NHWG/CC</a:t>
            </a:r>
          </a:p>
          <a:p>
            <a:pPr marL="285750" indent="-285750">
              <a:buFont typeface="Arial" panose="020B0604020202020204" pitchFamily="34" charset="0"/>
              <a:buChar char="•"/>
            </a:pPr>
            <a:r>
              <a:rPr lang="en-US" dirty="0"/>
              <a:t>CAP Recruiting Manager Emeritus</a:t>
            </a:r>
          </a:p>
          <a:p>
            <a:endParaRPr lang="en-US" dirty="0"/>
          </a:p>
        </p:txBody>
      </p:sp>
      <p:sp>
        <p:nvSpPr>
          <p:cNvPr id="7" name="Text Placeholder 6">
            <a:extLst>
              <a:ext uri="{FF2B5EF4-FFF2-40B4-BE49-F238E27FC236}">
                <a16:creationId xmlns:a16="http://schemas.microsoft.com/office/drawing/2014/main" id="{CD787D62-6C52-8D42-B590-6A58CDC2E236}"/>
              </a:ext>
            </a:extLst>
          </p:cNvPr>
          <p:cNvSpPr>
            <a:spLocks noGrp="1"/>
          </p:cNvSpPr>
          <p:nvPr>
            <p:ph type="body" sz="quarter" idx="3"/>
          </p:nvPr>
        </p:nvSpPr>
        <p:spPr/>
        <p:txBody>
          <a:bodyPr/>
          <a:lstStyle/>
          <a:p>
            <a:pPr algn="ctr"/>
            <a:r>
              <a:rPr lang="en-US" dirty="0"/>
              <a:t>Maj Michael Moore</a:t>
            </a:r>
          </a:p>
        </p:txBody>
      </p:sp>
      <p:sp>
        <p:nvSpPr>
          <p:cNvPr id="10" name="Text Placeholder 9">
            <a:extLst>
              <a:ext uri="{FF2B5EF4-FFF2-40B4-BE49-F238E27FC236}">
                <a16:creationId xmlns:a16="http://schemas.microsoft.com/office/drawing/2014/main" id="{42E7686C-1352-DA49-A398-2516D2BEF5AD}"/>
              </a:ext>
            </a:extLst>
          </p:cNvPr>
          <p:cNvSpPr>
            <a:spLocks noGrp="1"/>
          </p:cNvSpPr>
          <p:nvPr>
            <p:ph type="body" sz="half" idx="16"/>
          </p:nvPr>
        </p:nvSpPr>
        <p:spPr>
          <a:xfrm>
            <a:off x="4512721" y="5673965"/>
            <a:ext cx="3147009" cy="974410"/>
          </a:xfrm>
        </p:spPr>
        <p:txBody>
          <a:bodyPr/>
          <a:lstStyle/>
          <a:p>
            <a:pPr marL="285750" indent="-285750">
              <a:buFont typeface="Arial" panose="020B0604020202020204" pitchFamily="34" charset="0"/>
              <a:buChar char="•"/>
            </a:pPr>
            <a:r>
              <a:rPr lang="en-US" dirty="0"/>
              <a:t>CAP Recruiting Manager</a:t>
            </a:r>
          </a:p>
          <a:p>
            <a:pPr marL="285750" indent="-285750">
              <a:buFont typeface="Arial" panose="020B0604020202020204" pitchFamily="34" charset="0"/>
              <a:buChar char="•"/>
            </a:pPr>
            <a:r>
              <a:rPr lang="en-US" dirty="0"/>
              <a:t>Former WAWG Recruiting Manager</a:t>
            </a:r>
          </a:p>
          <a:p>
            <a:pPr marL="285750" indent="-285750">
              <a:buFont typeface="Arial" panose="020B0604020202020204" pitchFamily="34" charset="0"/>
              <a:buChar char="•"/>
            </a:pPr>
            <a:endParaRPr lang="en-US" dirty="0"/>
          </a:p>
        </p:txBody>
      </p:sp>
      <p:sp>
        <p:nvSpPr>
          <p:cNvPr id="8" name="Text Placeholder 7">
            <a:extLst>
              <a:ext uri="{FF2B5EF4-FFF2-40B4-BE49-F238E27FC236}">
                <a16:creationId xmlns:a16="http://schemas.microsoft.com/office/drawing/2014/main" id="{98554B26-BD95-BA4B-AAD6-66B14603858D}"/>
              </a:ext>
            </a:extLst>
          </p:cNvPr>
          <p:cNvSpPr>
            <a:spLocks noGrp="1"/>
          </p:cNvSpPr>
          <p:nvPr>
            <p:ph type="body" sz="quarter" idx="13"/>
          </p:nvPr>
        </p:nvSpPr>
        <p:spPr>
          <a:xfrm>
            <a:off x="7888329" y="2603499"/>
            <a:ext cx="3145730" cy="576262"/>
          </a:xfrm>
        </p:spPr>
        <p:txBody>
          <a:bodyPr/>
          <a:lstStyle/>
          <a:p>
            <a:pPr algn="ctr"/>
            <a:r>
              <a:rPr lang="en-US" dirty="0"/>
              <a:t>Lt Col Edward Bos</a:t>
            </a:r>
          </a:p>
        </p:txBody>
      </p:sp>
      <p:sp>
        <p:nvSpPr>
          <p:cNvPr id="11" name="Text Placeholder 10">
            <a:extLst>
              <a:ext uri="{FF2B5EF4-FFF2-40B4-BE49-F238E27FC236}">
                <a16:creationId xmlns:a16="http://schemas.microsoft.com/office/drawing/2014/main" id="{12DA3A38-3CC8-DF4B-BDC9-E9C3944692CA}"/>
              </a:ext>
            </a:extLst>
          </p:cNvPr>
          <p:cNvSpPr>
            <a:spLocks noGrp="1"/>
          </p:cNvSpPr>
          <p:nvPr>
            <p:ph type="body" sz="half" idx="17"/>
          </p:nvPr>
        </p:nvSpPr>
        <p:spPr>
          <a:xfrm>
            <a:off x="7888329" y="5673964"/>
            <a:ext cx="3145536" cy="974410"/>
          </a:xfrm>
        </p:spPr>
        <p:txBody>
          <a:bodyPr/>
          <a:lstStyle/>
          <a:p>
            <a:pPr marL="285750" indent="-285750">
              <a:buFont typeface="Arial" panose="020B0604020202020204" pitchFamily="34" charset="0"/>
              <a:buChar char="•"/>
            </a:pPr>
            <a:r>
              <a:rPr lang="en-US" dirty="0"/>
              <a:t>ORWG/IG</a:t>
            </a:r>
          </a:p>
          <a:p>
            <a:pPr marL="285750" indent="-285750">
              <a:buFont typeface="Arial" panose="020B0604020202020204" pitchFamily="34" charset="0"/>
              <a:buChar char="•"/>
            </a:pPr>
            <a:r>
              <a:rPr lang="en-US" dirty="0"/>
              <a:t>Professional recruiting experience</a:t>
            </a:r>
          </a:p>
        </p:txBody>
      </p:sp>
      <p:pic>
        <p:nvPicPr>
          <p:cNvPr id="13" name="Picture 12">
            <a:extLst>
              <a:ext uri="{FF2B5EF4-FFF2-40B4-BE49-F238E27FC236}">
                <a16:creationId xmlns:a16="http://schemas.microsoft.com/office/drawing/2014/main" id="{24ECB094-8A45-2B43-81C3-4E5A82B55C49}"/>
              </a:ext>
            </a:extLst>
          </p:cNvPr>
          <p:cNvPicPr>
            <a:picLocks noChangeAspect="1"/>
          </p:cNvPicPr>
          <p:nvPr/>
        </p:nvPicPr>
        <p:blipFill>
          <a:blip r:embed="rId3"/>
          <a:stretch>
            <a:fillRect/>
          </a:stretch>
        </p:blipFill>
        <p:spPr>
          <a:xfrm>
            <a:off x="4867911" y="3179761"/>
            <a:ext cx="2449145" cy="2449145"/>
          </a:xfrm>
          <a:prstGeom prst="rect">
            <a:avLst/>
          </a:prstGeom>
        </p:spPr>
      </p:pic>
      <p:pic>
        <p:nvPicPr>
          <p:cNvPr id="15" name="Picture 14">
            <a:extLst>
              <a:ext uri="{FF2B5EF4-FFF2-40B4-BE49-F238E27FC236}">
                <a16:creationId xmlns:a16="http://schemas.microsoft.com/office/drawing/2014/main" id="{78F073A7-4845-3F4F-86AB-9C34B87CB7BA}"/>
              </a:ext>
            </a:extLst>
          </p:cNvPr>
          <p:cNvPicPr>
            <a:picLocks noChangeAspect="1"/>
          </p:cNvPicPr>
          <p:nvPr/>
        </p:nvPicPr>
        <p:blipFill rotWithShape="1">
          <a:blip r:embed="rId4"/>
          <a:srcRect l="2136" t="257" r="1496" b="23247"/>
          <a:stretch/>
        </p:blipFill>
        <p:spPr>
          <a:xfrm>
            <a:off x="8226849" y="3179760"/>
            <a:ext cx="2468302" cy="2449146"/>
          </a:xfrm>
          <a:prstGeom prst="rect">
            <a:avLst/>
          </a:prstGeom>
        </p:spPr>
      </p:pic>
    </p:spTree>
    <p:extLst>
      <p:ext uri="{BB962C8B-B14F-4D97-AF65-F5344CB8AC3E}">
        <p14:creationId xmlns:p14="http://schemas.microsoft.com/office/powerpoint/2010/main" val="872986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6147-92F9-5F45-A772-82ACB450C568}"/>
              </a:ext>
            </a:extLst>
          </p:cNvPr>
          <p:cNvSpPr>
            <a:spLocks noGrp="1"/>
          </p:cNvSpPr>
          <p:nvPr>
            <p:ph type="title"/>
          </p:nvPr>
        </p:nvSpPr>
        <p:spPr/>
        <p:txBody>
          <a:bodyPr/>
          <a:lstStyle/>
          <a:p>
            <a:r>
              <a:rPr lang="en-US" dirty="0"/>
              <a:t>Why Annual Planning Matters</a:t>
            </a:r>
          </a:p>
        </p:txBody>
      </p:sp>
      <p:sp>
        <p:nvSpPr>
          <p:cNvPr id="3" name="Content Placeholder 2">
            <a:extLst>
              <a:ext uri="{FF2B5EF4-FFF2-40B4-BE49-F238E27FC236}">
                <a16:creationId xmlns:a16="http://schemas.microsoft.com/office/drawing/2014/main" id="{D057E3BF-E4CA-9E47-804D-8B63FD6558E3}"/>
              </a:ext>
            </a:extLst>
          </p:cNvPr>
          <p:cNvSpPr>
            <a:spLocks noGrp="1"/>
          </p:cNvSpPr>
          <p:nvPr>
            <p:ph idx="1"/>
          </p:nvPr>
        </p:nvSpPr>
        <p:spPr/>
        <p:txBody>
          <a:bodyPr>
            <a:normAutofit fontScale="70000" lnSpcReduction="20000"/>
          </a:bodyPr>
          <a:lstStyle/>
          <a:p>
            <a:r>
              <a:rPr lang="en-US" dirty="0"/>
              <a:t>In the job description</a:t>
            </a:r>
          </a:p>
          <a:p>
            <a:endParaRPr lang="en-US" dirty="0"/>
          </a:p>
          <a:p>
            <a:r>
              <a:rPr lang="en-US" dirty="0"/>
              <a:t>To identify goals for recruiting &amp; retention</a:t>
            </a:r>
          </a:p>
          <a:p>
            <a:endParaRPr lang="en-US" dirty="0"/>
          </a:p>
          <a:p>
            <a:r>
              <a:rPr lang="en-US" dirty="0"/>
              <a:t>To identify resources for accomplishing goals</a:t>
            </a:r>
          </a:p>
          <a:p>
            <a:endParaRPr lang="en-US" dirty="0"/>
          </a:p>
          <a:p>
            <a:r>
              <a:rPr lang="en-US" dirty="0"/>
              <a:t>Accountability</a:t>
            </a:r>
          </a:p>
          <a:p>
            <a:endParaRPr lang="en-US" dirty="0"/>
          </a:p>
          <a:p>
            <a:r>
              <a:rPr lang="en-US" dirty="0"/>
              <a:t>Manageability</a:t>
            </a:r>
          </a:p>
          <a:p>
            <a:endParaRPr lang="en-US" dirty="0"/>
          </a:p>
          <a:p>
            <a:r>
              <a:rPr lang="en-US" dirty="0"/>
              <a:t>Continuity</a:t>
            </a:r>
          </a:p>
          <a:p>
            <a:pPr lvl="1"/>
            <a:r>
              <a:rPr lang="en-US" dirty="0"/>
              <a:t>You might get promoted to National Commander overnight</a:t>
            </a:r>
          </a:p>
        </p:txBody>
      </p:sp>
    </p:spTree>
    <p:extLst>
      <p:ext uri="{BB962C8B-B14F-4D97-AF65-F5344CB8AC3E}">
        <p14:creationId xmlns:p14="http://schemas.microsoft.com/office/powerpoint/2010/main" val="231634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FBCB-4EC5-6741-9AB5-660E251E6338}"/>
              </a:ext>
            </a:extLst>
          </p:cNvPr>
          <p:cNvSpPr>
            <a:spLocks noGrp="1"/>
          </p:cNvSpPr>
          <p:nvPr>
            <p:ph type="title"/>
          </p:nvPr>
        </p:nvSpPr>
        <p:spPr/>
        <p:txBody>
          <a:bodyPr/>
          <a:lstStyle/>
          <a:p>
            <a:r>
              <a:rPr lang="en-US" dirty="0"/>
              <a:t>1</a:t>
            </a:r>
            <a:r>
              <a:rPr lang="en-US" baseline="30000" dirty="0"/>
              <a:t>st</a:t>
            </a:r>
            <a:r>
              <a:rPr lang="en-US" dirty="0"/>
              <a:t> Exercise Begin</a:t>
            </a:r>
          </a:p>
        </p:txBody>
      </p:sp>
      <p:sp>
        <p:nvSpPr>
          <p:cNvPr id="3" name="Text Placeholder 2">
            <a:extLst>
              <a:ext uri="{FF2B5EF4-FFF2-40B4-BE49-F238E27FC236}">
                <a16:creationId xmlns:a16="http://schemas.microsoft.com/office/drawing/2014/main" id="{58E8A907-D615-0E4A-9733-61DA3CF58DFE}"/>
              </a:ext>
            </a:extLst>
          </p:cNvPr>
          <p:cNvSpPr>
            <a:spLocks noGrp="1"/>
          </p:cNvSpPr>
          <p:nvPr>
            <p:ph type="body" idx="1"/>
          </p:nvPr>
        </p:nvSpPr>
        <p:spPr/>
        <p:txBody>
          <a:bodyPr/>
          <a:lstStyle/>
          <a:p>
            <a:r>
              <a:rPr lang="en-US" dirty="0"/>
              <a:t>Annual Planning</a:t>
            </a:r>
          </a:p>
          <a:p>
            <a:pPr marL="800100" lvl="1" indent="-342900">
              <a:buFont typeface="Arial" panose="020B0604020202020204" pitchFamily="34" charset="0"/>
              <a:buChar char="•"/>
            </a:pPr>
            <a:r>
              <a:rPr lang="en-US" dirty="0"/>
              <a:t>20 Minutes</a:t>
            </a:r>
          </a:p>
          <a:p>
            <a:pPr marL="800100" lvl="1" indent="-342900">
              <a:buFont typeface="Arial" panose="020B0604020202020204" pitchFamily="34" charset="0"/>
              <a:buChar char="•"/>
            </a:pPr>
            <a:r>
              <a:rPr lang="en-US" dirty="0"/>
              <a:t>Worksheet Emailed</a:t>
            </a:r>
          </a:p>
        </p:txBody>
      </p:sp>
    </p:spTree>
    <p:extLst>
      <p:ext uri="{BB962C8B-B14F-4D97-AF65-F5344CB8AC3E}">
        <p14:creationId xmlns:p14="http://schemas.microsoft.com/office/powerpoint/2010/main" val="2796734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FBCB-4EC5-6741-9AB5-660E251E6338}"/>
              </a:ext>
            </a:extLst>
          </p:cNvPr>
          <p:cNvSpPr>
            <a:spLocks noGrp="1"/>
          </p:cNvSpPr>
          <p:nvPr>
            <p:ph type="title"/>
          </p:nvPr>
        </p:nvSpPr>
        <p:spPr>
          <a:xfrm>
            <a:off x="1154954" y="2677645"/>
            <a:ext cx="4907749" cy="2283824"/>
          </a:xfrm>
        </p:spPr>
        <p:txBody>
          <a:bodyPr/>
          <a:lstStyle/>
          <a:p>
            <a:r>
              <a:rPr lang="en-US" dirty="0"/>
              <a:t>1</a:t>
            </a:r>
            <a:r>
              <a:rPr lang="en-US" baseline="30000" dirty="0"/>
              <a:t>st</a:t>
            </a:r>
            <a:r>
              <a:rPr lang="en-US" dirty="0"/>
              <a:t> Exercise Debrief</a:t>
            </a:r>
          </a:p>
        </p:txBody>
      </p:sp>
      <p:sp>
        <p:nvSpPr>
          <p:cNvPr id="3" name="Text Placeholder 2">
            <a:extLst>
              <a:ext uri="{FF2B5EF4-FFF2-40B4-BE49-F238E27FC236}">
                <a16:creationId xmlns:a16="http://schemas.microsoft.com/office/drawing/2014/main" id="{58E8A907-D615-0E4A-9733-61DA3CF58DFE}"/>
              </a:ext>
            </a:extLst>
          </p:cNvPr>
          <p:cNvSpPr>
            <a:spLocks noGrp="1"/>
          </p:cNvSpPr>
          <p:nvPr>
            <p:ph type="body" idx="1"/>
          </p:nvPr>
        </p:nvSpPr>
        <p:spPr/>
        <p:txBody>
          <a:bodyPr/>
          <a:lstStyle/>
          <a:p>
            <a:r>
              <a:rPr lang="en-US" dirty="0"/>
              <a:t>Annual Planning</a:t>
            </a:r>
          </a:p>
          <a:p>
            <a:pPr marL="800100" lvl="1" indent="-342900">
              <a:buFont typeface="Arial" panose="020B0604020202020204" pitchFamily="34" charset="0"/>
              <a:buChar char="•"/>
            </a:pPr>
            <a:r>
              <a:rPr lang="en-US" dirty="0"/>
              <a:t>Thoughts?</a:t>
            </a:r>
          </a:p>
          <a:p>
            <a:pPr marL="800100" lvl="1" indent="-342900">
              <a:buFont typeface="Arial" panose="020B0604020202020204" pitchFamily="34" charset="0"/>
              <a:buChar char="•"/>
            </a:pPr>
            <a:r>
              <a:rPr lang="en-US" dirty="0"/>
              <a:t>How will you use this in the future?</a:t>
            </a:r>
          </a:p>
        </p:txBody>
      </p:sp>
    </p:spTree>
    <p:extLst>
      <p:ext uri="{BB962C8B-B14F-4D97-AF65-F5344CB8AC3E}">
        <p14:creationId xmlns:p14="http://schemas.microsoft.com/office/powerpoint/2010/main" val="2135880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FBCB-4EC5-6741-9AB5-660E251E6338}"/>
              </a:ext>
            </a:extLst>
          </p:cNvPr>
          <p:cNvSpPr>
            <a:spLocks noGrp="1"/>
          </p:cNvSpPr>
          <p:nvPr>
            <p:ph type="title"/>
          </p:nvPr>
        </p:nvSpPr>
        <p:spPr>
          <a:xfrm>
            <a:off x="1154954" y="2677645"/>
            <a:ext cx="4853960" cy="2283824"/>
          </a:xfrm>
        </p:spPr>
        <p:txBody>
          <a:bodyPr/>
          <a:lstStyle/>
          <a:p>
            <a:r>
              <a:rPr lang="en-US" dirty="0"/>
              <a:t>2</a:t>
            </a:r>
            <a:r>
              <a:rPr lang="en-US" baseline="30000" dirty="0"/>
              <a:t>nd</a:t>
            </a:r>
            <a:r>
              <a:rPr lang="en-US" dirty="0"/>
              <a:t> Exercise Begin</a:t>
            </a:r>
          </a:p>
        </p:txBody>
      </p:sp>
      <p:sp>
        <p:nvSpPr>
          <p:cNvPr id="3" name="Text Placeholder 2">
            <a:extLst>
              <a:ext uri="{FF2B5EF4-FFF2-40B4-BE49-F238E27FC236}">
                <a16:creationId xmlns:a16="http://schemas.microsoft.com/office/drawing/2014/main" id="{58E8A907-D615-0E4A-9733-61DA3CF58DFE}"/>
              </a:ext>
            </a:extLst>
          </p:cNvPr>
          <p:cNvSpPr>
            <a:spLocks noGrp="1"/>
          </p:cNvSpPr>
          <p:nvPr>
            <p:ph type="body" idx="1"/>
          </p:nvPr>
        </p:nvSpPr>
        <p:spPr>
          <a:xfrm>
            <a:off x="6895559" y="2677644"/>
            <a:ext cx="4215554" cy="2283824"/>
          </a:xfrm>
        </p:spPr>
        <p:txBody>
          <a:bodyPr/>
          <a:lstStyle/>
          <a:p>
            <a:r>
              <a:rPr lang="en-US" dirty="0"/>
              <a:t>Prospecting</a:t>
            </a:r>
          </a:p>
          <a:p>
            <a:pPr marL="800100" lvl="1" indent="-342900">
              <a:buFont typeface="Arial" panose="020B0604020202020204" pitchFamily="34" charset="0"/>
              <a:buChar char="•"/>
            </a:pPr>
            <a:r>
              <a:rPr lang="en-US" dirty="0"/>
              <a:t>20 Minutes</a:t>
            </a:r>
          </a:p>
          <a:p>
            <a:pPr marL="800100" lvl="1" indent="-342900">
              <a:buFont typeface="Arial" panose="020B0604020202020204" pitchFamily="34" charset="0"/>
              <a:buChar char="•"/>
            </a:pPr>
            <a:r>
              <a:rPr lang="en-US" dirty="0"/>
              <a:t>Focus on Summary</a:t>
            </a:r>
          </a:p>
          <a:p>
            <a:pPr marL="800100" lvl="1" indent="-342900">
              <a:buFont typeface="Arial" panose="020B0604020202020204" pitchFamily="34" charset="0"/>
              <a:buChar char="•"/>
            </a:pPr>
            <a:r>
              <a:rPr lang="en-US" dirty="0"/>
              <a:t>Try 1 Prospect Detail Sheet</a:t>
            </a:r>
          </a:p>
        </p:txBody>
      </p:sp>
    </p:spTree>
    <p:extLst>
      <p:ext uri="{BB962C8B-B14F-4D97-AF65-F5344CB8AC3E}">
        <p14:creationId xmlns:p14="http://schemas.microsoft.com/office/powerpoint/2010/main" val="1234580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FBCB-4EC5-6741-9AB5-660E251E6338}"/>
              </a:ext>
            </a:extLst>
          </p:cNvPr>
          <p:cNvSpPr>
            <a:spLocks noGrp="1"/>
          </p:cNvSpPr>
          <p:nvPr>
            <p:ph type="title"/>
          </p:nvPr>
        </p:nvSpPr>
        <p:spPr>
          <a:xfrm>
            <a:off x="1154954" y="2677645"/>
            <a:ext cx="5099849" cy="2283824"/>
          </a:xfrm>
        </p:spPr>
        <p:txBody>
          <a:bodyPr/>
          <a:lstStyle/>
          <a:p>
            <a:r>
              <a:rPr lang="en-US" dirty="0"/>
              <a:t>2</a:t>
            </a:r>
            <a:r>
              <a:rPr lang="en-US" baseline="30000" dirty="0"/>
              <a:t>nd</a:t>
            </a:r>
            <a:r>
              <a:rPr lang="en-US" dirty="0"/>
              <a:t> Exercise Debrief</a:t>
            </a:r>
          </a:p>
        </p:txBody>
      </p:sp>
      <p:sp>
        <p:nvSpPr>
          <p:cNvPr id="3" name="Text Placeholder 2">
            <a:extLst>
              <a:ext uri="{FF2B5EF4-FFF2-40B4-BE49-F238E27FC236}">
                <a16:creationId xmlns:a16="http://schemas.microsoft.com/office/drawing/2014/main" id="{58E8A907-D615-0E4A-9733-61DA3CF58DFE}"/>
              </a:ext>
            </a:extLst>
          </p:cNvPr>
          <p:cNvSpPr>
            <a:spLocks noGrp="1"/>
          </p:cNvSpPr>
          <p:nvPr>
            <p:ph type="body" idx="1"/>
          </p:nvPr>
        </p:nvSpPr>
        <p:spPr/>
        <p:txBody>
          <a:bodyPr/>
          <a:lstStyle/>
          <a:p>
            <a:r>
              <a:rPr lang="en-US" dirty="0"/>
              <a:t>Prospecting</a:t>
            </a:r>
          </a:p>
          <a:p>
            <a:pPr marL="800100" lvl="1" indent="-342900">
              <a:buFont typeface="Arial" panose="020B0604020202020204" pitchFamily="34" charset="0"/>
              <a:buChar char="•"/>
            </a:pPr>
            <a:r>
              <a:rPr lang="en-US" dirty="0"/>
              <a:t>Thoughts?</a:t>
            </a:r>
          </a:p>
          <a:p>
            <a:pPr marL="800100" lvl="1" indent="-342900">
              <a:buFont typeface="Arial" panose="020B0604020202020204" pitchFamily="34" charset="0"/>
              <a:buChar char="•"/>
            </a:pPr>
            <a:r>
              <a:rPr lang="en-US" dirty="0"/>
              <a:t>How will you use this in the future?</a:t>
            </a:r>
          </a:p>
        </p:txBody>
      </p:sp>
    </p:spTree>
    <p:extLst>
      <p:ext uri="{BB962C8B-B14F-4D97-AF65-F5344CB8AC3E}">
        <p14:creationId xmlns:p14="http://schemas.microsoft.com/office/powerpoint/2010/main" val="722762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3484-2D89-2847-B452-B739AB03CDE6}"/>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4BEF24F3-6FF4-934E-AD33-CD757E275EE3}"/>
              </a:ext>
            </a:extLst>
          </p:cNvPr>
          <p:cNvSpPr>
            <a:spLocks noGrp="1"/>
          </p:cNvSpPr>
          <p:nvPr>
            <p:ph sz="half" idx="1"/>
          </p:nvPr>
        </p:nvSpPr>
        <p:spPr/>
        <p:txBody>
          <a:bodyPr>
            <a:normAutofit fontScale="85000" lnSpcReduction="20000"/>
          </a:bodyPr>
          <a:lstStyle/>
          <a:p>
            <a:r>
              <a:rPr lang="en-US" dirty="0"/>
              <a:t>Why Recruiting?</a:t>
            </a:r>
          </a:p>
          <a:p>
            <a:r>
              <a:rPr lang="en-US" dirty="0"/>
              <a:t>Evolution of CAP Culture</a:t>
            </a:r>
          </a:p>
          <a:p>
            <a:r>
              <a:rPr lang="en-US" dirty="0"/>
              <a:t>Recruiting &amp; Retention Responsibilities</a:t>
            </a:r>
          </a:p>
          <a:p>
            <a:r>
              <a:rPr lang="en-US" dirty="0"/>
              <a:t>Goal Setting</a:t>
            </a:r>
          </a:p>
          <a:p>
            <a:r>
              <a:rPr lang="en-US" dirty="0"/>
              <a:t>Annual Program Plan</a:t>
            </a:r>
          </a:p>
          <a:p>
            <a:r>
              <a:rPr lang="en-US" dirty="0"/>
              <a:t>Prospecting</a:t>
            </a:r>
          </a:p>
          <a:p>
            <a:endParaRPr lang="en-US" dirty="0"/>
          </a:p>
          <a:p>
            <a:r>
              <a:rPr lang="en-US" dirty="0"/>
              <a:t>Part 2 continues on 1 May 2020</a:t>
            </a:r>
          </a:p>
          <a:p>
            <a:pPr lvl="1"/>
            <a:r>
              <a:rPr lang="en-US" dirty="0"/>
              <a:t>2100 - 2230 </a:t>
            </a:r>
            <a:r>
              <a:rPr lang="en-US" dirty="0" err="1"/>
              <a:t>hrs</a:t>
            </a:r>
            <a:r>
              <a:rPr lang="en-US" dirty="0"/>
              <a:t> EDT </a:t>
            </a:r>
          </a:p>
          <a:p>
            <a:pPr lvl="1"/>
            <a:r>
              <a:rPr lang="en-US" dirty="0"/>
              <a:t>1800 - 1930 </a:t>
            </a:r>
            <a:r>
              <a:rPr lang="en-US" dirty="0" err="1"/>
              <a:t>hrs</a:t>
            </a:r>
            <a:r>
              <a:rPr lang="en-US" dirty="0"/>
              <a:t> PDT</a:t>
            </a:r>
          </a:p>
          <a:p>
            <a:pPr lvl="1"/>
            <a:r>
              <a:rPr lang="en-US" dirty="0"/>
              <a:t>0100 - 0230 </a:t>
            </a:r>
            <a:r>
              <a:rPr lang="en-US" dirty="0" err="1"/>
              <a:t>hrs</a:t>
            </a:r>
            <a:r>
              <a:rPr lang="en-US" dirty="0"/>
              <a:t> UTC (2 May 2020)</a:t>
            </a:r>
          </a:p>
          <a:p>
            <a:endParaRPr lang="en-US" dirty="0"/>
          </a:p>
        </p:txBody>
      </p:sp>
      <p:sp>
        <p:nvSpPr>
          <p:cNvPr id="4" name="Content Placeholder 3">
            <a:extLst>
              <a:ext uri="{FF2B5EF4-FFF2-40B4-BE49-F238E27FC236}">
                <a16:creationId xmlns:a16="http://schemas.microsoft.com/office/drawing/2014/main" id="{02439F65-8B40-8945-89D3-CD94A42B657F}"/>
              </a:ext>
            </a:extLst>
          </p:cNvPr>
          <p:cNvSpPr>
            <a:spLocks noGrp="1"/>
          </p:cNvSpPr>
          <p:nvPr>
            <p:ph sz="half" idx="2"/>
          </p:nvPr>
        </p:nvSpPr>
        <p:spPr/>
        <p:txBody>
          <a:bodyPr>
            <a:normAutofit fontScale="85000" lnSpcReduction="20000"/>
          </a:bodyPr>
          <a:lstStyle/>
          <a:p>
            <a:r>
              <a:rPr lang="en-US" dirty="0">
                <a:solidFill>
                  <a:schemeClr val="tx1"/>
                </a:solidFill>
              </a:rPr>
              <a:t>Until then, if you have further questions:</a:t>
            </a:r>
          </a:p>
          <a:p>
            <a:endParaRPr lang="en-US" dirty="0">
              <a:solidFill>
                <a:srgbClr val="7030A0"/>
              </a:solidFill>
            </a:endParaRPr>
          </a:p>
          <a:p>
            <a:pPr lvl="1"/>
            <a:r>
              <a:rPr lang="en-US" dirty="0">
                <a:solidFill>
                  <a:srgbClr val="7030A0"/>
                </a:solidFill>
                <a:hlinkClick r:id="rId2">
                  <a:extLst>
                    <a:ext uri="{A12FA001-AC4F-418D-AE19-62706E023703}">
                      <ahyp:hlinkClr xmlns:ahyp="http://schemas.microsoft.com/office/drawing/2018/hyperlinkcolor" val="tx"/>
                    </a:ext>
                  </a:extLst>
                </a:hlinkClick>
              </a:rPr>
              <a:t>mmoore@cap.gov</a:t>
            </a:r>
            <a:r>
              <a:rPr lang="en-US" dirty="0">
                <a:solidFill>
                  <a:srgbClr val="7030A0"/>
                </a:solidFill>
              </a:rPr>
              <a:t> </a:t>
            </a:r>
          </a:p>
          <a:p>
            <a:pPr lvl="1"/>
            <a:endParaRPr lang="en-US" dirty="0">
              <a:solidFill>
                <a:srgbClr val="7030A0"/>
              </a:solidFill>
            </a:endParaRPr>
          </a:p>
          <a:p>
            <a:pPr lvl="1"/>
            <a:r>
              <a:rPr lang="en-US" dirty="0">
                <a:solidFill>
                  <a:srgbClr val="7030A0"/>
                </a:solidFill>
                <a:hlinkClick r:id="rId3">
                  <a:extLst>
                    <a:ext uri="{A12FA001-AC4F-418D-AE19-62706E023703}">
                      <ahyp:hlinkClr xmlns:ahyp="http://schemas.microsoft.com/office/drawing/2018/hyperlinkcolor" val="tx"/>
                    </a:ext>
                  </a:extLst>
                </a:hlinkClick>
              </a:rPr>
              <a:t>dninness@cap.gov</a:t>
            </a:r>
            <a:endParaRPr lang="en-US" dirty="0">
              <a:solidFill>
                <a:srgbClr val="7030A0"/>
              </a:solidFill>
            </a:endParaRPr>
          </a:p>
          <a:p>
            <a:pPr lvl="1"/>
            <a:endParaRPr lang="en-US" dirty="0">
              <a:solidFill>
                <a:srgbClr val="7030A0"/>
              </a:solidFill>
            </a:endParaRPr>
          </a:p>
          <a:p>
            <a:pPr lvl="1"/>
            <a:r>
              <a:rPr lang="en-US" dirty="0">
                <a:solidFill>
                  <a:srgbClr val="7030A0"/>
                </a:solidFill>
                <a:hlinkClick r:id="rId4">
                  <a:extLst>
                    <a:ext uri="{A12FA001-AC4F-418D-AE19-62706E023703}">
                      <ahyp:hlinkClr xmlns:ahyp="http://schemas.microsoft.com/office/drawing/2018/hyperlinkcolor" val="tx"/>
                    </a:ext>
                  </a:extLst>
                </a:hlinkClick>
              </a:rPr>
              <a:t>edward.bos@orwgcap.org</a:t>
            </a:r>
            <a:r>
              <a:rPr lang="en-US" dirty="0">
                <a:solidFill>
                  <a:srgbClr val="7030A0"/>
                </a:solidFill>
              </a:rPr>
              <a:t> </a:t>
            </a:r>
          </a:p>
        </p:txBody>
      </p:sp>
    </p:spTree>
    <p:extLst>
      <p:ext uri="{BB962C8B-B14F-4D97-AF65-F5344CB8AC3E}">
        <p14:creationId xmlns:p14="http://schemas.microsoft.com/office/powerpoint/2010/main" val="1394590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D0D9-E31D-CB45-A42F-A371D0B59BAE}"/>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43928491-5F5B-2A48-AB35-03BEEC1F83F5}"/>
              </a:ext>
            </a:extLst>
          </p:cNvPr>
          <p:cNvSpPr>
            <a:spLocks noGrp="1"/>
          </p:cNvSpPr>
          <p:nvPr>
            <p:ph type="body" idx="1"/>
          </p:nvPr>
        </p:nvSpPr>
        <p:spPr/>
        <p:txBody>
          <a:bodyPr/>
          <a:lstStyle/>
          <a:p>
            <a:r>
              <a:rPr lang="en-US" dirty="0"/>
              <a:t>Week 1</a:t>
            </a:r>
          </a:p>
        </p:txBody>
      </p:sp>
      <p:sp>
        <p:nvSpPr>
          <p:cNvPr id="4" name="Text Placeholder 3">
            <a:extLst>
              <a:ext uri="{FF2B5EF4-FFF2-40B4-BE49-F238E27FC236}">
                <a16:creationId xmlns:a16="http://schemas.microsoft.com/office/drawing/2014/main" id="{C7A3CFE4-0FB7-704B-8177-0C6D8FEDB117}"/>
              </a:ext>
            </a:extLst>
          </p:cNvPr>
          <p:cNvSpPr>
            <a:spLocks noGrp="1"/>
          </p:cNvSpPr>
          <p:nvPr>
            <p:ph type="body" sz="half" idx="15"/>
          </p:nvPr>
        </p:nvSpPr>
        <p:spPr/>
        <p:txBody>
          <a:bodyPr>
            <a:normAutofit fontScale="92500" lnSpcReduction="10000"/>
          </a:bodyPr>
          <a:lstStyle/>
          <a:p>
            <a:pPr marL="285750" indent="-285750">
              <a:buFont typeface="Arial" panose="020B0604020202020204" pitchFamily="34" charset="0"/>
              <a:buChar char="•"/>
            </a:pPr>
            <a:r>
              <a:rPr lang="en-US" dirty="0"/>
              <a:t>Beginning with 'Why?’</a:t>
            </a:r>
          </a:p>
          <a:p>
            <a:pPr marL="285750" indent="-285750">
              <a:buFont typeface="Arial" panose="020B0604020202020204" pitchFamily="34" charset="0"/>
              <a:buChar char="•"/>
            </a:pPr>
            <a:r>
              <a:rPr lang="en-US" dirty="0"/>
              <a:t>The Evolution of CAP Culture</a:t>
            </a:r>
          </a:p>
          <a:p>
            <a:pPr marL="285750" indent="-285750">
              <a:buFont typeface="Arial" panose="020B0604020202020204" pitchFamily="34" charset="0"/>
              <a:buChar char="•"/>
            </a:pPr>
            <a:r>
              <a:rPr lang="en-US" dirty="0"/>
              <a:t>Moving Onto How</a:t>
            </a:r>
          </a:p>
          <a:p>
            <a:pPr marL="742950" lvl="1" indent="-285750">
              <a:buFont typeface="Arial" panose="020B0604020202020204" pitchFamily="34" charset="0"/>
              <a:buChar char="•"/>
            </a:pPr>
            <a:r>
              <a:rPr lang="en-US" dirty="0"/>
              <a:t>CAP Job Description(s)</a:t>
            </a:r>
          </a:p>
          <a:p>
            <a:pPr marL="742950" lvl="1" indent="-285750">
              <a:buFont typeface="Arial" panose="020B0604020202020204" pitchFamily="34" charset="0"/>
              <a:buChar char="•"/>
            </a:pPr>
            <a:r>
              <a:rPr lang="en-US" dirty="0"/>
              <a:t>CAP Specialty Track Progression</a:t>
            </a:r>
          </a:p>
          <a:p>
            <a:pPr marL="742950" lvl="1" indent="-285750">
              <a:buFont typeface="Arial" panose="020B0604020202020204" pitchFamily="34" charset="0"/>
              <a:buChar char="•"/>
            </a:pPr>
            <a:r>
              <a:rPr lang="en-US" dirty="0"/>
              <a:t>Why Goal-Setting Matters</a:t>
            </a:r>
          </a:p>
          <a:p>
            <a:pPr marL="285750" indent="-285750">
              <a:buFont typeface="Arial" panose="020B0604020202020204" pitchFamily="34" charset="0"/>
              <a:buChar char="•"/>
            </a:pPr>
            <a:r>
              <a:rPr lang="en-US" dirty="0"/>
              <a:t>Annual Planning Activity for Recruiting</a:t>
            </a:r>
          </a:p>
          <a:p>
            <a:pPr marL="285750" indent="-285750">
              <a:buFont typeface="Arial" panose="020B0604020202020204" pitchFamily="34" charset="0"/>
              <a:buChar char="•"/>
            </a:pPr>
            <a:r>
              <a:rPr lang="en-US" dirty="0"/>
              <a:t>What Prospecting is, and How to Do it.</a:t>
            </a:r>
          </a:p>
        </p:txBody>
      </p:sp>
      <p:sp>
        <p:nvSpPr>
          <p:cNvPr id="5" name="Text Placeholder 4">
            <a:extLst>
              <a:ext uri="{FF2B5EF4-FFF2-40B4-BE49-F238E27FC236}">
                <a16:creationId xmlns:a16="http://schemas.microsoft.com/office/drawing/2014/main" id="{395A8C96-7E84-D945-A684-05CD09032667}"/>
              </a:ext>
            </a:extLst>
          </p:cNvPr>
          <p:cNvSpPr>
            <a:spLocks noGrp="1"/>
          </p:cNvSpPr>
          <p:nvPr>
            <p:ph type="body" sz="quarter" idx="3"/>
          </p:nvPr>
        </p:nvSpPr>
        <p:spPr/>
        <p:txBody>
          <a:bodyPr/>
          <a:lstStyle/>
          <a:p>
            <a:r>
              <a:rPr lang="en-US" dirty="0"/>
              <a:t>Week 2</a:t>
            </a:r>
          </a:p>
        </p:txBody>
      </p:sp>
      <p:sp>
        <p:nvSpPr>
          <p:cNvPr id="6" name="Text Placeholder 5">
            <a:extLst>
              <a:ext uri="{FF2B5EF4-FFF2-40B4-BE49-F238E27FC236}">
                <a16:creationId xmlns:a16="http://schemas.microsoft.com/office/drawing/2014/main" id="{878DA08D-AE64-6B42-A983-9E39DCCB3CA0}"/>
              </a:ext>
            </a:extLst>
          </p:cNvPr>
          <p:cNvSpPr>
            <a:spLocks noGrp="1"/>
          </p:cNvSpPr>
          <p:nvPr>
            <p:ph type="body" sz="half" idx="16"/>
          </p:nvPr>
        </p:nvSpPr>
        <p:spPr/>
        <p:txBody>
          <a:bodyPr>
            <a:normAutofit/>
          </a:bodyPr>
          <a:lstStyle/>
          <a:p>
            <a:pPr marL="285750" indent="-285750">
              <a:buFont typeface="Arial" panose="020B0604020202020204" pitchFamily="34" charset="0"/>
              <a:buChar char="•"/>
            </a:pPr>
            <a:r>
              <a:rPr lang="en-US" dirty="0"/>
              <a:t>What is Cohort Recruiting</a:t>
            </a:r>
          </a:p>
          <a:p>
            <a:pPr marL="628650" lvl="1" indent="-171450">
              <a:buFont typeface="Arial" panose="020B0604020202020204" pitchFamily="34" charset="0"/>
              <a:buChar char="•"/>
            </a:pPr>
            <a:r>
              <a:rPr lang="en-US" dirty="0"/>
              <a:t>Steps &amp; Best Practices</a:t>
            </a:r>
          </a:p>
          <a:p>
            <a:pPr marL="628650" lvl="1" indent="-171450">
              <a:buFont typeface="Arial" panose="020B0604020202020204" pitchFamily="34" charset="0"/>
              <a:buChar char="•"/>
            </a:pPr>
            <a:r>
              <a:rPr lang="en-US" dirty="0"/>
              <a:t>Tie-Ins with Other Directorates</a:t>
            </a:r>
          </a:p>
          <a:p>
            <a:pPr marL="628650" lvl="1" indent="-171450">
              <a:buFont typeface="Arial" panose="020B0604020202020204" pitchFamily="34" charset="0"/>
              <a:buChar char="•"/>
            </a:pPr>
            <a:r>
              <a:rPr lang="en-US" dirty="0"/>
              <a:t>Planning Activity</a:t>
            </a:r>
          </a:p>
          <a:p>
            <a:pPr marL="285750" indent="-285750">
              <a:buFont typeface="Arial" panose="020B0604020202020204" pitchFamily="34" charset="0"/>
              <a:buChar char="•"/>
            </a:pPr>
            <a:r>
              <a:rPr lang="en-US" dirty="0"/>
              <a:t>What is Year-Round Recruiting</a:t>
            </a:r>
          </a:p>
          <a:p>
            <a:pPr marL="628650" lvl="1" indent="-171450">
              <a:buFont typeface="Arial" panose="020B0604020202020204" pitchFamily="34" charset="0"/>
              <a:buChar char="•"/>
            </a:pPr>
            <a:r>
              <a:rPr lang="en-US" dirty="0"/>
              <a:t>Steps and Best Practices</a:t>
            </a:r>
          </a:p>
          <a:p>
            <a:pPr marL="628650" lvl="1" indent="-171450">
              <a:buFont typeface="Arial" panose="020B0604020202020204" pitchFamily="34" charset="0"/>
              <a:buChar char="•"/>
            </a:pPr>
            <a:r>
              <a:rPr lang="en-US" dirty="0"/>
              <a:t>Mentoring and Why it's Vital</a:t>
            </a:r>
          </a:p>
          <a:p>
            <a:pPr marL="285750" indent="-285750">
              <a:buFont typeface="Arial" panose="020B0604020202020204" pitchFamily="34" charset="0"/>
              <a:buChar char="•"/>
            </a:pPr>
            <a:r>
              <a:rPr lang="en-US" dirty="0"/>
              <a:t>Incentivizing Recruiting by Unit Members</a:t>
            </a:r>
          </a:p>
          <a:p>
            <a:pPr marL="285750" indent="-285750">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EAD7A429-3FF3-BC45-8E0D-BA5CB4182488}"/>
              </a:ext>
            </a:extLst>
          </p:cNvPr>
          <p:cNvSpPr>
            <a:spLocks noGrp="1"/>
          </p:cNvSpPr>
          <p:nvPr>
            <p:ph type="body" sz="quarter" idx="13"/>
          </p:nvPr>
        </p:nvSpPr>
        <p:spPr/>
        <p:txBody>
          <a:bodyPr/>
          <a:lstStyle/>
          <a:p>
            <a:r>
              <a:rPr lang="en-US" dirty="0"/>
              <a:t>Week 3</a:t>
            </a:r>
          </a:p>
        </p:txBody>
      </p:sp>
      <p:sp>
        <p:nvSpPr>
          <p:cNvPr id="8" name="Text Placeholder 7">
            <a:extLst>
              <a:ext uri="{FF2B5EF4-FFF2-40B4-BE49-F238E27FC236}">
                <a16:creationId xmlns:a16="http://schemas.microsoft.com/office/drawing/2014/main" id="{61DF7E13-7419-514A-931C-09762A223EDF}"/>
              </a:ext>
            </a:extLst>
          </p:cNvPr>
          <p:cNvSpPr>
            <a:spLocks noGrp="1"/>
          </p:cNvSpPr>
          <p:nvPr>
            <p:ph type="body" sz="half" idx="17"/>
          </p:nvPr>
        </p:nvSpPr>
        <p:spPr/>
        <p:txBody>
          <a:bodyPr>
            <a:normAutofit fontScale="85000" lnSpcReduction="10000"/>
          </a:bodyPr>
          <a:lstStyle/>
          <a:p>
            <a:pPr marL="285750" indent="-285750">
              <a:buFont typeface="Arial" panose="020B0604020202020204" pitchFamily="34" charset="0"/>
              <a:buChar char="•"/>
            </a:pPr>
            <a:r>
              <a:rPr lang="en-US" dirty="0"/>
              <a:t>Recruiting Skills</a:t>
            </a:r>
          </a:p>
          <a:p>
            <a:pPr marL="628650" lvl="1" indent="-171450">
              <a:buFont typeface="Arial" panose="020B0604020202020204" pitchFamily="34" charset="0"/>
              <a:buChar char="•"/>
            </a:pPr>
            <a:r>
              <a:rPr lang="en-US" dirty="0"/>
              <a:t>Sales Training Basics</a:t>
            </a:r>
          </a:p>
          <a:p>
            <a:pPr marL="628650" lvl="1" indent="-171450">
              <a:buFont typeface="Arial" panose="020B0604020202020204" pitchFamily="34" charset="0"/>
              <a:buChar char="•"/>
            </a:pPr>
            <a:r>
              <a:rPr lang="en-US" dirty="0"/>
              <a:t>Role Playing Exercise</a:t>
            </a:r>
          </a:p>
          <a:p>
            <a:pPr marL="285750" indent="-285750">
              <a:buFont typeface="Arial" panose="020B0604020202020204" pitchFamily="34" charset="0"/>
              <a:buChar char="•"/>
            </a:pPr>
            <a:r>
              <a:rPr lang="en-US" dirty="0"/>
              <a:t>Resources for Additional Training</a:t>
            </a:r>
          </a:p>
          <a:p>
            <a:pPr marL="628650" lvl="1" indent="-171450">
              <a:buFont typeface="Arial" panose="020B0604020202020204" pitchFamily="34" charset="0"/>
              <a:buChar char="•"/>
            </a:pPr>
            <a:r>
              <a:rPr lang="en-US" dirty="0"/>
              <a:t>Online</a:t>
            </a:r>
          </a:p>
          <a:p>
            <a:pPr marL="628650" lvl="1" indent="-171450">
              <a:buFont typeface="Arial" panose="020B0604020202020204" pitchFamily="34" charset="0"/>
              <a:buChar char="•"/>
            </a:pPr>
            <a:r>
              <a:rPr lang="en-US" dirty="0"/>
              <a:t>In-Person</a:t>
            </a:r>
          </a:p>
          <a:p>
            <a:pPr marL="285750" indent="-285750">
              <a:buFont typeface="Arial" panose="020B0604020202020204" pitchFamily="34" charset="0"/>
              <a:buChar char="•"/>
            </a:pPr>
            <a:r>
              <a:rPr lang="en-US" dirty="0"/>
              <a:t>Starting New Units</a:t>
            </a:r>
          </a:p>
          <a:p>
            <a:pPr marL="628650" lvl="1" indent="-171450">
              <a:buFont typeface="Arial" panose="020B0604020202020204" pitchFamily="34" charset="0"/>
              <a:buChar char="•"/>
            </a:pPr>
            <a:r>
              <a:rPr lang="en-US" dirty="0"/>
              <a:t>How it Benefits Existing Units</a:t>
            </a:r>
          </a:p>
          <a:p>
            <a:pPr marL="628650" lvl="1" indent="-171450">
              <a:buFont typeface="Arial" panose="020B0604020202020204" pitchFamily="34" charset="0"/>
              <a:buChar char="•"/>
            </a:pPr>
            <a:r>
              <a:rPr lang="en-US" dirty="0"/>
              <a:t>How it Benefits the Wing and the Corporation</a:t>
            </a:r>
          </a:p>
          <a:p>
            <a:pPr marL="628650" lvl="1" indent="-171450">
              <a:buFont typeface="Arial" panose="020B0604020202020204" pitchFamily="34" charset="0"/>
              <a:buChar char="•"/>
            </a:pPr>
            <a:r>
              <a:rPr lang="en-US" dirty="0"/>
              <a:t>Tactics, Techniques, and Procedures</a:t>
            </a:r>
          </a:p>
          <a:p>
            <a:endParaRPr lang="en-US" dirty="0"/>
          </a:p>
        </p:txBody>
      </p:sp>
    </p:spTree>
    <p:extLst>
      <p:ext uri="{BB962C8B-B14F-4D97-AF65-F5344CB8AC3E}">
        <p14:creationId xmlns:p14="http://schemas.microsoft.com/office/powerpoint/2010/main" val="277568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A21AF-E510-4B47-B849-DA6ABB3A0917}"/>
              </a:ext>
            </a:extLst>
          </p:cNvPr>
          <p:cNvPicPr>
            <a:picLocks noChangeAspect="1"/>
          </p:cNvPicPr>
          <p:nvPr/>
        </p:nvPicPr>
        <p:blipFill>
          <a:blip r:embed="rId2"/>
          <a:stretch>
            <a:fillRect/>
          </a:stretch>
        </p:blipFill>
        <p:spPr>
          <a:xfrm>
            <a:off x="2631932" y="2428532"/>
            <a:ext cx="6928136" cy="39589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FDDE0E70-4B6B-3746-85D4-F872A5E41E08}"/>
              </a:ext>
            </a:extLst>
          </p:cNvPr>
          <p:cNvSpPr>
            <a:spLocks noGrp="1"/>
          </p:cNvSpPr>
          <p:nvPr>
            <p:ph type="title"/>
          </p:nvPr>
        </p:nvSpPr>
        <p:spPr/>
        <p:txBody>
          <a:bodyPr/>
          <a:lstStyle/>
          <a:p>
            <a:r>
              <a:rPr lang="en-US" dirty="0"/>
              <a:t>Questions so Far?</a:t>
            </a:r>
          </a:p>
        </p:txBody>
      </p:sp>
      <p:sp>
        <p:nvSpPr>
          <p:cNvPr id="4" name="Rectangle 3">
            <a:extLst>
              <a:ext uri="{FF2B5EF4-FFF2-40B4-BE49-F238E27FC236}">
                <a16:creationId xmlns:a16="http://schemas.microsoft.com/office/drawing/2014/main" id="{DEB91A4E-24B5-AF4C-BC62-772A9161FD9A}"/>
              </a:ext>
            </a:extLst>
          </p:cNvPr>
          <p:cNvSpPr/>
          <p:nvPr/>
        </p:nvSpPr>
        <p:spPr>
          <a:xfrm>
            <a:off x="6191973" y="3152270"/>
            <a:ext cx="128753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Comic Sans MS" panose="030F0902030302020204" pitchFamily="66" charset="0"/>
              </a:rPr>
              <a:t>Huh?</a:t>
            </a:r>
          </a:p>
        </p:txBody>
      </p:sp>
    </p:spTree>
    <p:extLst>
      <p:ext uri="{BB962C8B-B14F-4D97-AF65-F5344CB8AC3E}">
        <p14:creationId xmlns:p14="http://schemas.microsoft.com/office/powerpoint/2010/main" val="314908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0072-6795-9346-B45C-7A0B78B64E20}"/>
              </a:ext>
            </a:extLst>
          </p:cNvPr>
          <p:cNvSpPr>
            <a:spLocks noGrp="1"/>
          </p:cNvSpPr>
          <p:nvPr>
            <p:ph type="ctrTitle"/>
          </p:nvPr>
        </p:nvSpPr>
        <p:spPr/>
        <p:txBody>
          <a:bodyPr/>
          <a:lstStyle/>
          <a:p>
            <a:r>
              <a:rPr lang="en-US" dirty="0"/>
              <a:t>Beginning with ‘Why?’</a:t>
            </a:r>
          </a:p>
        </p:txBody>
      </p:sp>
      <p:sp>
        <p:nvSpPr>
          <p:cNvPr id="3" name="Subtitle 2">
            <a:extLst>
              <a:ext uri="{FF2B5EF4-FFF2-40B4-BE49-F238E27FC236}">
                <a16:creationId xmlns:a16="http://schemas.microsoft.com/office/drawing/2014/main" id="{ABD3FDCF-D873-5C48-BFEB-809A213CEDB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4995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EE54-D72B-FB41-B660-FFD8EB93EF3C}"/>
              </a:ext>
            </a:extLst>
          </p:cNvPr>
          <p:cNvSpPr>
            <a:spLocks noGrp="1"/>
          </p:cNvSpPr>
          <p:nvPr>
            <p:ph type="title"/>
          </p:nvPr>
        </p:nvSpPr>
        <p:spPr/>
        <p:txBody>
          <a:bodyPr/>
          <a:lstStyle/>
          <a:p>
            <a:r>
              <a:rPr lang="en-US" dirty="0"/>
              <a:t>Why Are You in CAP?</a:t>
            </a:r>
          </a:p>
        </p:txBody>
      </p:sp>
      <p:sp>
        <p:nvSpPr>
          <p:cNvPr id="3" name="Content Placeholder 2">
            <a:extLst>
              <a:ext uri="{FF2B5EF4-FFF2-40B4-BE49-F238E27FC236}">
                <a16:creationId xmlns:a16="http://schemas.microsoft.com/office/drawing/2014/main" id="{D0B2FED5-49FD-3542-AC14-2E7CF4C0D6EF}"/>
              </a:ext>
            </a:extLst>
          </p:cNvPr>
          <p:cNvSpPr>
            <a:spLocks noGrp="1"/>
          </p:cNvSpPr>
          <p:nvPr>
            <p:ph sz="half" idx="1"/>
          </p:nvPr>
        </p:nvSpPr>
        <p:spPr/>
        <p:txBody>
          <a:bodyPr/>
          <a:lstStyle/>
          <a:p>
            <a:r>
              <a:rPr lang="en-US" dirty="0"/>
              <a:t>Let’s Discuss</a:t>
            </a:r>
          </a:p>
          <a:p>
            <a:endParaRPr lang="en-US" dirty="0"/>
          </a:p>
          <a:p>
            <a:pPr lvl="1"/>
            <a:r>
              <a:rPr lang="en-US" dirty="0"/>
              <a:t>Why are you in the </a:t>
            </a:r>
            <a:r>
              <a:rPr lang="en-US" u="sng" dirty="0"/>
              <a:t>Civil Air Patrol</a:t>
            </a:r>
            <a:r>
              <a:rPr lang="en-US" dirty="0"/>
              <a:t>?</a:t>
            </a:r>
          </a:p>
          <a:p>
            <a:pPr lvl="1"/>
            <a:endParaRPr lang="en-US" u="sng" dirty="0"/>
          </a:p>
          <a:p>
            <a:pPr lvl="1"/>
            <a:endParaRPr lang="en-US" u="sng" dirty="0"/>
          </a:p>
          <a:p>
            <a:pPr lvl="1"/>
            <a:r>
              <a:rPr lang="en-US" dirty="0"/>
              <a:t>Why </a:t>
            </a:r>
            <a:r>
              <a:rPr lang="en-US" u="sng" dirty="0"/>
              <a:t>ARE</a:t>
            </a:r>
            <a:r>
              <a:rPr lang="en-US" dirty="0"/>
              <a:t> you in the Civil Air Patrol?</a:t>
            </a:r>
          </a:p>
          <a:p>
            <a:endParaRPr lang="en-US" dirty="0"/>
          </a:p>
        </p:txBody>
      </p:sp>
      <p:sp>
        <p:nvSpPr>
          <p:cNvPr id="4" name="Content Placeholder 3">
            <a:extLst>
              <a:ext uri="{FF2B5EF4-FFF2-40B4-BE49-F238E27FC236}">
                <a16:creationId xmlns:a16="http://schemas.microsoft.com/office/drawing/2014/main" id="{9DFBFA7A-AECC-D24C-94B3-4FC1F990757F}"/>
              </a:ext>
            </a:extLst>
          </p:cNvPr>
          <p:cNvSpPr>
            <a:spLocks noGrp="1"/>
          </p:cNvSpPr>
          <p:nvPr>
            <p:ph sz="half" idx="2"/>
          </p:nvPr>
        </p:nvSpPr>
        <p:spPr/>
        <p:txBody>
          <a:bodyPr/>
          <a:lstStyle/>
          <a:p>
            <a:endParaRPr lang="en-US" dirty="0"/>
          </a:p>
          <a:p>
            <a:endParaRPr lang="en-US" dirty="0"/>
          </a:p>
          <a:p>
            <a:endParaRPr lang="en-US" dirty="0"/>
          </a:p>
          <a:p>
            <a:pPr lvl="1"/>
            <a:r>
              <a:rPr lang="en-US" dirty="0"/>
              <a:t>Why are </a:t>
            </a:r>
            <a:r>
              <a:rPr lang="en-US" u="sng" dirty="0"/>
              <a:t>YOU</a:t>
            </a:r>
            <a:r>
              <a:rPr lang="en-US" dirty="0"/>
              <a:t> in the Civil Air Patrol?</a:t>
            </a:r>
          </a:p>
          <a:p>
            <a:pPr lvl="1"/>
            <a:endParaRPr lang="en-US" u="sng" dirty="0"/>
          </a:p>
          <a:p>
            <a:pPr lvl="1"/>
            <a:endParaRPr lang="en-US" u="sng" dirty="0"/>
          </a:p>
          <a:p>
            <a:pPr lvl="1"/>
            <a:r>
              <a:rPr lang="en-US" u="sng" dirty="0"/>
              <a:t>WHY</a:t>
            </a:r>
            <a:r>
              <a:rPr lang="en-US" dirty="0"/>
              <a:t> are you in the Civil Air Patrol?</a:t>
            </a:r>
          </a:p>
          <a:p>
            <a:pPr lvl="1"/>
            <a:endParaRPr lang="en-US" dirty="0"/>
          </a:p>
        </p:txBody>
      </p:sp>
    </p:spTree>
    <p:extLst>
      <p:ext uri="{BB962C8B-B14F-4D97-AF65-F5344CB8AC3E}">
        <p14:creationId xmlns:p14="http://schemas.microsoft.com/office/powerpoint/2010/main" val="152233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12BB-16DC-744F-A058-FD1205168DA1}"/>
              </a:ext>
            </a:extLst>
          </p:cNvPr>
          <p:cNvSpPr>
            <a:spLocks noGrp="1"/>
          </p:cNvSpPr>
          <p:nvPr>
            <p:ph type="title"/>
          </p:nvPr>
        </p:nvSpPr>
        <p:spPr/>
        <p:txBody>
          <a:bodyPr/>
          <a:lstStyle/>
          <a:p>
            <a:r>
              <a:rPr lang="en-US" dirty="0"/>
              <a:t>Why Are We Recruiting?</a:t>
            </a:r>
          </a:p>
        </p:txBody>
      </p:sp>
      <p:sp>
        <p:nvSpPr>
          <p:cNvPr id="3" name="Content Placeholder 2">
            <a:extLst>
              <a:ext uri="{FF2B5EF4-FFF2-40B4-BE49-F238E27FC236}">
                <a16:creationId xmlns:a16="http://schemas.microsoft.com/office/drawing/2014/main" id="{D4D98E0D-A4E6-1042-94F9-AA26DF9BBEAE}"/>
              </a:ext>
            </a:extLst>
          </p:cNvPr>
          <p:cNvSpPr>
            <a:spLocks noGrp="1"/>
          </p:cNvSpPr>
          <p:nvPr>
            <p:ph idx="1"/>
          </p:nvPr>
        </p:nvSpPr>
        <p:spPr/>
        <p:txBody>
          <a:bodyPr/>
          <a:lstStyle/>
          <a:p>
            <a:r>
              <a:rPr lang="en-US" dirty="0"/>
              <a:t>Let’s Discuss the Reasons for Appointing Recruiting &amp; Retention Officers</a:t>
            </a:r>
          </a:p>
          <a:p>
            <a:pPr lvl="1"/>
            <a:endParaRPr lang="en-US" dirty="0"/>
          </a:p>
          <a:p>
            <a:pPr lvl="1"/>
            <a:r>
              <a:rPr lang="en-US" dirty="0"/>
              <a:t>For the community</a:t>
            </a:r>
          </a:p>
          <a:p>
            <a:pPr lvl="1"/>
            <a:endParaRPr lang="en-US" dirty="0"/>
          </a:p>
          <a:p>
            <a:pPr lvl="1"/>
            <a:r>
              <a:rPr lang="en-US" dirty="0"/>
              <a:t>For the unit</a:t>
            </a:r>
          </a:p>
          <a:p>
            <a:pPr lvl="1"/>
            <a:endParaRPr lang="en-US" dirty="0"/>
          </a:p>
          <a:p>
            <a:pPr lvl="1"/>
            <a:r>
              <a:rPr lang="en-US" dirty="0"/>
              <a:t>For the Civil Air Patrol</a:t>
            </a:r>
          </a:p>
          <a:p>
            <a:endParaRPr lang="en-US" dirty="0"/>
          </a:p>
          <a:p>
            <a:r>
              <a:rPr lang="en-US" dirty="0"/>
              <a:t>Do these reasons matter?    Does CAP matter?    Then recruiting is worth it!</a:t>
            </a:r>
          </a:p>
        </p:txBody>
      </p:sp>
    </p:spTree>
    <p:extLst>
      <p:ext uri="{BB962C8B-B14F-4D97-AF65-F5344CB8AC3E}">
        <p14:creationId xmlns:p14="http://schemas.microsoft.com/office/powerpoint/2010/main" val="3462545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A12D-A16F-9F47-8EE5-4202D9BFAA4D}"/>
              </a:ext>
            </a:extLst>
          </p:cNvPr>
          <p:cNvSpPr>
            <a:spLocks noGrp="1"/>
          </p:cNvSpPr>
          <p:nvPr>
            <p:ph type="ctrTitle"/>
          </p:nvPr>
        </p:nvSpPr>
        <p:spPr/>
        <p:txBody>
          <a:bodyPr/>
          <a:lstStyle/>
          <a:p>
            <a:r>
              <a:rPr lang="en-US" sz="4800" dirty="0"/>
              <a:t>The Evolution of CAP Culture</a:t>
            </a:r>
          </a:p>
        </p:txBody>
      </p:sp>
      <p:sp>
        <p:nvSpPr>
          <p:cNvPr id="3" name="Subtitle 2">
            <a:extLst>
              <a:ext uri="{FF2B5EF4-FFF2-40B4-BE49-F238E27FC236}">
                <a16:creationId xmlns:a16="http://schemas.microsoft.com/office/drawing/2014/main" id="{A17EBB9E-F221-D04C-9F83-48C07485B1A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24065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708A8D6A-FBC0-4DBA-9E31-40D524538905}"/>
              </a:ext>
            </a:extLst>
          </p:cNvPr>
          <p:cNvGraphicFramePr/>
          <p:nvPr>
            <p:extLst>
              <p:ext uri="{D42A27DB-BD31-4B8C-83A1-F6EECF244321}">
                <p14:modId xmlns:p14="http://schemas.microsoft.com/office/powerpoint/2010/main" val="1847187972"/>
              </p:ext>
            </p:extLst>
          </p:nvPr>
        </p:nvGraphicFramePr>
        <p:xfrm>
          <a:off x="240632" y="574600"/>
          <a:ext cx="6288506" cy="5708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718E657F-EC83-41A1-99F8-AAA544C06087}"/>
              </a:ext>
            </a:extLst>
          </p:cNvPr>
          <p:cNvSpPr txBox="1"/>
          <p:nvPr/>
        </p:nvSpPr>
        <p:spPr>
          <a:xfrm>
            <a:off x="1645970" y="3013500"/>
            <a:ext cx="3477829" cy="830997"/>
          </a:xfrm>
          <a:prstGeom prst="rect">
            <a:avLst/>
          </a:prstGeom>
          <a:noFill/>
        </p:spPr>
        <p:txBody>
          <a:bodyPr wrap="square" rtlCol="0">
            <a:spAutoFit/>
          </a:bodyPr>
          <a:lstStyle/>
          <a:p>
            <a:pPr algn="ctr"/>
            <a:r>
              <a:rPr lang="en-US" sz="2400" b="1" i="1" dirty="0"/>
              <a:t>Continuous Evolution</a:t>
            </a:r>
          </a:p>
          <a:p>
            <a:pPr algn="ctr"/>
            <a:r>
              <a:rPr lang="en-US" sz="2400" b="1" i="1" dirty="0"/>
              <a:t>of Civil Air Patrol Culture</a:t>
            </a:r>
          </a:p>
        </p:txBody>
      </p:sp>
      <p:sp>
        <p:nvSpPr>
          <p:cNvPr id="11" name="TextBox 10">
            <a:extLst>
              <a:ext uri="{FF2B5EF4-FFF2-40B4-BE49-F238E27FC236}">
                <a16:creationId xmlns:a16="http://schemas.microsoft.com/office/drawing/2014/main" id="{F23A58B4-1679-451F-9F1F-D69AD578A6F3}"/>
              </a:ext>
            </a:extLst>
          </p:cNvPr>
          <p:cNvSpPr txBox="1"/>
          <p:nvPr/>
        </p:nvSpPr>
        <p:spPr>
          <a:xfrm>
            <a:off x="6637938" y="1030706"/>
            <a:ext cx="2601800" cy="1631216"/>
          </a:xfrm>
          <a:prstGeom prst="rect">
            <a:avLst/>
          </a:prstGeom>
          <a:noFill/>
        </p:spPr>
        <p:txBody>
          <a:bodyPr wrap="square" rtlCol="0">
            <a:spAutoFit/>
          </a:bodyPr>
          <a:lstStyle/>
          <a:p>
            <a:r>
              <a:rPr lang="en-US" sz="2000" b="1" dirty="0">
                <a:solidFill>
                  <a:schemeClr val="accent2">
                    <a:lumMod val="75000"/>
                  </a:schemeClr>
                </a:solidFill>
              </a:rPr>
              <a:t>Members join CAP based on their </a:t>
            </a:r>
            <a:r>
              <a:rPr lang="en-US" sz="2000" b="1" i="1" dirty="0">
                <a:solidFill>
                  <a:schemeClr val="accent2">
                    <a:lumMod val="75000"/>
                  </a:schemeClr>
                </a:solidFill>
              </a:rPr>
              <a:t>Perceptions</a:t>
            </a:r>
            <a:r>
              <a:rPr lang="en-US" sz="2000" b="1" dirty="0">
                <a:solidFill>
                  <a:schemeClr val="accent2">
                    <a:lumMod val="75000"/>
                  </a:schemeClr>
                </a:solidFill>
              </a:rPr>
              <a:t> of the unit, its membership, and its activities</a:t>
            </a:r>
          </a:p>
        </p:txBody>
      </p:sp>
      <p:sp>
        <p:nvSpPr>
          <p:cNvPr id="12" name="TextBox 11">
            <a:extLst>
              <a:ext uri="{FF2B5EF4-FFF2-40B4-BE49-F238E27FC236}">
                <a16:creationId xmlns:a16="http://schemas.microsoft.com/office/drawing/2014/main" id="{74101D9C-3558-4386-B0F5-EF8ACD5221DA}"/>
              </a:ext>
            </a:extLst>
          </p:cNvPr>
          <p:cNvSpPr txBox="1"/>
          <p:nvPr/>
        </p:nvSpPr>
        <p:spPr>
          <a:xfrm>
            <a:off x="9348538" y="1621428"/>
            <a:ext cx="2601800" cy="2554545"/>
          </a:xfrm>
          <a:prstGeom prst="rect">
            <a:avLst/>
          </a:prstGeom>
          <a:noFill/>
        </p:spPr>
        <p:txBody>
          <a:bodyPr wrap="square" rtlCol="0">
            <a:spAutoFit/>
          </a:bodyPr>
          <a:lstStyle/>
          <a:p>
            <a:r>
              <a:rPr lang="en-US" sz="2000" b="1" i="1" dirty="0">
                <a:solidFill>
                  <a:schemeClr val="accent1">
                    <a:lumMod val="75000"/>
                  </a:schemeClr>
                </a:solidFill>
              </a:rPr>
              <a:t>Attitudes</a:t>
            </a:r>
            <a:r>
              <a:rPr lang="en-US" sz="2000" b="1" dirty="0">
                <a:solidFill>
                  <a:schemeClr val="accent1">
                    <a:lumMod val="75000"/>
                  </a:schemeClr>
                </a:solidFill>
              </a:rPr>
              <a:t>, </a:t>
            </a:r>
            <a:r>
              <a:rPr lang="en-US" sz="2000" b="1" i="1" dirty="0">
                <a:solidFill>
                  <a:schemeClr val="accent1">
                    <a:lumMod val="75000"/>
                  </a:schemeClr>
                </a:solidFill>
              </a:rPr>
              <a:t>Values</a:t>
            </a:r>
            <a:r>
              <a:rPr lang="en-US" sz="2000" b="1" dirty="0">
                <a:solidFill>
                  <a:schemeClr val="accent1">
                    <a:lumMod val="75000"/>
                  </a:schemeClr>
                </a:solidFill>
              </a:rPr>
              <a:t>, </a:t>
            </a:r>
            <a:r>
              <a:rPr lang="en-US" sz="2000" b="1" i="1" dirty="0">
                <a:solidFill>
                  <a:schemeClr val="accent1">
                    <a:lumMod val="75000"/>
                  </a:schemeClr>
                </a:solidFill>
              </a:rPr>
              <a:t>Decisions</a:t>
            </a:r>
            <a:r>
              <a:rPr lang="en-US" sz="2000" b="1" dirty="0">
                <a:solidFill>
                  <a:schemeClr val="accent1">
                    <a:lumMod val="75000"/>
                  </a:schemeClr>
                </a:solidFill>
              </a:rPr>
              <a:t>, </a:t>
            </a:r>
            <a:r>
              <a:rPr lang="en-US" sz="2000" b="1" i="1" dirty="0">
                <a:solidFill>
                  <a:schemeClr val="accent1">
                    <a:lumMod val="75000"/>
                  </a:schemeClr>
                </a:solidFill>
              </a:rPr>
              <a:t>Expectations</a:t>
            </a:r>
            <a:r>
              <a:rPr lang="en-US" sz="2000" b="1" dirty="0">
                <a:solidFill>
                  <a:schemeClr val="accent1">
                    <a:lumMod val="75000"/>
                  </a:schemeClr>
                </a:solidFill>
              </a:rPr>
              <a:t>, and </a:t>
            </a:r>
            <a:r>
              <a:rPr lang="en-US" sz="2000" b="1" i="1" dirty="0">
                <a:solidFill>
                  <a:schemeClr val="accent1">
                    <a:lumMod val="75000"/>
                  </a:schemeClr>
                </a:solidFill>
              </a:rPr>
              <a:t>Behaviors</a:t>
            </a:r>
            <a:r>
              <a:rPr lang="en-US" sz="2000" b="1" dirty="0">
                <a:solidFill>
                  <a:schemeClr val="accent1">
                    <a:lumMod val="75000"/>
                  </a:schemeClr>
                </a:solidFill>
              </a:rPr>
              <a:t> can be self-realized or peer-driven but leadership is able to exert little influence in these areas</a:t>
            </a:r>
          </a:p>
        </p:txBody>
      </p:sp>
      <p:sp>
        <p:nvSpPr>
          <p:cNvPr id="13" name="TextBox 12">
            <a:extLst>
              <a:ext uri="{FF2B5EF4-FFF2-40B4-BE49-F238E27FC236}">
                <a16:creationId xmlns:a16="http://schemas.microsoft.com/office/drawing/2014/main" id="{95B5ACC1-F5A3-470F-BB19-CF644D18381F}"/>
              </a:ext>
            </a:extLst>
          </p:cNvPr>
          <p:cNvSpPr txBox="1"/>
          <p:nvPr/>
        </p:nvSpPr>
        <p:spPr>
          <a:xfrm>
            <a:off x="6637938" y="3726724"/>
            <a:ext cx="2601800" cy="1631216"/>
          </a:xfrm>
          <a:prstGeom prst="rect">
            <a:avLst/>
          </a:prstGeom>
          <a:noFill/>
        </p:spPr>
        <p:txBody>
          <a:bodyPr wrap="square" rtlCol="0">
            <a:spAutoFit/>
          </a:bodyPr>
          <a:lstStyle/>
          <a:p>
            <a:r>
              <a:rPr lang="en-US" sz="2000" b="1" i="1" dirty="0">
                <a:solidFill>
                  <a:schemeClr val="accent6">
                    <a:lumMod val="75000"/>
                  </a:schemeClr>
                </a:solidFill>
              </a:rPr>
              <a:t>Experiences</a:t>
            </a:r>
            <a:r>
              <a:rPr lang="en-US" sz="2000" b="1" dirty="0">
                <a:solidFill>
                  <a:schemeClr val="accent6">
                    <a:lumMod val="75000"/>
                  </a:schemeClr>
                </a:solidFill>
              </a:rPr>
              <a:t> are the key point in the cycle where leadership can generate the greatest impact</a:t>
            </a:r>
          </a:p>
        </p:txBody>
      </p:sp>
      <p:sp>
        <p:nvSpPr>
          <p:cNvPr id="14" name="TextBox 13">
            <a:extLst>
              <a:ext uri="{FF2B5EF4-FFF2-40B4-BE49-F238E27FC236}">
                <a16:creationId xmlns:a16="http://schemas.microsoft.com/office/drawing/2014/main" id="{71804F31-705A-4884-8178-B82758C6871C}"/>
              </a:ext>
            </a:extLst>
          </p:cNvPr>
          <p:cNvSpPr txBox="1"/>
          <p:nvPr/>
        </p:nvSpPr>
        <p:spPr>
          <a:xfrm>
            <a:off x="9239738" y="4175973"/>
            <a:ext cx="2601800" cy="2246769"/>
          </a:xfrm>
          <a:prstGeom prst="rect">
            <a:avLst/>
          </a:prstGeom>
          <a:noFill/>
        </p:spPr>
        <p:txBody>
          <a:bodyPr wrap="square" rtlCol="0">
            <a:spAutoFit/>
          </a:bodyPr>
          <a:lstStyle/>
          <a:p>
            <a:r>
              <a:rPr lang="en-US" sz="2000" b="1" i="1" dirty="0">
                <a:solidFill>
                  <a:srgbClr val="7030A0"/>
                </a:solidFill>
              </a:rPr>
              <a:t>Stories</a:t>
            </a:r>
            <a:r>
              <a:rPr lang="en-US" sz="2000" b="1" dirty="0">
                <a:solidFill>
                  <a:srgbClr val="7030A0"/>
                </a:solidFill>
              </a:rPr>
              <a:t> have both positive and negative influences on member perceptions and ultimately have the greatest impact on culture</a:t>
            </a:r>
          </a:p>
        </p:txBody>
      </p:sp>
    </p:spTree>
    <p:extLst>
      <p:ext uri="{BB962C8B-B14F-4D97-AF65-F5344CB8AC3E}">
        <p14:creationId xmlns:p14="http://schemas.microsoft.com/office/powerpoint/2010/main" val="156598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1" grpId="1" build="allAtOnce"/>
      <p:bldP spid="12" grpId="0" build="allAtOnce"/>
      <p:bldP spid="12" grpId="1" build="allAtOnce"/>
      <p:bldP spid="13" grpId="0" build="allAtOnce"/>
      <p:bldP spid="13" grpId="1" build="allAtOnce"/>
      <p:bldP spid="14" grpId="0" build="allAtOnce"/>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{D05FF171-1C8E-3F46-997F-DC0FDF348AAF}tf10001058</Template>
  <TotalTime>803</TotalTime>
  <Words>1424</Words>
  <Application>Microsoft Macintosh PowerPoint</Application>
  <PresentationFormat>Widescreen</PresentationFormat>
  <Paragraphs>222</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Century Gothic</vt:lpstr>
      <vt:lpstr>Comic Sans MS</vt:lpstr>
      <vt:lpstr>Wingdings 3</vt:lpstr>
      <vt:lpstr>Ion Boardroom</vt:lpstr>
      <vt:lpstr>Recruiting &amp; Retention</vt:lpstr>
      <vt:lpstr>Welcome</vt:lpstr>
      <vt:lpstr>Overview</vt:lpstr>
      <vt:lpstr>Questions so Far?</vt:lpstr>
      <vt:lpstr>Beginning with ‘Why?’</vt:lpstr>
      <vt:lpstr>Why Are You in CAP?</vt:lpstr>
      <vt:lpstr>Why Are We Recruiting?</vt:lpstr>
      <vt:lpstr>The Evolution of CAP Culture</vt:lpstr>
      <vt:lpstr>PowerPoint Presentation</vt:lpstr>
      <vt:lpstr>Moving Onto ‘How’</vt:lpstr>
      <vt:lpstr>What is Recruiting &amp; Retention?</vt:lpstr>
      <vt:lpstr>PowerPoint Presentation</vt:lpstr>
      <vt:lpstr>Job Description: Unit/Group</vt:lpstr>
      <vt:lpstr>Job Description: Wing/Region</vt:lpstr>
      <vt:lpstr>Questions so Far?</vt:lpstr>
      <vt:lpstr>Specialty Track # 226</vt:lpstr>
      <vt:lpstr>Specialty Track #226</vt:lpstr>
      <vt:lpstr>Goal Setting</vt:lpstr>
      <vt:lpstr>Why Goal Setting Matters</vt:lpstr>
      <vt:lpstr>Why Annual Planning Matters</vt:lpstr>
      <vt:lpstr>1st Exercise Begin</vt:lpstr>
      <vt:lpstr>1st Exercise Debrief</vt:lpstr>
      <vt:lpstr>2nd Exercise Begin</vt:lpstr>
      <vt:lpstr>2nd Exercise Debrief</vt:lpstr>
      <vt:lpstr>In 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 Edward A Lt Col</dc:creator>
  <cp:lastModifiedBy>Bos, Edward A Lt Col</cp:lastModifiedBy>
  <cp:revision>31</cp:revision>
  <dcterms:created xsi:type="dcterms:W3CDTF">2020-04-11T17:53:18Z</dcterms:created>
  <dcterms:modified xsi:type="dcterms:W3CDTF">2020-04-18T00:00:01Z</dcterms:modified>
</cp:coreProperties>
</file>