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3"/>
  </p:notesMasterIdLst>
  <p:sldIdLst>
    <p:sldId id="257" r:id="rId2"/>
    <p:sldId id="258" r:id="rId3"/>
    <p:sldId id="259" r:id="rId4"/>
    <p:sldId id="297" r:id="rId5"/>
    <p:sldId id="261" r:id="rId6"/>
    <p:sldId id="416" r:id="rId7"/>
    <p:sldId id="260" r:id="rId8"/>
    <p:sldId id="417" r:id="rId9"/>
    <p:sldId id="418" r:id="rId10"/>
    <p:sldId id="434" r:id="rId11"/>
    <p:sldId id="263" r:id="rId12"/>
    <p:sldId id="419" r:id="rId13"/>
    <p:sldId id="267" r:id="rId14"/>
    <p:sldId id="265" r:id="rId15"/>
    <p:sldId id="266" r:id="rId16"/>
    <p:sldId id="269" r:id="rId17"/>
    <p:sldId id="272" r:id="rId18"/>
    <p:sldId id="270" r:id="rId19"/>
    <p:sldId id="420" r:id="rId20"/>
    <p:sldId id="431" r:id="rId21"/>
    <p:sldId id="271" r:id="rId22"/>
    <p:sldId id="421" r:id="rId23"/>
    <p:sldId id="422" r:id="rId24"/>
    <p:sldId id="415" r:id="rId25"/>
    <p:sldId id="305" r:id="rId26"/>
    <p:sldId id="423" r:id="rId27"/>
    <p:sldId id="424" r:id="rId28"/>
    <p:sldId id="425" r:id="rId29"/>
    <p:sldId id="295" r:id="rId30"/>
    <p:sldId id="302" r:id="rId31"/>
    <p:sldId id="273" r:id="rId32"/>
    <p:sldId id="278" r:id="rId33"/>
    <p:sldId id="279" r:id="rId34"/>
    <p:sldId id="280" r:id="rId35"/>
    <p:sldId id="281" r:id="rId36"/>
    <p:sldId id="430" r:id="rId37"/>
    <p:sldId id="274" r:id="rId38"/>
    <p:sldId id="298" r:id="rId39"/>
    <p:sldId id="427" r:id="rId40"/>
    <p:sldId id="428" r:id="rId41"/>
    <p:sldId id="299" r:id="rId42"/>
    <p:sldId id="429" r:id="rId43"/>
    <p:sldId id="276" r:id="rId44"/>
    <p:sldId id="262" r:id="rId45"/>
    <p:sldId id="300" r:id="rId46"/>
    <p:sldId id="301" r:id="rId47"/>
    <p:sldId id="433" r:id="rId48"/>
    <p:sldId id="292" r:id="rId49"/>
    <p:sldId id="285" r:id="rId50"/>
    <p:sldId id="288" r:id="rId51"/>
    <p:sldId id="296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B32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2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s, Edward A Lt Col" userId="630a9d36-3cf7-4a71-9b84-90b5c9bf90d5" providerId="ADAL" clId="{4734BBC4-8C7C-954E-8AA1-FC634F2D4B01}"/>
    <pc:docChg chg="undo custSel addSld delSld modSld">
      <pc:chgData name="Bos, Edward A Lt Col" userId="630a9d36-3cf7-4a71-9b84-90b5c9bf90d5" providerId="ADAL" clId="{4734BBC4-8C7C-954E-8AA1-FC634F2D4B01}" dt="2020-05-01T18:28:23.513" v="799" actId="27636"/>
      <pc:docMkLst>
        <pc:docMk/>
      </pc:docMkLst>
      <pc:sldChg chg="modSp modAnim">
        <pc:chgData name="Bos, Edward A Lt Col" userId="630a9d36-3cf7-4a71-9b84-90b5c9bf90d5" providerId="ADAL" clId="{4734BBC4-8C7C-954E-8AA1-FC634F2D4B01}" dt="2020-04-30T19:40:19.923" v="181" actId="1037"/>
        <pc:sldMkLst>
          <pc:docMk/>
          <pc:sldMk cId="3462545478" sldId="273"/>
        </pc:sldMkLst>
        <pc:spChg chg="mod">
          <ac:chgData name="Bos, Edward A Lt Col" userId="630a9d36-3cf7-4a71-9b84-90b5c9bf90d5" providerId="ADAL" clId="{4734BBC4-8C7C-954E-8AA1-FC634F2D4B01}" dt="2020-04-30T19:40:19.923" v="181" actId="1037"/>
          <ac:spMkLst>
            <pc:docMk/>
            <pc:sldMk cId="3462545478" sldId="273"/>
            <ac:spMk id="3" creationId="{D4D98E0D-A4E6-1042-94F9-AA26DF9BBEAE}"/>
          </ac:spMkLst>
        </pc:spChg>
        <pc:spChg chg="mod">
          <ac:chgData name="Bos, Edward A Lt Col" userId="630a9d36-3cf7-4a71-9b84-90b5c9bf90d5" providerId="ADAL" clId="{4734BBC4-8C7C-954E-8AA1-FC634F2D4B01}" dt="2020-04-30T19:40:04.058" v="159" actId="20577"/>
          <ac:spMkLst>
            <pc:docMk/>
            <pc:sldMk cId="3462545478" sldId="273"/>
            <ac:spMk id="4" creationId="{7139A64D-6E2A-CD45-AD6C-1C2383379587}"/>
          </ac:spMkLst>
        </pc:spChg>
        <pc:spChg chg="mod">
          <ac:chgData name="Bos, Edward A Lt Col" userId="630a9d36-3cf7-4a71-9b84-90b5c9bf90d5" providerId="ADAL" clId="{4734BBC4-8C7C-954E-8AA1-FC634F2D4B01}" dt="2020-04-30T19:40:02.495" v="157" actId="20577"/>
          <ac:spMkLst>
            <pc:docMk/>
            <pc:sldMk cId="3462545478" sldId="273"/>
            <ac:spMk id="9" creationId="{6DB9241F-6A0E-8F4C-BF56-B0513EEF1D81}"/>
          </ac:spMkLst>
        </pc:spChg>
      </pc:sldChg>
      <pc:sldChg chg="modSp">
        <pc:chgData name="Bos, Edward A Lt Col" userId="630a9d36-3cf7-4a71-9b84-90b5c9bf90d5" providerId="ADAL" clId="{4734BBC4-8C7C-954E-8AA1-FC634F2D4B01}" dt="2020-04-30T19:49:27.042" v="676" actId="20577"/>
        <pc:sldMkLst>
          <pc:docMk/>
          <pc:sldMk cId="3888926757" sldId="278"/>
        </pc:sldMkLst>
        <pc:spChg chg="mod">
          <ac:chgData name="Bos, Edward A Lt Col" userId="630a9d36-3cf7-4a71-9b84-90b5c9bf90d5" providerId="ADAL" clId="{4734BBC4-8C7C-954E-8AA1-FC634F2D4B01}" dt="2020-04-30T19:49:27.042" v="676" actId="20577"/>
          <ac:spMkLst>
            <pc:docMk/>
            <pc:sldMk cId="3888926757" sldId="278"/>
            <ac:spMk id="3" creationId="{00000000-0000-0000-0000-000000000000}"/>
          </ac:spMkLst>
        </pc:spChg>
      </pc:sldChg>
      <pc:sldChg chg="modSp">
        <pc:chgData name="Bos, Edward A Lt Col" userId="630a9d36-3cf7-4a71-9b84-90b5c9bf90d5" providerId="ADAL" clId="{4734BBC4-8C7C-954E-8AA1-FC634F2D4B01}" dt="2020-04-30T19:51:26.945" v="677" actId="115"/>
        <pc:sldMkLst>
          <pc:docMk/>
          <pc:sldMk cId="345570238" sldId="279"/>
        </pc:sldMkLst>
        <pc:spChg chg="mod">
          <ac:chgData name="Bos, Edward A Lt Col" userId="630a9d36-3cf7-4a71-9b84-90b5c9bf90d5" providerId="ADAL" clId="{4734BBC4-8C7C-954E-8AA1-FC634F2D4B01}" dt="2020-04-30T19:51:26.945" v="677" actId="115"/>
          <ac:spMkLst>
            <pc:docMk/>
            <pc:sldMk cId="345570238" sldId="279"/>
            <ac:spMk id="3" creationId="{00000000-0000-0000-0000-000000000000}"/>
          </ac:spMkLst>
        </pc:spChg>
      </pc:sldChg>
      <pc:sldChg chg="modSp">
        <pc:chgData name="Bos, Edward A Lt Col" userId="630a9d36-3cf7-4a71-9b84-90b5c9bf90d5" providerId="ADAL" clId="{4734BBC4-8C7C-954E-8AA1-FC634F2D4B01}" dt="2020-04-30T19:51:54.665" v="685" actId="27636"/>
        <pc:sldMkLst>
          <pc:docMk/>
          <pc:sldMk cId="2661351599" sldId="280"/>
        </pc:sldMkLst>
        <pc:spChg chg="mod">
          <ac:chgData name="Bos, Edward A Lt Col" userId="630a9d36-3cf7-4a71-9b84-90b5c9bf90d5" providerId="ADAL" clId="{4734BBC4-8C7C-954E-8AA1-FC634F2D4B01}" dt="2020-04-30T19:51:54.665" v="685" actId="27636"/>
          <ac:spMkLst>
            <pc:docMk/>
            <pc:sldMk cId="2661351599" sldId="280"/>
            <ac:spMk id="3" creationId="{00000000-0000-0000-0000-000000000000}"/>
          </ac:spMkLst>
        </pc:spChg>
      </pc:sldChg>
      <pc:sldChg chg="modSp">
        <pc:chgData name="Bos, Edward A Lt Col" userId="630a9d36-3cf7-4a71-9b84-90b5c9bf90d5" providerId="ADAL" clId="{4734BBC4-8C7C-954E-8AA1-FC634F2D4B01}" dt="2020-04-30T19:52:12.519" v="686" actId="20577"/>
        <pc:sldMkLst>
          <pc:docMk/>
          <pc:sldMk cId="1171477740" sldId="281"/>
        </pc:sldMkLst>
        <pc:spChg chg="mod">
          <ac:chgData name="Bos, Edward A Lt Col" userId="630a9d36-3cf7-4a71-9b84-90b5c9bf90d5" providerId="ADAL" clId="{4734BBC4-8C7C-954E-8AA1-FC634F2D4B01}" dt="2020-04-30T19:52:12.519" v="686" actId="20577"/>
          <ac:spMkLst>
            <pc:docMk/>
            <pc:sldMk cId="1171477740" sldId="281"/>
            <ac:spMk id="3" creationId="{00000000-0000-0000-0000-000000000000}"/>
          </ac:spMkLst>
        </pc:spChg>
      </pc:sldChg>
      <pc:sldChg chg="modSp">
        <pc:chgData name="Bos, Edward A Lt Col" userId="630a9d36-3cf7-4a71-9b84-90b5c9bf90d5" providerId="ADAL" clId="{4734BBC4-8C7C-954E-8AA1-FC634F2D4B01}" dt="2020-04-30T19:42:43.470" v="189" actId="20577"/>
        <pc:sldMkLst>
          <pc:docMk/>
          <pc:sldMk cId="1394590044" sldId="296"/>
        </pc:sldMkLst>
        <pc:spChg chg="mod">
          <ac:chgData name="Bos, Edward A Lt Col" userId="630a9d36-3cf7-4a71-9b84-90b5c9bf90d5" providerId="ADAL" clId="{4734BBC4-8C7C-954E-8AA1-FC634F2D4B01}" dt="2020-04-30T19:42:43.470" v="189" actId="20577"/>
          <ac:spMkLst>
            <pc:docMk/>
            <pc:sldMk cId="1394590044" sldId="296"/>
            <ac:spMk id="3" creationId="{4BEF24F3-6FF4-934E-AD33-CD757E275EE3}"/>
          </ac:spMkLst>
        </pc:spChg>
      </pc:sldChg>
      <pc:sldChg chg="modSp">
        <pc:chgData name="Bos, Edward A Lt Col" userId="630a9d36-3cf7-4a71-9b84-90b5c9bf90d5" providerId="ADAL" clId="{4734BBC4-8C7C-954E-8AA1-FC634F2D4B01}" dt="2020-04-30T19:41:33.498" v="188" actId="15"/>
        <pc:sldMkLst>
          <pc:docMk/>
          <pc:sldMk cId="4224584203" sldId="299"/>
        </pc:sldMkLst>
        <pc:spChg chg="mod">
          <ac:chgData name="Bos, Edward A Lt Col" userId="630a9d36-3cf7-4a71-9b84-90b5c9bf90d5" providerId="ADAL" clId="{4734BBC4-8C7C-954E-8AA1-FC634F2D4B01}" dt="2020-04-30T19:41:33.498" v="188" actId="15"/>
          <ac:spMkLst>
            <pc:docMk/>
            <pc:sldMk cId="4224584203" sldId="299"/>
            <ac:spMk id="3" creationId="{61F6F1A2-88E1-CE44-9A0E-F1B7620DB1C0}"/>
          </ac:spMkLst>
        </pc:spChg>
      </pc:sldChg>
      <pc:sldChg chg="modSp">
        <pc:chgData name="Bos, Edward A Lt Col" userId="630a9d36-3cf7-4a71-9b84-90b5c9bf90d5" providerId="ADAL" clId="{4734BBC4-8C7C-954E-8AA1-FC634F2D4B01}" dt="2020-04-30T19:45:06.991" v="470" actId="27636"/>
        <pc:sldMkLst>
          <pc:docMk/>
          <pc:sldMk cId="2197664352" sldId="300"/>
        </pc:sldMkLst>
        <pc:spChg chg="mod">
          <ac:chgData name="Bos, Edward A Lt Col" userId="630a9d36-3cf7-4a71-9b84-90b5c9bf90d5" providerId="ADAL" clId="{4734BBC4-8C7C-954E-8AA1-FC634F2D4B01}" dt="2020-04-30T19:45:06.991" v="470" actId="27636"/>
          <ac:spMkLst>
            <pc:docMk/>
            <pc:sldMk cId="2197664352" sldId="300"/>
            <ac:spMk id="3" creationId="{83476F17-E385-ED44-B44B-81B0EB47EE08}"/>
          </ac:spMkLst>
        </pc:spChg>
      </pc:sldChg>
      <pc:sldChg chg="addSp delSp modSp">
        <pc:chgData name="Bos, Edward A Lt Col" userId="630a9d36-3cf7-4a71-9b84-90b5c9bf90d5" providerId="ADAL" clId="{4734BBC4-8C7C-954E-8AA1-FC634F2D4B01}" dt="2020-05-01T18:24:59.666" v="750" actId="12788"/>
        <pc:sldMkLst>
          <pc:docMk/>
          <pc:sldMk cId="1750509336" sldId="418"/>
        </pc:sldMkLst>
        <pc:spChg chg="add mod">
          <ac:chgData name="Bos, Edward A Lt Col" userId="630a9d36-3cf7-4a71-9b84-90b5c9bf90d5" providerId="ADAL" clId="{4734BBC4-8C7C-954E-8AA1-FC634F2D4B01}" dt="2020-05-01T18:24:20.437" v="744" actId="3062"/>
          <ac:spMkLst>
            <pc:docMk/>
            <pc:sldMk cId="1750509336" sldId="418"/>
            <ac:spMk id="3" creationId="{3D73F700-F83F-7744-8489-8BAC00BB0D54}"/>
          </ac:spMkLst>
        </pc:spChg>
        <pc:spChg chg="add mod">
          <ac:chgData name="Bos, Edward A Lt Col" userId="630a9d36-3cf7-4a71-9b84-90b5c9bf90d5" providerId="ADAL" clId="{4734BBC4-8C7C-954E-8AA1-FC634F2D4B01}" dt="2020-05-01T18:24:44.197" v="748" actId="171"/>
          <ac:spMkLst>
            <pc:docMk/>
            <pc:sldMk cId="1750509336" sldId="418"/>
            <ac:spMk id="4" creationId="{086E4564-0E0E-5A4E-B764-361491897ECD}"/>
          </ac:spMkLst>
        </pc:spChg>
        <pc:spChg chg="add del mod">
          <ac:chgData name="Bos, Edward A Lt Col" userId="630a9d36-3cf7-4a71-9b84-90b5c9bf90d5" providerId="ADAL" clId="{4734BBC4-8C7C-954E-8AA1-FC634F2D4B01}" dt="2020-04-30T20:43:01.951" v="698" actId="478"/>
          <ac:spMkLst>
            <pc:docMk/>
            <pc:sldMk cId="1750509336" sldId="418"/>
            <ac:spMk id="4" creationId="{3C5BB673-3524-4B49-BABE-9A140D5E0200}"/>
          </ac:spMkLst>
        </pc:spChg>
        <pc:spChg chg="add del mod">
          <ac:chgData name="Bos, Edward A Lt Col" userId="630a9d36-3cf7-4a71-9b84-90b5c9bf90d5" providerId="ADAL" clId="{4734BBC4-8C7C-954E-8AA1-FC634F2D4B01}" dt="2020-05-01T18:23:31.619" v="736"/>
          <ac:spMkLst>
            <pc:docMk/>
            <pc:sldMk cId="1750509336" sldId="418"/>
            <ac:spMk id="6" creationId="{AF7ACF6E-94DC-9F44-AF59-428E5823802B}"/>
          </ac:spMkLst>
        </pc:spChg>
        <pc:graphicFrameChg chg="del">
          <ac:chgData name="Bos, Edward A Lt Col" userId="630a9d36-3cf7-4a71-9b84-90b5c9bf90d5" providerId="ADAL" clId="{4734BBC4-8C7C-954E-8AA1-FC634F2D4B01}" dt="2020-04-30T20:42:42.110" v="692" actId="478"/>
          <ac:graphicFrameMkLst>
            <pc:docMk/>
            <pc:sldMk cId="1750509336" sldId="418"/>
            <ac:graphicFrameMk id="5" creationId="{3C832F28-FD2A-4F63-9CF2-3A6D0DF26572}"/>
          </ac:graphicFrameMkLst>
        </pc:graphicFrameChg>
        <pc:picChg chg="add mod">
          <ac:chgData name="Bos, Edward A Lt Col" userId="630a9d36-3cf7-4a71-9b84-90b5c9bf90d5" providerId="ADAL" clId="{4734BBC4-8C7C-954E-8AA1-FC634F2D4B01}" dt="2020-05-01T18:24:59.666" v="750" actId="12788"/>
          <ac:picMkLst>
            <pc:docMk/>
            <pc:sldMk cId="1750509336" sldId="418"/>
            <ac:picMk id="2" creationId="{770C8D7A-09F5-8D4E-9E88-915281B4FDFE}"/>
          </ac:picMkLst>
        </pc:picChg>
      </pc:sldChg>
      <pc:sldChg chg="modSp">
        <pc:chgData name="Bos, Edward A Lt Col" userId="630a9d36-3cf7-4a71-9b84-90b5c9bf90d5" providerId="ADAL" clId="{4734BBC4-8C7C-954E-8AA1-FC634F2D4B01}" dt="2020-04-30T19:52:44.430" v="690" actId="403"/>
        <pc:sldMkLst>
          <pc:docMk/>
          <pc:sldMk cId="1222703470" sldId="427"/>
        </pc:sldMkLst>
        <pc:spChg chg="mod">
          <ac:chgData name="Bos, Edward A Lt Col" userId="630a9d36-3cf7-4a71-9b84-90b5c9bf90d5" providerId="ADAL" clId="{4734BBC4-8C7C-954E-8AA1-FC634F2D4B01}" dt="2020-04-30T19:52:44.430" v="690" actId="403"/>
          <ac:spMkLst>
            <pc:docMk/>
            <pc:sldMk cId="1222703470" sldId="427"/>
            <ac:spMk id="3" creationId="{D207F6DA-9D91-2049-AA80-2ABE8CD240D8}"/>
          </ac:spMkLst>
        </pc:spChg>
      </pc:sldChg>
      <pc:sldChg chg="modSp add del">
        <pc:chgData name="Bos, Edward A Lt Col" userId="630a9d36-3cf7-4a71-9b84-90b5c9bf90d5" providerId="ADAL" clId="{4734BBC4-8C7C-954E-8AA1-FC634F2D4B01}" dt="2020-04-30T19:54:03.119" v="691" actId="2696"/>
        <pc:sldMkLst>
          <pc:docMk/>
          <pc:sldMk cId="4126197206" sldId="432"/>
        </pc:sldMkLst>
        <pc:graphicFrameChg chg="mod">
          <ac:chgData name="Bos, Edward A Lt Col" userId="630a9d36-3cf7-4a71-9b84-90b5c9bf90d5" providerId="ADAL" clId="{4734BBC4-8C7C-954E-8AA1-FC634F2D4B01}" dt="2020-04-30T19:31:59.597" v="2" actId="1076"/>
          <ac:graphicFrameMkLst>
            <pc:docMk/>
            <pc:sldMk cId="4126197206" sldId="432"/>
            <ac:graphicFrameMk id="5" creationId="{3C832F28-FD2A-4F63-9CF2-3A6D0DF26572}"/>
          </ac:graphicFrameMkLst>
        </pc:graphicFrameChg>
      </pc:sldChg>
      <pc:sldChg chg="modSp add">
        <pc:chgData name="Bos, Edward A Lt Col" userId="630a9d36-3cf7-4a71-9b84-90b5c9bf90d5" providerId="ADAL" clId="{4734BBC4-8C7C-954E-8AA1-FC634F2D4B01}" dt="2020-04-30T19:47:07.593" v="669" actId="20577"/>
        <pc:sldMkLst>
          <pc:docMk/>
          <pc:sldMk cId="2002829618" sldId="433"/>
        </pc:sldMkLst>
        <pc:spChg chg="mod">
          <ac:chgData name="Bos, Edward A Lt Col" userId="630a9d36-3cf7-4a71-9b84-90b5c9bf90d5" providerId="ADAL" clId="{4734BBC4-8C7C-954E-8AA1-FC634F2D4B01}" dt="2020-04-30T19:45:25.418" v="490" actId="20577"/>
          <ac:spMkLst>
            <pc:docMk/>
            <pc:sldMk cId="2002829618" sldId="433"/>
            <ac:spMk id="2" creationId="{A7BD3B1B-5EBC-6844-8BE8-EA966EF8C75D}"/>
          </ac:spMkLst>
        </pc:spChg>
        <pc:spChg chg="mod">
          <ac:chgData name="Bos, Edward A Lt Col" userId="630a9d36-3cf7-4a71-9b84-90b5c9bf90d5" providerId="ADAL" clId="{4734BBC4-8C7C-954E-8AA1-FC634F2D4B01}" dt="2020-04-30T19:47:07.593" v="669" actId="20577"/>
          <ac:spMkLst>
            <pc:docMk/>
            <pc:sldMk cId="2002829618" sldId="433"/>
            <ac:spMk id="3" creationId="{D345D690-DF18-B14E-8356-F96024B3A069}"/>
          </ac:spMkLst>
        </pc:spChg>
      </pc:sldChg>
      <pc:sldChg chg="addSp delSp modSp add">
        <pc:chgData name="Bos, Edward A Lt Col" userId="630a9d36-3cf7-4a71-9b84-90b5c9bf90d5" providerId="ADAL" clId="{4734BBC4-8C7C-954E-8AA1-FC634F2D4B01}" dt="2020-05-01T18:28:23.513" v="799" actId="27636"/>
        <pc:sldMkLst>
          <pc:docMk/>
          <pc:sldMk cId="3465228656" sldId="434"/>
        </pc:sldMkLst>
        <pc:spChg chg="add mod">
          <ac:chgData name="Bos, Edward A Lt Col" userId="630a9d36-3cf7-4a71-9b84-90b5c9bf90d5" providerId="ADAL" clId="{4734BBC4-8C7C-954E-8AA1-FC634F2D4B01}" dt="2020-05-01T18:28:16.914" v="797" actId="14100"/>
          <ac:spMkLst>
            <pc:docMk/>
            <pc:sldMk cId="3465228656" sldId="434"/>
            <ac:spMk id="4" creationId="{E56B7934-77FB-F44B-971F-FA40108DC763}"/>
          </ac:spMkLst>
        </pc:spChg>
        <pc:spChg chg="add del mod">
          <ac:chgData name="Bos, Edward A Lt Col" userId="630a9d36-3cf7-4a71-9b84-90b5c9bf90d5" providerId="ADAL" clId="{4734BBC4-8C7C-954E-8AA1-FC634F2D4B01}" dt="2020-05-01T18:26:56.892" v="754" actId="478"/>
          <ac:spMkLst>
            <pc:docMk/>
            <pc:sldMk cId="3465228656" sldId="434"/>
            <ac:spMk id="5" creationId="{92355974-13DF-1448-807B-B85BCB15BD0E}"/>
          </ac:spMkLst>
        </pc:spChg>
        <pc:spChg chg="add mod">
          <ac:chgData name="Bos, Edward A Lt Col" userId="630a9d36-3cf7-4a71-9b84-90b5c9bf90d5" providerId="ADAL" clId="{4734BBC4-8C7C-954E-8AA1-FC634F2D4B01}" dt="2020-05-01T18:28:23.513" v="799" actId="27636"/>
          <ac:spMkLst>
            <pc:docMk/>
            <pc:sldMk cId="3465228656" sldId="434"/>
            <ac:spMk id="6" creationId="{4C415D3F-7DA7-484D-A09D-5B8358AFE9BC}"/>
          </ac:spMkLst>
        </pc:spChg>
        <pc:picChg chg="add mod">
          <ac:chgData name="Bos, Edward A Lt Col" userId="630a9d36-3cf7-4a71-9b84-90b5c9bf90d5" providerId="ADAL" clId="{4734BBC4-8C7C-954E-8AA1-FC634F2D4B01}" dt="2020-05-01T18:27:00.270" v="755" actId="1076"/>
          <ac:picMkLst>
            <pc:docMk/>
            <pc:sldMk cId="3465228656" sldId="434"/>
            <ac:picMk id="3" creationId="{BE13FD32-0BE1-AF4B-9E04-3E935FAA4AD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82BB8-AF42-DD42-9893-FFB1406D8F4F}" type="datetimeFigureOut">
              <a:rPr lang="en-US" smtClean="0"/>
              <a:t>5/1/20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C58A0-4ABD-2A4C-9137-0BC33BF5E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93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DE26D-FCE8-42D6-8561-DDAB7C9B541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60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with a motley</a:t>
            </a:r>
            <a:r>
              <a:rPr lang="en-US" baseline="0" dirty="0"/>
              <a:t> collection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E26D-FCE8-42D6-8561-DDAB7C9B541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10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got them,</a:t>
            </a:r>
            <a:r>
              <a:rPr lang="en-US" baseline="0" dirty="0"/>
              <a:t> you’ve shown them the program’s worth. NOW TRAIN THEM!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E26D-FCE8-42D6-8561-DDAB7C9B541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324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E26D-FCE8-42D6-8561-DDAB7C9B541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18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Integrate the cohort into your unit. Put them in you flights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E26D-FCE8-42D6-8561-DDAB7C9B541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4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Units don’t advertise</a:t>
            </a:r>
            <a:r>
              <a:rPr lang="en-US" baseline="0" dirty="0"/>
              <a:t> and expect people to just show up and find them?</a:t>
            </a:r>
            <a:br>
              <a:rPr lang="en-US" baseline="0" dirty="0"/>
            </a:br>
            <a:br>
              <a:rPr lang="en-US" baseline="0" dirty="0"/>
            </a:br>
            <a:r>
              <a:rPr lang="en-US" i="1" dirty="0"/>
              <a:t>How did you expect to get them in the door if you don’t advertise?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They work, and they’re cheap.</a:t>
            </a:r>
            <a:endParaRPr lang="en-US" sz="1400" i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2 weeks out the unit members don’t know they are having an event, or they change it at the last second.  How do prospective members find out </a:t>
            </a:r>
            <a:r>
              <a:rPr lang="en-US" i="1" u="sng" dirty="0"/>
              <a:t>if your own members don’t know</a:t>
            </a:r>
            <a:r>
              <a:rPr lang="en-US" i="1" dirty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E26D-FCE8-42D6-8561-DDAB7C9B541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413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What part of “meh” makes people join?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E26D-FCE8-42D6-8561-DDAB7C9B541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727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to mention word of mouth,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E26D-FCE8-42D6-8561-DDAB7C9B5414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48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Leave time for participants to answer. Record answers on whiteboard.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C58A0-4ABD-2A4C-9137-0BC33BF5E5F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03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C58A0-4ABD-2A4C-9137-0BC33BF5E5F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191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C58A0-4ABD-2A4C-9137-0BC33BF5E5F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47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trickle-in recruiting, how effective is your training if</a:t>
            </a:r>
            <a:r>
              <a:rPr lang="en-US" baseline="0" dirty="0"/>
              <a:t> </a:t>
            </a:r>
            <a:r>
              <a:rPr lang="en-US" dirty="0"/>
              <a:t>you have people at varying levels (days) of training within the group?</a:t>
            </a:r>
            <a:r>
              <a:rPr lang="en-US" baseline="0" dirty="0"/>
              <a:t> </a:t>
            </a:r>
            <a:r>
              <a:rPr lang="en-US" dirty="0"/>
              <a:t>People enter and exit randomly or at a whim?</a:t>
            </a:r>
            <a:r>
              <a:rPr lang="en-US" baseline="0" dirty="0"/>
              <a:t>   </a:t>
            </a:r>
            <a:r>
              <a:rPr lang="en-US" dirty="0"/>
              <a:t>You have to repeat the same basic subjects over &amp; over or bring others up to speed?</a:t>
            </a:r>
          </a:p>
          <a:p>
            <a:endParaRPr lang="en-US" dirty="0"/>
          </a:p>
          <a:p>
            <a:pPr lvl="0"/>
            <a:r>
              <a:rPr lang="en-US" dirty="0"/>
              <a:t>What</a:t>
            </a:r>
            <a:r>
              <a:rPr lang="en-US" baseline="0" dirty="0"/>
              <a:t> happens is, those </a:t>
            </a:r>
            <a:r>
              <a:rPr lang="en-US" dirty="0"/>
              <a:t>who are already training are annoyed, those joining up later are playing catch up,</a:t>
            </a:r>
            <a:r>
              <a:rPr lang="en-US" baseline="0" dirty="0"/>
              <a:t> a</a:t>
            </a:r>
            <a:r>
              <a:rPr lang="en-US" dirty="0"/>
              <a:t>nd your  trainers are not effectively utilized</a:t>
            </a:r>
          </a:p>
          <a:p>
            <a:endParaRPr lang="en-US" dirty="0"/>
          </a:p>
          <a:p>
            <a:r>
              <a:rPr lang="en-US" dirty="0"/>
              <a:t>Never mind always conducting membership boards, verifying documents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E26D-FCE8-42D6-8561-DDAB7C9B541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93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all about planning.</a:t>
            </a:r>
            <a:r>
              <a:rPr lang="en-US" baseline="0" dirty="0"/>
              <a:t> </a:t>
            </a:r>
          </a:p>
          <a:p>
            <a:endParaRPr lang="en-US" baseline="0" dirty="0"/>
          </a:p>
          <a:p>
            <a:r>
              <a:rPr lang="en-US" baseline="0" dirty="0"/>
              <a:t>You have to have a plan to train them, and you need an active, vibrant squadron for them to “graduate into”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E26D-FCE8-42D6-8561-DDAB7C9B541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00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Flyers get the “FIVE W’s” Who, What, When,</a:t>
            </a:r>
            <a:r>
              <a:rPr lang="en-US" baseline="0" dirty="0"/>
              <a:t> Where and WHY home to stick on the fridge, hang in a window, </a:t>
            </a:r>
            <a:r>
              <a:rPr lang="en-US" baseline="0" dirty="0" err="1"/>
              <a:t>etc</a:t>
            </a:r>
            <a:endParaRPr lang="en-US" baseline="0" dirty="0"/>
          </a:p>
          <a:p>
            <a:r>
              <a:rPr lang="en-US" baseline="0" dirty="0"/>
              <a:t>Not sure anybody reads the paper anymore, but doesn’t hurt to put ads in</a:t>
            </a:r>
          </a:p>
          <a:p>
            <a:r>
              <a:rPr lang="en-US" baseline="0" dirty="0"/>
              <a:t>If you have an “area Patch.com” for your town, get signed up to post items</a:t>
            </a:r>
          </a:p>
          <a:p>
            <a:r>
              <a:rPr lang="en-US" baseline="0" dirty="0"/>
              <a:t>Facebook </a:t>
            </a:r>
            <a:r>
              <a:rPr lang="en-US" baseline="0" dirty="0" err="1"/>
              <a:t>advertisting</a:t>
            </a:r>
            <a:r>
              <a:rPr lang="en-US" baseline="0" dirty="0"/>
              <a:t> works well, start small, target age groups, locations and interests. Its well worth it!</a:t>
            </a:r>
          </a:p>
          <a:p>
            <a:r>
              <a:rPr lang="en-US" baseline="0" dirty="0"/>
              <a:t>Do you have a website? Is it up to date? Can some one EASILY get in touch with your unit thru the website?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E26D-FCE8-42D6-8561-DDAB7C9B541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33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Contact avenues</a:t>
            </a:r>
          </a:p>
          <a:p>
            <a:pPr lvl="1"/>
            <a:r>
              <a:rPr lang="en-US" dirty="0"/>
              <a:t>Contact form on website</a:t>
            </a:r>
          </a:p>
          <a:p>
            <a:pPr lvl="1"/>
            <a:r>
              <a:rPr lang="en-US" dirty="0"/>
              <a:t>Email links</a:t>
            </a:r>
          </a:p>
          <a:p>
            <a:pPr lvl="1"/>
            <a:r>
              <a:rPr lang="en-US" dirty="0"/>
              <a:t>Facebook messages/page</a:t>
            </a:r>
          </a:p>
          <a:p>
            <a:pPr lvl="1"/>
            <a:r>
              <a:rPr lang="en-US" dirty="0"/>
              <a:t>Phone number (one that someone answers!)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E26D-FCE8-42D6-8561-DDAB7C9B541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20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should have an active pool of “interested prospects”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E26D-FCE8-42D6-8561-DDAB7C9B541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91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/>
              <a:t>(the #1 complaint from prospective members – “I can’t get in touch with anybody locally”)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/>
              <a:t>Notifications</a:t>
            </a:r>
            <a:r>
              <a:rPr lang="en-US" sz="1200" i="1" baseline="0" dirty="0"/>
              <a:t> 4-6 weeks out and 2-3 weeks out</a:t>
            </a:r>
            <a:endParaRPr lang="en-US" sz="1200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E26D-FCE8-42D6-8561-DDAB7C9B541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12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to mention word of mouth,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E26D-FCE8-42D6-8561-DDAB7C9B541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45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Unit even on 3 March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DE26D-FCE8-42D6-8561-DDAB7C9B541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97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  <a:prstGeom prst="rect">
            <a:avLst/>
          </a:prstGeo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2BBA7F7-9AA7-F24E-9931-0855A996396A}" type="datetime1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589B293-33EB-BE46-8942-2C51755BBBE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73335" y="571500"/>
            <a:ext cx="2973533" cy="2278396"/>
            <a:chOff x="3612639" y="1526187"/>
            <a:chExt cx="4966722" cy="3805627"/>
          </a:xfrm>
        </p:grpSpPr>
        <p:sp>
          <p:nvSpPr>
            <p:cNvPr id="14" name="Rectangle 4">
              <a:extLst>
                <a:ext uri="{FF2B5EF4-FFF2-40B4-BE49-F238E27FC236}">
                  <a16:creationId xmlns:a16="http://schemas.microsoft.com/office/drawing/2014/main" id="{C3AFB92D-AFEB-A548-9E2E-BA0E107E7DA8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3AAE7C5-250F-E441-8FBF-611AA8A12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E51B1F8-DFFD-074E-BCBE-D6C48BE05F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7812" y="405481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49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Recruiting &amp; Retention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288CE04-E3E6-8C4F-B516-CE0A55CFCB5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23" name="Rectangle 4">
              <a:extLst>
                <a:ext uri="{FF2B5EF4-FFF2-40B4-BE49-F238E27FC236}">
                  <a16:creationId xmlns:a16="http://schemas.microsoft.com/office/drawing/2014/main" id="{C8D7F38F-890F-BB42-A439-E9FCB0DBFE62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82906FA-1517-B543-AFDA-9F945CAB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1473B40-8480-2948-8F8F-D9FA995C8E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11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Recruiting &amp; Retention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6D219F6-AC93-E44D-B7A5-A17FC377DD5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id="{FCFC7486-D8ED-CD42-AB46-C0F29013C081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B4E138E-E5AF-1143-BC7F-561536704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0B05DF0-7D41-C340-894C-A30DA10590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16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Recruiting &amp; Retention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EF42F7C-253C-1F42-932F-DCE8A1F529D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27" name="Rectangle 4">
              <a:extLst>
                <a:ext uri="{FF2B5EF4-FFF2-40B4-BE49-F238E27FC236}">
                  <a16:creationId xmlns:a16="http://schemas.microsoft.com/office/drawing/2014/main" id="{8F8268FC-F2F3-4B42-B87B-37F909AD000D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67642A1-0DC5-D246-89C8-86AC4D1AB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38F46E27-2E81-1E4E-94F6-0403981C56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63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6519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Recruiting &amp; Retention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DF769E-3E13-E746-ACFF-6FF083FF909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id="{2371E544-BD75-F940-8683-3F2E57BA280F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20FF556-D1AA-0E42-B84F-4D73B3556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12138B1-70C4-1B4C-9000-C85BC4A65D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92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Recruiting &amp; Retention</a:t>
            </a:r>
          </a:p>
        </p:txBody>
      </p:sp>
    </p:spTree>
    <p:extLst>
      <p:ext uri="{BB962C8B-B14F-4D97-AF65-F5344CB8AC3E}">
        <p14:creationId xmlns:p14="http://schemas.microsoft.com/office/powerpoint/2010/main" val="1691444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Recruiting &amp; Retention</a:t>
            </a:r>
          </a:p>
        </p:txBody>
      </p:sp>
    </p:spTree>
    <p:extLst>
      <p:ext uri="{BB962C8B-B14F-4D97-AF65-F5344CB8AC3E}">
        <p14:creationId xmlns:p14="http://schemas.microsoft.com/office/powerpoint/2010/main" val="3536068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Recruiting &amp; Retention</a:t>
            </a:r>
          </a:p>
        </p:txBody>
      </p:sp>
    </p:spTree>
    <p:extLst>
      <p:ext uri="{BB962C8B-B14F-4D97-AF65-F5344CB8AC3E}">
        <p14:creationId xmlns:p14="http://schemas.microsoft.com/office/powerpoint/2010/main" val="1337425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Recruiting &amp; Retention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BA5320-EF6A-1A4C-A8F9-3F44D8EF12D6}"/>
              </a:ext>
            </a:extLst>
          </p:cNvPr>
          <p:cNvGrpSpPr>
            <a:grpSpLocks noChangeAspect="1"/>
          </p:cNvGrpSpPr>
          <p:nvPr userDrawn="1"/>
        </p:nvGrpSpPr>
        <p:grpSpPr>
          <a:xfrm rot="5400000">
            <a:off x="10341601" y="4975798"/>
            <a:ext cx="1362547" cy="1044018"/>
            <a:chOff x="3612639" y="1526187"/>
            <a:chExt cx="4966722" cy="3805627"/>
          </a:xfrm>
        </p:grpSpPr>
        <p:sp>
          <p:nvSpPr>
            <p:cNvPr id="22" name="Rectangle 4">
              <a:extLst>
                <a:ext uri="{FF2B5EF4-FFF2-40B4-BE49-F238E27FC236}">
                  <a16:creationId xmlns:a16="http://schemas.microsoft.com/office/drawing/2014/main" id="{3E1223B4-7976-9F4F-B5EC-AA36238FBC80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D11FD71-3ECB-8547-9ACC-BE65AB387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A1099CF-BB9C-C944-9C1A-4C97052C7C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10446736" y="133811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63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Recruiting &amp; Retention</a:t>
            </a:r>
          </a:p>
        </p:txBody>
      </p:sp>
    </p:spTree>
    <p:extLst>
      <p:ext uri="{BB962C8B-B14F-4D97-AF65-F5344CB8AC3E}">
        <p14:creationId xmlns:p14="http://schemas.microsoft.com/office/powerpoint/2010/main" val="2722146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Recruiting &amp; Retention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229B6DC-8FA7-B84F-B468-F10903CE65A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23" name="Rectangle 4">
              <a:extLst>
                <a:ext uri="{FF2B5EF4-FFF2-40B4-BE49-F238E27FC236}">
                  <a16:creationId xmlns:a16="http://schemas.microsoft.com/office/drawing/2014/main" id="{94501348-4130-5040-A7B8-D7D3742D1328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5B7EB3E-77D7-0F46-8E34-AFCE65D28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74618D84-484D-3649-8C1A-0F7FDF34BD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8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Recruiting &amp; Retention</a:t>
            </a:r>
          </a:p>
        </p:txBody>
      </p:sp>
    </p:spTree>
    <p:extLst>
      <p:ext uri="{BB962C8B-B14F-4D97-AF65-F5344CB8AC3E}">
        <p14:creationId xmlns:p14="http://schemas.microsoft.com/office/powerpoint/2010/main" val="895033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Recruiting &amp; Retention</a:t>
            </a:r>
          </a:p>
        </p:txBody>
      </p:sp>
    </p:spTree>
    <p:extLst>
      <p:ext uri="{BB962C8B-B14F-4D97-AF65-F5344CB8AC3E}">
        <p14:creationId xmlns:p14="http://schemas.microsoft.com/office/powerpoint/2010/main" val="878613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Recruiting &amp; Retention</a:t>
            </a:r>
          </a:p>
        </p:txBody>
      </p:sp>
    </p:spTree>
    <p:extLst>
      <p:ext uri="{BB962C8B-B14F-4D97-AF65-F5344CB8AC3E}">
        <p14:creationId xmlns:p14="http://schemas.microsoft.com/office/powerpoint/2010/main" val="3690315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Recruiting &amp; Retention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90BAA7-B296-D547-95AA-E6C16238F46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FE02231F-5623-D847-BDF7-37D8FE553A63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7677EE-09DA-E847-A215-36C3D4BD4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73EE7FA-7071-7043-813E-4DC30A3036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5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Recruiting &amp; Retention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6E9753D-4DD2-784E-9EA7-DA008A93DD7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C3F833BA-0741-4445-BFFE-569E4419E080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1036D39-836E-934A-B167-A538AEEE4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30C2E117-C65B-404A-A2A3-E8750B5181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36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Recruiting &amp; Retention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624B03C-68FE-A94B-8D62-E53D1D60314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5611D6D9-F29B-AE45-9250-F8B786C28C72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C45FEF5-8FEE-9C48-B9D4-B91B5CC0A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6966538-B433-E447-BE32-9F411C3A67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48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6519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771740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Recruiting &amp; Retention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DDA935A-2E0F-1143-89CE-C8951252EA3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23" name="Rectangle 4">
              <a:extLst>
                <a:ext uri="{FF2B5EF4-FFF2-40B4-BE49-F238E27FC236}">
                  <a16:creationId xmlns:a16="http://schemas.microsoft.com/office/drawing/2014/main" id="{69B19C01-FFF1-1242-B4B2-7EE95E4BF3B3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E74D269-DC58-F74B-B843-FD4DD029C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A626518-3EBD-4B46-9080-30C9ACC5BB06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A0C457-56A8-BF41-8A7B-4BC8B1E48AD3}"/>
              </a:ext>
            </a:extLst>
          </p:cNvPr>
          <p:cNvSpPr txBox="1"/>
          <p:nvPr userDrawn="1"/>
        </p:nvSpPr>
        <p:spPr>
          <a:xfrm>
            <a:off x="5600558" y="6411402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FBB0BD3-53FA-5A4B-BEC4-32599F23A1EC}" type="slidenum">
              <a:rPr lang="en-US" sz="1000" b="1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‹#›</a:t>
            </a:fld>
            <a:endParaRPr lang="en-US" sz="1000" b="1" i="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62834B2D-5622-0847-ACAE-03D9B151AAB3}"/>
              </a:ext>
            </a:extLst>
          </p:cNvPr>
          <p:cNvSpPr txBox="1">
            <a:spLocks/>
          </p:cNvSpPr>
          <p:nvPr userDrawn="1"/>
        </p:nvSpPr>
        <p:spPr>
          <a:xfrm>
            <a:off x="7669714" y="639183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1 May 2020</a:t>
            </a:r>
          </a:p>
        </p:txBody>
      </p:sp>
    </p:spTree>
    <p:extLst>
      <p:ext uri="{BB962C8B-B14F-4D97-AF65-F5344CB8AC3E}">
        <p14:creationId xmlns:p14="http://schemas.microsoft.com/office/powerpoint/2010/main" val="323547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dninness@cap.gov" TargetMode="External"/><Relationship Id="rId2" Type="http://schemas.openxmlformats.org/officeDocument/2006/relationships/hyperlink" Target="mailto:mmoore@cap.gov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edward.bos@orwgcap.or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96CDC-FF80-2F4A-89F9-57C405F8BB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Recruiting &amp; Retention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4F9BF4-838B-5F4B-8129-AC5E1146A9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 may 2020 (Part 2 of 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6A3399-691A-B840-BFD4-8D81085C931C}"/>
              </a:ext>
            </a:extLst>
          </p:cNvPr>
          <p:cNvSpPr txBox="1"/>
          <p:nvPr/>
        </p:nvSpPr>
        <p:spPr>
          <a:xfrm>
            <a:off x="6758079" y="5709138"/>
            <a:ext cx="4935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C000"/>
                </a:solidFill>
              </a:rPr>
              <a:t>Presented as part of the Oregon Wing </a:t>
            </a:r>
          </a:p>
          <a:p>
            <a:pPr algn="r"/>
            <a:r>
              <a:rPr lang="en-US" dirty="0">
                <a:solidFill>
                  <a:srgbClr val="FFC000"/>
                </a:solidFill>
              </a:rPr>
              <a:t>Professional Development Workshop Series</a:t>
            </a:r>
          </a:p>
        </p:txBody>
      </p:sp>
    </p:spTree>
    <p:extLst>
      <p:ext uri="{BB962C8B-B14F-4D97-AF65-F5344CB8AC3E}">
        <p14:creationId xmlns:p14="http://schemas.microsoft.com/office/powerpoint/2010/main" val="3424694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13FD32-0BE1-AF4B-9E04-3E935FAA4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927" y="1834151"/>
            <a:ext cx="6477000" cy="43815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56B7934-77FB-F44B-971F-FA40108DC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538751"/>
          </a:xfrm>
        </p:spPr>
        <p:txBody>
          <a:bodyPr/>
          <a:lstStyle/>
          <a:p>
            <a:r>
              <a:rPr lang="en-US" dirty="0"/>
              <a:t>Other Impacts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415D3F-7DA7-484D-A09D-5B8358AFE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1982912"/>
            <a:ext cx="2793158" cy="4041967"/>
          </a:xfrm>
        </p:spPr>
        <p:txBody>
          <a:bodyPr>
            <a:normAutofit/>
          </a:bodyPr>
          <a:lstStyle/>
          <a:p>
            <a:r>
              <a:rPr lang="en-US" dirty="0"/>
              <a:t>You might recognize this photo from the Great Start Guide.  </a:t>
            </a:r>
          </a:p>
          <a:p>
            <a:r>
              <a:rPr lang="en-US" dirty="0"/>
              <a:t>It was taken by a local newspaper during the graduation of our first cohort class after Maj Moore took command of McChord Squadron back in 2003. </a:t>
            </a:r>
          </a:p>
          <a:p>
            <a:r>
              <a:rPr lang="en-US" dirty="0"/>
              <a:t>All three of the cadets in that photo have gone on to become "dynamic citizens".</a:t>
            </a:r>
          </a:p>
        </p:txBody>
      </p:sp>
    </p:spTree>
    <p:extLst>
      <p:ext uri="{BB962C8B-B14F-4D97-AF65-F5344CB8AC3E}">
        <p14:creationId xmlns:p14="http://schemas.microsoft.com/office/powerpoint/2010/main" val="3465228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Cohort Recruiting Disadvantages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10456475" cy="3416300"/>
          </a:xfrm>
        </p:spPr>
        <p:txBody>
          <a:bodyPr anchor="ctr">
            <a:normAutofit fontScale="77500" lnSpcReduction="20000"/>
          </a:bodyPr>
          <a:lstStyle/>
          <a:p>
            <a:r>
              <a:rPr lang="en-US" sz="3200" b="1" dirty="0"/>
              <a:t>Does not satisfy the “right now” crowd.  </a:t>
            </a:r>
          </a:p>
          <a:p>
            <a:pPr lvl="1"/>
            <a:r>
              <a:rPr lang="en-US" sz="3000" i="1" dirty="0"/>
              <a:t>(This might actually be a “pro”)</a:t>
            </a:r>
          </a:p>
          <a:p>
            <a:r>
              <a:rPr lang="en-US" sz="3200" b="1" i="1" dirty="0"/>
              <a:t>Very</a:t>
            </a:r>
            <a:r>
              <a:rPr lang="en-US" sz="3200" b="1" dirty="0"/>
              <a:t> different from the norm. Takes some convincing people to buy in. </a:t>
            </a:r>
          </a:p>
          <a:p>
            <a:pPr lvl="1"/>
            <a:r>
              <a:rPr lang="en-US" sz="3000" i="1" dirty="0"/>
              <a:t>“But we’ve never done it this way before!”</a:t>
            </a:r>
          </a:p>
          <a:p>
            <a:r>
              <a:rPr lang="en-US" sz="3200" b="1" dirty="0"/>
              <a:t>Potential to lose prospective members due to waiting for your next cohort training.</a:t>
            </a:r>
          </a:p>
          <a:p>
            <a:pPr lvl="1"/>
            <a:r>
              <a:rPr lang="en-US" sz="3000" dirty="0"/>
              <a:t>Many youth organizations have open enrollment periods, this isn’t unusual</a:t>
            </a:r>
          </a:p>
        </p:txBody>
      </p:sp>
    </p:spTree>
    <p:extLst>
      <p:ext uri="{BB962C8B-B14F-4D97-AF65-F5344CB8AC3E}">
        <p14:creationId xmlns:p14="http://schemas.microsoft.com/office/powerpoint/2010/main" val="3507608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Cohort Recruiting Advantages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249714"/>
            <a:ext cx="10558075" cy="4132943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3200" dirty="0"/>
              <a:t>Repeatable – After 1-2 times, you can do it in your sleep.  </a:t>
            </a:r>
          </a:p>
          <a:p>
            <a:r>
              <a:rPr lang="en-US" sz="3200" dirty="0"/>
              <a:t>Builds economies of scale</a:t>
            </a:r>
          </a:p>
          <a:p>
            <a:r>
              <a:rPr lang="en-US" sz="3200" dirty="0"/>
              <a:t>Makes your unit look professional</a:t>
            </a:r>
          </a:p>
          <a:p>
            <a:r>
              <a:rPr lang="en-US" sz="3200" dirty="0"/>
              <a:t>Improves resource use: trainers, administrative overhead</a:t>
            </a:r>
          </a:p>
          <a:p>
            <a:r>
              <a:rPr lang="en-US" sz="3200" dirty="0"/>
              <a:t>Treat new members like new members: train them correctly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777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Cohort Effort – Look at the Timelines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7800" y="4402509"/>
            <a:ext cx="3478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+mn-lt"/>
              </a:rPr>
              <a:t>With Cohort Recruiting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C8A52A1-56DC-3641-87A4-FF886DD142DA}"/>
              </a:ext>
            </a:extLst>
          </p:cNvPr>
          <p:cNvGrpSpPr/>
          <p:nvPr/>
        </p:nvGrpSpPr>
        <p:grpSpPr>
          <a:xfrm>
            <a:off x="2082089" y="4716864"/>
            <a:ext cx="7732253" cy="1568475"/>
            <a:chOff x="2082089" y="4716864"/>
            <a:chExt cx="7732253" cy="1568475"/>
          </a:xfrm>
        </p:grpSpPr>
        <p:grpSp>
          <p:nvGrpSpPr>
            <p:cNvPr id="29" name="Group 28"/>
            <p:cNvGrpSpPr/>
            <p:nvPr/>
          </p:nvGrpSpPr>
          <p:grpSpPr>
            <a:xfrm>
              <a:off x="2153173" y="5023414"/>
              <a:ext cx="1931239" cy="304800"/>
              <a:chOff x="685800" y="2057400"/>
              <a:chExt cx="1199147" cy="304800"/>
            </a:xfrm>
          </p:grpSpPr>
          <p:sp>
            <p:nvSpPr>
              <p:cNvPr id="30" name="Rectangle 29"/>
              <p:cNvSpPr/>
              <p:nvPr/>
            </p:nvSpPr>
            <p:spPr bwMode="auto">
              <a:xfrm>
                <a:off x="685800" y="2057400"/>
                <a:ext cx="304800" cy="304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BauerBodni Titl BT" pitchFamily="82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970547" y="2057400"/>
                <a:ext cx="304800" cy="304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urier New" panose="02070309020205020404" pitchFamily="49" charset="0"/>
                    <a:cs typeface="Courier New" panose="02070309020205020404" pitchFamily="49" charset="0"/>
                  </a:rPr>
                  <a:t>10</a:t>
                </a: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1275347" y="2057400"/>
                <a:ext cx="304800" cy="304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BauerBodni Titl BT" pitchFamily="82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1580147" y="2057400"/>
                <a:ext cx="304800" cy="304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991634" y="5023414"/>
              <a:ext cx="1929061" cy="304800"/>
              <a:chOff x="685800" y="2057400"/>
              <a:chExt cx="1199147" cy="304800"/>
            </a:xfrm>
          </p:grpSpPr>
          <p:sp>
            <p:nvSpPr>
              <p:cNvPr id="35" name="Rectangle 34"/>
              <p:cNvSpPr/>
              <p:nvPr/>
            </p:nvSpPr>
            <p:spPr bwMode="auto">
              <a:xfrm>
                <a:off x="685800" y="2057400"/>
                <a:ext cx="304800" cy="304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970547" y="2057400"/>
                <a:ext cx="304800" cy="304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BauerBodni Titl BT" pitchFamily="82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 bwMode="auto">
              <a:xfrm>
                <a:off x="1275347" y="2057400"/>
                <a:ext cx="304800" cy="304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1580147" y="2057400"/>
                <a:ext cx="304800" cy="304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BauerBodni Titl BT" pitchFamily="82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7780525" y="5023414"/>
              <a:ext cx="1929061" cy="304800"/>
              <a:chOff x="685800" y="2057400"/>
              <a:chExt cx="1199147" cy="304800"/>
            </a:xfrm>
          </p:grpSpPr>
          <p:sp>
            <p:nvSpPr>
              <p:cNvPr id="40" name="Rectangle 39"/>
              <p:cNvSpPr/>
              <p:nvPr/>
            </p:nvSpPr>
            <p:spPr bwMode="auto">
              <a:xfrm>
                <a:off x="685800" y="2057400"/>
                <a:ext cx="304800" cy="304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970547" y="2057400"/>
                <a:ext cx="304800" cy="304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1275347" y="2057400"/>
                <a:ext cx="304800" cy="304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BauerBodni Titl BT" pitchFamily="82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>
                <a:off x="1580147" y="2057400"/>
                <a:ext cx="304800" cy="304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BauerBodni Titl BT" pitchFamily="82" charset="0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2082089" y="4716865"/>
              <a:ext cx="5886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JAN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940170" y="4716864"/>
              <a:ext cx="5132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FEB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715872" y="4716865"/>
              <a:ext cx="6511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MAR</a:t>
              </a:r>
            </a:p>
          </p:txBody>
        </p:sp>
        <p:sp>
          <p:nvSpPr>
            <p:cNvPr id="47" name="Rounded Rectangle 46"/>
            <p:cNvSpPr/>
            <p:nvPr/>
          </p:nvSpPr>
          <p:spPr bwMode="auto">
            <a:xfrm>
              <a:off x="3124425" y="5504813"/>
              <a:ext cx="3381676" cy="304800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anose="020B0A04020102020204" pitchFamily="34" charset="0"/>
                </a:rPr>
                <a:t>Great</a:t>
              </a:r>
              <a:r>
                <a:rPr kumimoji="0" lang="en-US" sz="16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anose="020B0A04020102020204" pitchFamily="34" charset="0"/>
                </a:rPr>
                <a:t> Start (5 </a:t>
              </a:r>
              <a:r>
                <a:rPr kumimoji="0" lang="en-US" sz="16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anose="020B0A04020102020204" pitchFamily="34" charset="0"/>
                </a:rPr>
                <a:t>wks</a:t>
              </a:r>
              <a:r>
                <a:rPr kumimoji="0" lang="en-US" sz="16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anose="020B0A04020102020204" pitchFamily="34" charset="0"/>
                </a:rPr>
                <a:t>)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</a:endParaRPr>
            </a:p>
          </p:txBody>
        </p:sp>
        <p:sp>
          <p:nvSpPr>
            <p:cNvPr id="49" name="Rounded Rectangle 48"/>
            <p:cNvSpPr/>
            <p:nvPr/>
          </p:nvSpPr>
          <p:spPr bwMode="auto">
            <a:xfrm>
              <a:off x="3153445" y="5980539"/>
              <a:ext cx="6660897" cy="304800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anose="020B0A04020102020204" pitchFamily="34" charset="0"/>
                </a:rPr>
                <a:t>Unit BCT</a:t>
              </a:r>
              <a:r>
                <a:rPr kumimoji="0" lang="en-US" sz="16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anose="020B0A04020102020204" pitchFamily="34" charset="0"/>
                </a:rPr>
                <a:t> Program (8-10 </a:t>
              </a:r>
              <a:r>
                <a:rPr kumimoji="0" lang="en-US" sz="16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anose="020B0A04020102020204" pitchFamily="34" charset="0"/>
                </a:rPr>
                <a:t>wks</a:t>
              </a:r>
              <a:r>
                <a:rPr kumimoji="0" lang="en-US" sz="16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anose="020B0A04020102020204" pitchFamily="34" charset="0"/>
                </a:rPr>
                <a:t>)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17083" y="5720574"/>
              <a:ext cx="513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OR</a:t>
              </a: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9824233" y="4758923"/>
            <a:ext cx="1257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= 10 cadets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4C0568F-B603-9B49-9E63-D8F199A6962C}"/>
              </a:ext>
            </a:extLst>
          </p:cNvPr>
          <p:cNvGrpSpPr/>
          <p:nvPr/>
        </p:nvGrpSpPr>
        <p:grpSpPr>
          <a:xfrm>
            <a:off x="1030514" y="2118145"/>
            <a:ext cx="10261600" cy="2207110"/>
            <a:chOff x="1030514" y="2118145"/>
            <a:chExt cx="10261600" cy="2207110"/>
          </a:xfrm>
        </p:grpSpPr>
        <p:sp>
          <p:nvSpPr>
            <p:cNvPr id="4" name="TextBox 3"/>
            <p:cNvSpPr txBox="1"/>
            <p:nvPr/>
          </p:nvSpPr>
          <p:spPr>
            <a:xfrm>
              <a:off x="1439551" y="2154633"/>
              <a:ext cx="38170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  <a:latin typeface="+mn-lt"/>
                </a:rPr>
                <a:t>With Trickle-In Recruiting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70223" y="2948695"/>
              <a:ext cx="1931239" cy="304800"/>
              <a:chOff x="685800" y="2057400"/>
              <a:chExt cx="1199147" cy="304800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685800" y="2057400"/>
                <a:ext cx="304800" cy="304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BauerBodni Titl BT" pitchFamily="82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970547" y="2057400"/>
                <a:ext cx="304800" cy="304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1275347" y="2057400"/>
                <a:ext cx="304800" cy="304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BauerBodni Titl BT" pitchFamily="82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1580147" y="2057400"/>
                <a:ext cx="304800" cy="304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4908684" y="2948695"/>
              <a:ext cx="1929061" cy="304800"/>
              <a:chOff x="685800" y="2057400"/>
              <a:chExt cx="1199147" cy="304800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685800" y="2057400"/>
                <a:ext cx="304800" cy="304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6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970547" y="2057400"/>
                <a:ext cx="304800" cy="304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BauerBodni Titl BT" pitchFamily="82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1275347" y="2057400"/>
                <a:ext cx="304800" cy="304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1580147" y="2057400"/>
                <a:ext cx="304800" cy="304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BauerBodni Titl BT" pitchFamily="82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7697575" y="2948695"/>
              <a:ext cx="1929061" cy="304800"/>
              <a:chOff x="685800" y="2057400"/>
              <a:chExt cx="1199147" cy="304800"/>
            </a:xfrm>
          </p:grpSpPr>
          <p:sp>
            <p:nvSpPr>
              <p:cNvPr id="17" name="Rectangle 16"/>
              <p:cNvSpPr/>
              <p:nvPr/>
            </p:nvSpPr>
            <p:spPr bwMode="auto">
              <a:xfrm>
                <a:off x="685800" y="2057400"/>
                <a:ext cx="304800" cy="304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urier New" panose="02070309020205020404" pitchFamily="49" charset="0"/>
                    <a:cs typeface="Courier New" panose="02070309020205020404" pitchFamily="49" charset="0"/>
                  </a:rPr>
                  <a:t>1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970547" y="2057400"/>
                <a:ext cx="304800" cy="304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6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1275347" y="2057400"/>
                <a:ext cx="304800" cy="304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BauerBodni Titl BT" pitchFamily="82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1580147" y="2057400"/>
                <a:ext cx="304800" cy="304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BauerBodni Titl BT" pitchFamily="82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999139" y="2546243"/>
              <a:ext cx="587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JAN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857220" y="2546242"/>
              <a:ext cx="5132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FEB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32922" y="2546243"/>
              <a:ext cx="6399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MAR</a:t>
              </a: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2475409" y="3415580"/>
              <a:ext cx="3381676" cy="304800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anose="020B0A04020102020204" pitchFamily="34" charset="0"/>
                </a:rPr>
                <a:t>Great</a:t>
              </a:r>
              <a:r>
                <a:rPr kumimoji="0" lang="en-US" sz="16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anose="020B0A04020102020204" pitchFamily="34" charset="0"/>
                </a:rPr>
                <a:t> Start (5 </a:t>
              </a:r>
              <a:r>
                <a:rPr kumimoji="0" lang="en-US" sz="16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anose="020B0A04020102020204" pitchFamily="34" charset="0"/>
                </a:rPr>
                <a:t>wks</a:t>
              </a:r>
              <a:r>
                <a:rPr kumimoji="0" lang="en-US" sz="16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anose="020B0A04020102020204" pitchFamily="34" charset="0"/>
                </a:rPr>
                <a:t>)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 bwMode="auto">
            <a:xfrm>
              <a:off x="6373489" y="3415580"/>
              <a:ext cx="3253147" cy="304800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anose="020B0A04020102020204" pitchFamily="34" charset="0"/>
                </a:rPr>
                <a:t>Great</a:t>
              </a:r>
              <a:r>
                <a:rPr kumimoji="0" lang="en-US" sz="16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anose="020B0A04020102020204" pitchFamily="34" charset="0"/>
                </a:rPr>
                <a:t> Start (5 </a:t>
              </a:r>
              <a:r>
                <a:rPr kumimoji="0" lang="en-US" sz="16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anose="020B0A04020102020204" pitchFamily="34" charset="0"/>
                </a:rPr>
                <a:t>wks</a:t>
              </a:r>
              <a:r>
                <a:rPr kumimoji="0" lang="en-US" sz="16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anose="020B0A04020102020204" pitchFamily="34" charset="0"/>
                </a:rPr>
                <a:t>)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2475409" y="3847576"/>
              <a:ext cx="6660897" cy="304800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anose="020B0A04020102020204" pitchFamily="34" charset="0"/>
                </a:rPr>
                <a:t>Unit BCT</a:t>
              </a:r>
              <a:r>
                <a:rPr kumimoji="0" lang="en-US" sz="16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anose="020B0A04020102020204" pitchFamily="34" charset="0"/>
                </a:rPr>
                <a:t> Program (8-10 </a:t>
              </a:r>
              <a:r>
                <a:rPr kumimoji="0" lang="en-US" sz="16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anose="020B0A04020102020204" pitchFamily="34" charset="0"/>
                </a:rPr>
                <a:t>wks</a:t>
              </a:r>
              <a:r>
                <a:rPr kumimoji="0" lang="en-US" sz="16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anose="020B0A04020102020204" pitchFamily="34" charset="0"/>
                </a:rPr>
                <a:t>)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735985" y="3610005"/>
              <a:ext cx="513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OR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741283" y="2118145"/>
              <a:ext cx="1257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= 10 cadets</a:t>
              </a: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1030514" y="4325255"/>
              <a:ext cx="10261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3343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Cohort Does Require: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499"/>
            <a:ext cx="10514532" cy="4073071"/>
          </a:xfrm>
        </p:spPr>
        <p:txBody>
          <a:bodyPr>
            <a:normAutofit fontScale="85000" lnSpcReduction="20000"/>
          </a:bodyPr>
          <a:lstStyle/>
          <a:p>
            <a:r>
              <a:rPr lang="en-US" sz="3200" b="1" dirty="0"/>
              <a:t>A plan</a:t>
            </a:r>
          </a:p>
          <a:p>
            <a:pPr lvl="1"/>
            <a:r>
              <a:rPr lang="en-US" sz="2800" dirty="0"/>
              <a:t>A plan to execute a training cohort from start to finish</a:t>
            </a:r>
          </a:p>
          <a:p>
            <a:pPr lvl="1"/>
            <a:r>
              <a:rPr lang="en-US" sz="2800" dirty="0"/>
              <a:t>A plan for </a:t>
            </a:r>
            <a:r>
              <a:rPr lang="en-US" sz="2800" i="1" dirty="0"/>
              <a:t>after</a:t>
            </a:r>
            <a:r>
              <a:rPr lang="en-US" sz="2800" dirty="0"/>
              <a:t> the initial training</a:t>
            </a:r>
          </a:p>
          <a:p>
            <a:r>
              <a:rPr lang="en-US" sz="3200" b="1" dirty="0"/>
              <a:t>A unit schedule </a:t>
            </a:r>
            <a:r>
              <a:rPr lang="en-US" sz="3200" i="1" dirty="0"/>
              <a:t>(you do have a schedule, right?)</a:t>
            </a:r>
          </a:p>
          <a:p>
            <a:r>
              <a:rPr lang="en-US" sz="3200" b="1" dirty="0"/>
              <a:t>Continuous advancement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3200" dirty="0"/>
              <a:t>People want to be involved things that are organized and “together.”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3200" b="1" dirty="0"/>
              <a:t>Cohort requires planning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3200" b="1" dirty="0"/>
              <a:t>Cohort requires organization</a:t>
            </a:r>
          </a:p>
        </p:txBody>
      </p:sp>
    </p:spTree>
    <p:extLst>
      <p:ext uri="{BB962C8B-B14F-4D97-AF65-F5344CB8AC3E}">
        <p14:creationId xmlns:p14="http://schemas.microsoft.com/office/powerpoint/2010/main" val="914501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Your Cohort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385785"/>
            <a:ext cx="10514532" cy="4087586"/>
          </a:xfrm>
        </p:spPr>
        <p:txBody>
          <a:bodyPr anchor="ctr">
            <a:normAutofit fontScale="77500" lnSpcReduction="20000"/>
          </a:bodyPr>
          <a:lstStyle/>
          <a:p>
            <a:r>
              <a:rPr lang="en-US" sz="4000" b="1" dirty="0"/>
              <a:t>You should have the date 6-10 weeks in advance</a:t>
            </a:r>
            <a:br>
              <a:rPr lang="en-US" sz="4000" b="1" dirty="0"/>
            </a:br>
            <a:r>
              <a:rPr lang="en-US" sz="3500" i="1" dirty="0"/>
              <a:t>(for example, know at least “in September” by May or June)</a:t>
            </a:r>
            <a:endParaRPr lang="en-US" sz="3600" i="1" dirty="0"/>
          </a:p>
          <a:p>
            <a:r>
              <a:rPr lang="en-US" sz="4000" b="1" dirty="0"/>
              <a:t>All planning backs up from your unit’s recruiting event</a:t>
            </a:r>
          </a:p>
          <a:p>
            <a:r>
              <a:rPr lang="en-US" sz="4000" b="1" dirty="0"/>
              <a:t>4+ weeks out, have flyers, advertising</a:t>
            </a:r>
          </a:p>
          <a:p>
            <a:r>
              <a:rPr lang="en-US" sz="4000" b="1" dirty="0"/>
              <a:t>Make sure </a:t>
            </a:r>
            <a:r>
              <a:rPr lang="en-US" sz="4000" b="1" u="sng" dirty="0"/>
              <a:t>everybody</a:t>
            </a:r>
            <a:r>
              <a:rPr lang="en-US" sz="4000" b="1" dirty="0"/>
              <a:t> in the unit knows the timeline!</a:t>
            </a:r>
            <a:br>
              <a:rPr lang="en-US" sz="4000" b="1" dirty="0"/>
            </a:br>
            <a:r>
              <a:rPr lang="en-US" sz="3500" i="1" dirty="0"/>
              <a:t>(When recruiting, members </a:t>
            </a:r>
            <a:r>
              <a:rPr lang="en-US" sz="3500" i="1" u="sng" dirty="0"/>
              <a:t>will</a:t>
            </a:r>
            <a:r>
              <a:rPr lang="en-US" sz="3500" i="1" dirty="0"/>
              <a:t> get asked.  If the member doesn’t know, it will look unplanned and sloppy)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894895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Your Advertising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154" y="2139043"/>
            <a:ext cx="10877389" cy="4493986"/>
          </a:xfrm>
        </p:spPr>
        <p:txBody>
          <a:bodyPr anchor="ctr">
            <a:normAutofit fontScale="92500"/>
          </a:bodyPr>
          <a:lstStyle/>
          <a:p>
            <a:r>
              <a:rPr lang="en-US" sz="3600" dirty="0"/>
              <a:t>Flyers – Seem to work great.  Definitely a 1m item</a:t>
            </a:r>
          </a:p>
          <a:p>
            <a:r>
              <a:rPr lang="en-US" sz="3600" dirty="0"/>
              <a:t>Newspaper – Who reads that anymore?</a:t>
            </a:r>
          </a:p>
          <a:p>
            <a:r>
              <a:rPr lang="en-US" sz="3600" dirty="0"/>
              <a:t>Patch.com – It’s the “new” newspaper.</a:t>
            </a:r>
          </a:p>
          <a:p>
            <a:r>
              <a:rPr lang="en-US" sz="3600" dirty="0"/>
              <a:t>Facebook – Yes, please!  Pay for $25 in targeted ads to start. Work your way up</a:t>
            </a:r>
          </a:p>
          <a:p>
            <a:r>
              <a:rPr lang="en-US" sz="3600" dirty="0"/>
              <a:t>Web – You have to have one these day</a:t>
            </a:r>
          </a:p>
          <a:p>
            <a:r>
              <a:rPr lang="en-US" sz="3600" dirty="0"/>
              <a:t>RSVP – Use Eventbrite or a Google Form for RSVPs</a:t>
            </a:r>
          </a:p>
        </p:txBody>
      </p:sp>
    </p:spTree>
    <p:extLst>
      <p:ext uri="{BB962C8B-B14F-4D97-AF65-F5344CB8AC3E}">
        <p14:creationId xmlns:p14="http://schemas.microsoft.com/office/powerpoint/2010/main" val="3824744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Ease Contact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772" y="1915887"/>
            <a:ext cx="10929258" cy="4818742"/>
          </a:xfrm>
        </p:spPr>
        <p:txBody>
          <a:bodyPr anchor="ctr">
            <a:normAutofit/>
          </a:bodyPr>
          <a:lstStyle/>
          <a:p>
            <a:r>
              <a:rPr lang="en-US" sz="3200" dirty="0"/>
              <a:t>Have multiple contact avenues.</a:t>
            </a:r>
          </a:p>
          <a:p>
            <a:r>
              <a:rPr lang="en-US" sz="3200" dirty="0"/>
              <a:t>Use multiple people, not just one. Just one is a single point of failure.</a:t>
            </a:r>
          </a:p>
          <a:p>
            <a:r>
              <a:rPr lang="en-US" sz="3200" dirty="0"/>
              <a:t>Follow up with </a:t>
            </a:r>
            <a:r>
              <a:rPr lang="en-US" sz="3200" u="sng" dirty="0"/>
              <a:t>all</a:t>
            </a:r>
            <a:r>
              <a:rPr lang="en-US" sz="3200" dirty="0"/>
              <a:t> interested parties.</a:t>
            </a:r>
          </a:p>
          <a:p>
            <a:r>
              <a:rPr lang="en-US" sz="3200" dirty="0"/>
              <a:t>Have a canned email you can cut/paste easily, saves time.</a:t>
            </a:r>
          </a:p>
          <a:p>
            <a:r>
              <a:rPr lang="en-US" sz="3200" dirty="0"/>
              <a:t>Do it within a few days of initial contact.</a:t>
            </a:r>
          </a:p>
        </p:txBody>
      </p:sp>
    </p:spTree>
    <p:extLst>
      <p:ext uri="{BB962C8B-B14F-4D97-AF65-F5344CB8AC3E}">
        <p14:creationId xmlns:p14="http://schemas.microsoft.com/office/powerpoint/2010/main" val="1660310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Filling the Tank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15572"/>
            <a:ext cx="10515600" cy="3509847"/>
          </a:xfrm>
        </p:spPr>
        <p:txBody>
          <a:bodyPr anchor="ctr">
            <a:normAutofit fontScale="77500" lnSpcReduction="20000"/>
          </a:bodyPr>
          <a:lstStyle/>
          <a:p>
            <a:r>
              <a:rPr lang="en-US" sz="3600" dirty="0"/>
              <a:t>You’re always “filling the tank”, building your prospects pool</a:t>
            </a:r>
          </a:p>
          <a:p>
            <a:pPr lvl="1"/>
            <a:r>
              <a:rPr lang="en-US" sz="2800" dirty="0"/>
              <a:t>Use a spreadsheet, text file, database? You decide. Its </a:t>
            </a:r>
            <a:r>
              <a:rPr lang="en-US" sz="2800" u="sng" dirty="0"/>
              <a:t>your</a:t>
            </a:r>
            <a:r>
              <a:rPr lang="en-US" sz="2800" dirty="0"/>
              <a:t> pool!</a:t>
            </a:r>
          </a:p>
          <a:p>
            <a:pPr lvl="1"/>
            <a:r>
              <a:rPr lang="en-US" sz="2800" dirty="0"/>
              <a:t>Name, address, phone, email, status, contact dates, etc.</a:t>
            </a:r>
          </a:p>
          <a:p>
            <a:pPr lvl="1"/>
            <a:r>
              <a:rPr lang="en-US" sz="2800" dirty="0"/>
              <a:t>Automate it if you can using Mail Chimp, Google Forms, </a:t>
            </a:r>
            <a:r>
              <a:rPr lang="en-US" sz="2800" dirty="0" err="1"/>
              <a:t>etc</a:t>
            </a:r>
            <a:endParaRPr lang="en-US" sz="2800" dirty="0"/>
          </a:p>
          <a:p>
            <a:pPr lvl="1"/>
            <a:r>
              <a:rPr lang="en-US" sz="2800" i="1" dirty="0"/>
              <a:t>Have more than 1 member doing this.</a:t>
            </a:r>
          </a:p>
          <a:p>
            <a:pPr lvl="1"/>
            <a:r>
              <a:rPr lang="en-US" sz="2800" dirty="0"/>
              <a:t>Get back to inquiries IMMEDIATELY. </a:t>
            </a:r>
            <a:br>
              <a:rPr lang="en-US" sz="2800" dirty="0"/>
            </a:br>
            <a:r>
              <a:rPr lang="en-US" sz="2800" dirty="0"/>
              <a:t>Don’t wait!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091" y="4153616"/>
            <a:ext cx="4586939" cy="270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69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Filling the Tank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876" y="3115924"/>
            <a:ext cx="5953095" cy="35098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14865" y="5420378"/>
            <a:ext cx="4318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PROSPECTS POOL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6922" y="2394150"/>
            <a:ext cx="928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87124" y="2394150"/>
            <a:ext cx="1220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EMAIL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32896" y="2394150"/>
            <a:ext cx="1111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14865" y="2394150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PHONE CALLS</a:t>
            </a:r>
          </a:p>
        </p:txBody>
      </p:sp>
      <p:sp>
        <p:nvSpPr>
          <p:cNvPr id="10" name="Right Arrow 9"/>
          <p:cNvSpPr/>
          <p:nvPr/>
        </p:nvSpPr>
        <p:spPr>
          <a:xfrm rot="3078228">
            <a:off x="2331872" y="3064479"/>
            <a:ext cx="1219933" cy="8569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4520714">
            <a:off x="3563746" y="2936919"/>
            <a:ext cx="976634" cy="8569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5400000">
            <a:off x="4987649" y="2811881"/>
            <a:ext cx="834471" cy="8569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7427657">
            <a:off x="7006468" y="2845516"/>
            <a:ext cx="953838" cy="8569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13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55AC3-79FA-A641-A9A7-7CD069C30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42308F-5C93-6747-97DB-63D89A8B0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2984" y="2603502"/>
            <a:ext cx="2857063" cy="576262"/>
          </a:xfrm>
        </p:spPr>
        <p:txBody>
          <a:bodyPr/>
          <a:lstStyle/>
          <a:p>
            <a:pPr algn="ctr"/>
            <a:r>
              <a:rPr lang="en-US" dirty="0"/>
              <a:t>Col Darin </a:t>
            </a:r>
            <a:r>
              <a:rPr lang="en-US" dirty="0" err="1"/>
              <a:t>Ninness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68700D-C621-D543-A719-B81A65697F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" t="576" r="-483" b="23835"/>
          <a:stretch/>
        </p:blipFill>
        <p:spPr>
          <a:xfrm>
            <a:off x="1508973" y="3202292"/>
            <a:ext cx="2449145" cy="244914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557BC5-184B-BC40-A569-3190E105BEC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154953" y="5673966"/>
            <a:ext cx="3141879" cy="97441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NHWG/CC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CAP Recruiting Manager Emeritus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787D62-6C52-8D42-B590-6A58CDC2E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Maj Michael Moore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E7686C-1352-DA49-A398-2516D2BEF5AD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512721" y="5673965"/>
            <a:ext cx="3147009" cy="97441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CAP Recruiting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Former WAWG Recruiting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554B26-BD95-BA4B-AAD6-66B1460385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88329" y="2603499"/>
            <a:ext cx="3145730" cy="576262"/>
          </a:xfrm>
        </p:spPr>
        <p:txBody>
          <a:bodyPr/>
          <a:lstStyle/>
          <a:p>
            <a:pPr algn="ctr"/>
            <a:r>
              <a:rPr lang="en-US" dirty="0"/>
              <a:t>Lt Col Edward Bos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2DA3A38-3CC8-DF4B-BDC9-E9C3944692CA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888329" y="5673964"/>
            <a:ext cx="3145536" cy="97441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ORWG/IG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Professional recruiting experience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ECB094-8A45-2B43-81C3-4E5A82B55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911" y="3179761"/>
            <a:ext cx="2449145" cy="24491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F073A7-4845-3F4F-86AB-9C34B87CB7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6" t="257" r="1496" b="23247"/>
          <a:stretch/>
        </p:blipFill>
        <p:spPr>
          <a:xfrm>
            <a:off x="8226849" y="3179760"/>
            <a:ext cx="2468302" cy="244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86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BC24E8F2-25B3-3741-A06A-A4AFA1B75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01" r="14212"/>
          <a:stretch/>
        </p:blipFill>
        <p:spPr>
          <a:xfrm>
            <a:off x="4290308" y="3130469"/>
            <a:ext cx="3260227" cy="15840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106570-5FA1-3743-90EB-FB9AD01654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027" b="27100"/>
          <a:stretch/>
        </p:blipFill>
        <p:spPr>
          <a:xfrm>
            <a:off x="427339" y="4064439"/>
            <a:ext cx="2857500" cy="13965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a Different Pool?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43785" y="5423760"/>
            <a:ext cx="15033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NCO CORPS</a:t>
            </a:r>
          </a:p>
          <a:p>
            <a:pPr algn="ctr"/>
            <a:r>
              <a:rPr lang="en-US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PROSPECTS </a:t>
            </a:r>
          </a:p>
          <a:p>
            <a:pPr algn="ctr"/>
            <a:r>
              <a:rPr lang="en-US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POOL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13281B-50D0-DD45-A6DB-D5A35C130FB5}"/>
              </a:ext>
            </a:extLst>
          </p:cNvPr>
          <p:cNvGrpSpPr/>
          <p:nvPr/>
        </p:nvGrpSpPr>
        <p:grpSpPr>
          <a:xfrm>
            <a:off x="662953" y="2248638"/>
            <a:ext cx="3069706" cy="753089"/>
            <a:chOff x="662953" y="2248638"/>
            <a:chExt cx="3069706" cy="753089"/>
          </a:xfrm>
        </p:grpSpPr>
        <p:sp>
          <p:nvSpPr>
            <p:cNvPr id="6" name="TextBox 5"/>
            <p:cNvSpPr txBox="1"/>
            <p:nvPr/>
          </p:nvSpPr>
          <p:spPr>
            <a:xfrm>
              <a:off x="662953" y="2493896"/>
              <a:ext cx="6110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WEB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06989" y="2248638"/>
              <a:ext cx="7777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EMAIL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891030" y="2324619"/>
              <a:ext cx="7152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VISITS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179029" y="2663173"/>
              <a:ext cx="15536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PHONE CALLS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92CB9D-491F-C840-A9FE-D4FC3EC44009}"/>
              </a:ext>
            </a:extLst>
          </p:cNvPr>
          <p:cNvGrpSpPr/>
          <p:nvPr/>
        </p:nvGrpSpPr>
        <p:grpSpPr>
          <a:xfrm>
            <a:off x="8872363" y="2329519"/>
            <a:ext cx="3069706" cy="753089"/>
            <a:chOff x="662953" y="2248638"/>
            <a:chExt cx="3069706" cy="75308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9325B24-EA42-A844-BB68-029DDA83E2F6}"/>
                </a:ext>
              </a:extLst>
            </p:cNvPr>
            <p:cNvSpPr txBox="1"/>
            <p:nvPr/>
          </p:nvSpPr>
          <p:spPr>
            <a:xfrm>
              <a:off x="662953" y="2493896"/>
              <a:ext cx="6110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WEB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F41E17-8A41-4341-A653-9E3E89A6FE0F}"/>
                </a:ext>
              </a:extLst>
            </p:cNvPr>
            <p:cNvSpPr txBox="1"/>
            <p:nvPr/>
          </p:nvSpPr>
          <p:spPr>
            <a:xfrm>
              <a:off x="1106989" y="2248638"/>
              <a:ext cx="7777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EMAIL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AE9B47-8C6C-3040-90F3-34F3064C2BD6}"/>
                </a:ext>
              </a:extLst>
            </p:cNvPr>
            <p:cNvSpPr txBox="1"/>
            <p:nvPr/>
          </p:nvSpPr>
          <p:spPr>
            <a:xfrm>
              <a:off x="1891030" y="2324619"/>
              <a:ext cx="7152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VISITS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24AACC8-018D-6240-B03B-9592F7CF7171}"/>
                </a:ext>
              </a:extLst>
            </p:cNvPr>
            <p:cNvSpPr txBox="1"/>
            <p:nvPr/>
          </p:nvSpPr>
          <p:spPr>
            <a:xfrm>
              <a:off x="2179029" y="2663173"/>
              <a:ext cx="15536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PHONE CALLS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C562BDB0-8CC1-9E44-9CDC-45AF0D168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6534" y="3728156"/>
            <a:ext cx="2615283" cy="1830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D7B8BB3-249F-DA46-800C-2CA4E296B497}"/>
              </a:ext>
            </a:extLst>
          </p:cNvPr>
          <p:cNvGrpSpPr/>
          <p:nvPr/>
        </p:nvGrpSpPr>
        <p:grpSpPr>
          <a:xfrm>
            <a:off x="1136111" y="2593896"/>
            <a:ext cx="1491888" cy="1452183"/>
            <a:chOff x="1136111" y="2593896"/>
            <a:chExt cx="1491888" cy="1452183"/>
          </a:xfrm>
        </p:grpSpPr>
        <p:sp>
          <p:nvSpPr>
            <p:cNvPr id="10" name="Right Arrow 9"/>
            <p:cNvSpPr/>
            <p:nvPr/>
          </p:nvSpPr>
          <p:spPr>
            <a:xfrm rot="4090607">
              <a:off x="675372" y="3254647"/>
              <a:ext cx="1252171" cy="330693"/>
            </a:xfrm>
            <a:prstGeom prst="rightArrow">
              <a:avLst>
                <a:gd name="adj1" fmla="val 21428"/>
                <a:gd name="adj2" fmla="val 2660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E8F02931-0A5E-BB41-AEC7-40FA3FB4D23E}"/>
                </a:ext>
              </a:extLst>
            </p:cNvPr>
            <p:cNvSpPr/>
            <p:nvPr/>
          </p:nvSpPr>
          <p:spPr>
            <a:xfrm rot="4872627">
              <a:off x="1034187" y="3054635"/>
              <a:ext cx="1252171" cy="330693"/>
            </a:xfrm>
            <a:prstGeom prst="rightArrow">
              <a:avLst>
                <a:gd name="adj1" fmla="val 21428"/>
                <a:gd name="adj2" fmla="val 2660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C2C39A6E-DF95-ED48-9F88-4508097CF308}"/>
                </a:ext>
              </a:extLst>
            </p:cNvPr>
            <p:cNvSpPr/>
            <p:nvPr/>
          </p:nvSpPr>
          <p:spPr>
            <a:xfrm rot="6113367">
              <a:off x="1405654" y="3244177"/>
              <a:ext cx="1252171" cy="330693"/>
            </a:xfrm>
            <a:prstGeom prst="rightArrow">
              <a:avLst>
                <a:gd name="adj1" fmla="val 21428"/>
                <a:gd name="adj2" fmla="val 2660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81A94926-A1AD-A04E-A0C8-E86C44806991}"/>
                </a:ext>
              </a:extLst>
            </p:cNvPr>
            <p:cNvSpPr/>
            <p:nvPr/>
          </p:nvSpPr>
          <p:spPr>
            <a:xfrm rot="7762410">
              <a:off x="1962547" y="3289403"/>
              <a:ext cx="1000212" cy="330693"/>
            </a:xfrm>
            <a:prstGeom prst="rightArrow">
              <a:avLst>
                <a:gd name="adj1" fmla="val 21428"/>
                <a:gd name="adj2" fmla="val 2660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CEE5ADF-1335-7A4D-815C-D44DA8C38E87}"/>
              </a:ext>
            </a:extLst>
          </p:cNvPr>
          <p:cNvGrpSpPr/>
          <p:nvPr/>
        </p:nvGrpSpPr>
        <p:grpSpPr>
          <a:xfrm>
            <a:off x="9331570" y="2675420"/>
            <a:ext cx="1491888" cy="1452183"/>
            <a:chOff x="1136111" y="2593896"/>
            <a:chExt cx="1491888" cy="1452183"/>
          </a:xfrm>
        </p:grpSpPr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2BA468F9-8B5C-FB4D-A1D2-8A6DFBA76B25}"/>
                </a:ext>
              </a:extLst>
            </p:cNvPr>
            <p:cNvSpPr/>
            <p:nvPr/>
          </p:nvSpPr>
          <p:spPr>
            <a:xfrm rot="4090607">
              <a:off x="675372" y="3254647"/>
              <a:ext cx="1252171" cy="330693"/>
            </a:xfrm>
            <a:prstGeom prst="rightArrow">
              <a:avLst>
                <a:gd name="adj1" fmla="val 21428"/>
                <a:gd name="adj2" fmla="val 26604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Arrow 24">
              <a:extLst>
                <a:ext uri="{FF2B5EF4-FFF2-40B4-BE49-F238E27FC236}">
                  <a16:creationId xmlns:a16="http://schemas.microsoft.com/office/drawing/2014/main" id="{66C5F835-808C-8944-BBB6-0C7A45A1E6A1}"/>
                </a:ext>
              </a:extLst>
            </p:cNvPr>
            <p:cNvSpPr/>
            <p:nvPr/>
          </p:nvSpPr>
          <p:spPr>
            <a:xfrm rot="4872627">
              <a:off x="1034187" y="3054635"/>
              <a:ext cx="1252171" cy="330693"/>
            </a:xfrm>
            <a:prstGeom prst="rightArrow">
              <a:avLst>
                <a:gd name="adj1" fmla="val 21428"/>
                <a:gd name="adj2" fmla="val 26604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Arrow 25">
              <a:extLst>
                <a:ext uri="{FF2B5EF4-FFF2-40B4-BE49-F238E27FC236}">
                  <a16:creationId xmlns:a16="http://schemas.microsoft.com/office/drawing/2014/main" id="{090F7DAA-95A4-0741-BAD9-56BC07B8FF63}"/>
                </a:ext>
              </a:extLst>
            </p:cNvPr>
            <p:cNvSpPr/>
            <p:nvPr/>
          </p:nvSpPr>
          <p:spPr>
            <a:xfrm rot="6113367">
              <a:off x="1405654" y="3244177"/>
              <a:ext cx="1252171" cy="330693"/>
            </a:xfrm>
            <a:prstGeom prst="rightArrow">
              <a:avLst>
                <a:gd name="adj1" fmla="val 21428"/>
                <a:gd name="adj2" fmla="val 26604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Arrow 26">
              <a:extLst>
                <a:ext uri="{FF2B5EF4-FFF2-40B4-BE49-F238E27FC236}">
                  <a16:creationId xmlns:a16="http://schemas.microsoft.com/office/drawing/2014/main" id="{EA5FE98D-B726-8E49-B6C1-6A129E544215}"/>
                </a:ext>
              </a:extLst>
            </p:cNvPr>
            <p:cNvSpPr/>
            <p:nvPr/>
          </p:nvSpPr>
          <p:spPr>
            <a:xfrm rot="7762410">
              <a:off x="1962547" y="3289403"/>
              <a:ext cx="1000212" cy="330693"/>
            </a:xfrm>
            <a:prstGeom prst="rightArrow">
              <a:avLst>
                <a:gd name="adj1" fmla="val 21428"/>
                <a:gd name="adj2" fmla="val 26604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8EE89B-FB7C-0248-94DF-0BC38B381D2C}"/>
              </a:ext>
            </a:extLst>
          </p:cNvPr>
          <p:cNvGrpSpPr/>
          <p:nvPr/>
        </p:nvGrpSpPr>
        <p:grpSpPr>
          <a:xfrm flipV="1">
            <a:off x="5229156" y="4366415"/>
            <a:ext cx="1491888" cy="1452183"/>
            <a:chOff x="1136111" y="2593896"/>
            <a:chExt cx="1491888" cy="1452183"/>
          </a:xfrm>
        </p:grpSpPr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8818D081-1839-4048-BD0B-9E432030C082}"/>
                </a:ext>
              </a:extLst>
            </p:cNvPr>
            <p:cNvSpPr/>
            <p:nvPr/>
          </p:nvSpPr>
          <p:spPr>
            <a:xfrm rot="4090607">
              <a:off x="675372" y="3254647"/>
              <a:ext cx="1252171" cy="330693"/>
            </a:xfrm>
            <a:prstGeom prst="rightArrow">
              <a:avLst>
                <a:gd name="adj1" fmla="val 21428"/>
                <a:gd name="adj2" fmla="val 2660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Arrow 29">
              <a:extLst>
                <a:ext uri="{FF2B5EF4-FFF2-40B4-BE49-F238E27FC236}">
                  <a16:creationId xmlns:a16="http://schemas.microsoft.com/office/drawing/2014/main" id="{7BB8210C-AF15-C044-928A-199B3E7E0229}"/>
                </a:ext>
              </a:extLst>
            </p:cNvPr>
            <p:cNvSpPr/>
            <p:nvPr/>
          </p:nvSpPr>
          <p:spPr>
            <a:xfrm rot="4872627">
              <a:off x="1034187" y="3054635"/>
              <a:ext cx="1252171" cy="330693"/>
            </a:xfrm>
            <a:prstGeom prst="rightArrow">
              <a:avLst>
                <a:gd name="adj1" fmla="val 21428"/>
                <a:gd name="adj2" fmla="val 2660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Arrow 30">
              <a:extLst>
                <a:ext uri="{FF2B5EF4-FFF2-40B4-BE49-F238E27FC236}">
                  <a16:creationId xmlns:a16="http://schemas.microsoft.com/office/drawing/2014/main" id="{5939C2BA-28F8-CF4C-8881-1CDD8E16340A}"/>
                </a:ext>
              </a:extLst>
            </p:cNvPr>
            <p:cNvSpPr/>
            <p:nvPr/>
          </p:nvSpPr>
          <p:spPr>
            <a:xfrm rot="6113367">
              <a:off x="1405654" y="3244177"/>
              <a:ext cx="1252171" cy="330693"/>
            </a:xfrm>
            <a:prstGeom prst="rightArrow">
              <a:avLst>
                <a:gd name="adj1" fmla="val 21428"/>
                <a:gd name="adj2" fmla="val 2660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Arrow 31">
              <a:extLst>
                <a:ext uri="{FF2B5EF4-FFF2-40B4-BE49-F238E27FC236}">
                  <a16:creationId xmlns:a16="http://schemas.microsoft.com/office/drawing/2014/main" id="{2CAED346-2BE1-D94B-B34B-9E192753F0D3}"/>
                </a:ext>
              </a:extLst>
            </p:cNvPr>
            <p:cNvSpPr/>
            <p:nvPr/>
          </p:nvSpPr>
          <p:spPr>
            <a:xfrm rot="7762410">
              <a:off x="1962547" y="3289403"/>
              <a:ext cx="1000212" cy="330693"/>
            </a:xfrm>
            <a:prstGeom prst="rightArrow">
              <a:avLst>
                <a:gd name="adj1" fmla="val 21428"/>
                <a:gd name="adj2" fmla="val 2660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8EDB997-47FD-C54F-AF46-0C5B3ED4E406}"/>
              </a:ext>
            </a:extLst>
          </p:cNvPr>
          <p:cNvGrpSpPr/>
          <p:nvPr/>
        </p:nvGrpSpPr>
        <p:grpSpPr>
          <a:xfrm>
            <a:off x="4747522" y="5423107"/>
            <a:ext cx="3193960" cy="763834"/>
            <a:chOff x="645529" y="1823358"/>
            <a:chExt cx="3193960" cy="76383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85E6F6D-5877-0C4C-A90F-10B424F33FB1}"/>
                </a:ext>
              </a:extLst>
            </p:cNvPr>
            <p:cNvSpPr txBox="1"/>
            <p:nvPr/>
          </p:nvSpPr>
          <p:spPr>
            <a:xfrm>
              <a:off x="645529" y="2019709"/>
              <a:ext cx="6110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WEB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25240A6-7108-BA4B-B40A-9444F91EE364}"/>
                </a:ext>
              </a:extLst>
            </p:cNvPr>
            <p:cNvSpPr txBox="1"/>
            <p:nvPr/>
          </p:nvSpPr>
          <p:spPr>
            <a:xfrm>
              <a:off x="1106989" y="2248638"/>
              <a:ext cx="7777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EMAIL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B8C1029-67AE-4A49-A271-7D24344C68B3}"/>
                </a:ext>
              </a:extLst>
            </p:cNvPr>
            <p:cNvSpPr txBox="1"/>
            <p:nvPr/>
          </p:nvSpPr>
          <p:spPr>
            <a:xfrm>
              <a:off x="1821399" y="2073424"/>
              <a:ext cx="7152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VISITS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DE110FF-3642-DE45-B3EE-74756B3D588E}"/>
                </a:ext>
              </a:extLst>
            </p:cNvPr>
            <p:cNvSpPr txBox="1"/>
            <p:nvPr/>
          </p:nvSpPr>
          <p:spPr>
            <a:xfrm>
              <a:off x="2285859" y="1823358"/>
              <a:ext cx="15536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PHONE CALLS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643FE91-BFC4-3D49-93D2-8097BAB4FC5B}"/>
              </a:ext>
            </a:extLst>
          </p:cNvPr>
          <p:cNvSpPr txBox="1"/>
          <p:nvPr/>
        </p:nvSpPr>
        <p:spPr>
          <a:xfrm>
            <a:off x="1106989" y="5527125"/>
            <a:ext cx="15033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CHAPLAIN</a:t>
            </a:r>
          </a:p>
          <a:p>
            <a:pPr algn="ctr"/>
            <a:r>
              <a:rPr lang="en-US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PROSPECTS </a:t>
            </a:r>
          </a:p>
          <a:p>
            <a:pPr algn="ctr"/>
            <a:r>
              <a:rPr lang="en-US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POOL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03621F7-7C2A-BA45-B416-1350728D0D02}"/>
              </a:ext>
            </a:extLst>
          </p:cNvPr>
          <p:cNvSpPr txBox="1"/>
          <p:nvPr/>
        </p:nvSpPr>
        <p:spPr>
          <a:xfrm>
            <a:off x="5008261" y="2341397"/>
            <a:ext cx="1843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LEGAL OFFICER</a:t>
            </a:r>
          </a:p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PROSPECTS </a:t>
            </a:r>
          </a:p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POOL</a:t>
            </a:r>
          </a:p>
        </p:txBody>
      </p:sp>
    </p:spTree>
    <p:extLst>
      <p:ext uri="{BB962C8B-B14F-4D97-AF65-F5344CB8AC3E}">
        <p14:creationId xmlns:p14="http://schemas.microsoft.com/office/powerpoint/2010/main" val="3116682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Filling the Tank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230" y="2090057"/>
            <a:ext cx="11103428" cy="4905829"/>
          </a:xfrm>
        </p:spPr>
        <p:txBody>
          <a:bodyPr anchor="ctr">
            <a:normAutofit/>
          </a:bodyPr>
          <a:lstStyle/>
          <a:p>
            <a:r>
              <a:rPr lang="en-US" sz="3600" dirty="0"/>
              <a:t>Contacts &amp; follow-ups are key. </a:t>
            </a:r>
          </a:p>
          <a:p>
            <a:pPr lvl="1"/>
            <a:r>
              <a:rPr lang="en-US" sz="3400" dirty="0"/>
              <a:t>They need the personal touch.</a:t>
            </a:r>
          </a:p>
          <a:p>
            <a:r>
              <a:rPr lang="en-US" sz="3600" dirty="0"/>
              <a:t>Be able to tell them </a:t>
            </a:r>
            <a:r>
              <a:rPr lang="en-US" sz="3600" i="1" dirty="0"/>
              <a:t>when</a:t>
            </a:r>
            <a:r>
              <a:rPr lang="en-US" sz="3600" dirty="0"/>
              <a:t> to come to your unit.</a:t>
            </a:r>
          </a:p>
          <a:p>
            <a:r>
              <a:rPr lang="en-US" sz="3600" dirty="0"/>
              <a:t>Stay up with the prospects in your pool. Send follow ups and notifications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694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Left Arrow 24"/>
          <p:cNvSpPr/>
          <p:nvPr/>
        </p:nvSpPr>
        <p:spPr>
          <a:xfrm>
            <a:off x="6746905" y="4089009"/>
            <a:ext cx="2125458" cy="1020516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TV</a:t>
            </a:r>
          </a:p>
        </p:txBody>
      </p:sp>
      <p:sp>
        <p:nvSpPr>
          <p:cNvPr id="17" name="10-Point Star 16"/>
          <p:cNvSpPr/>
          <p:nvPr/>
        </p:nvSpPr>
        <p:spPr>
          <a:xfrm>
            <a:off x="3960919" y="3453516"/>
            <a:ext cx="2815772" cy="2896395"/>
          </a:xfrm>
          <a:prstGeom prst="star10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YOUR UPCOMING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RECRUITING NIGHT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EVENT!!</a:t>
            </a:r>
          </a:p>
        </p:txBody>
      </p:sp>
      <p:sp>
        <p:nvSpPr>
          <p:cNvPr id="22" name="Left Arrow 21"/>
          <p:cNvSpPr/>
          <p:nvPr/>
        </p:nvSpPr>
        <p:spPr>
          <a:xfrm rot="20117878">
            <a:off x="6141140" y="2215271"/>
            <a:ext cx="2428525" cy="1678622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FACEBOOK + OTHER SOCIAL MEDIA</a:t>
            </a:r>
          </a:p>
        </p:txBody>
      </p:sp>
      <p:sp>
        <p:nvSpPr>
          <p:cNvPr id="20" name="Left Arrow 19"/>
          <p:cNvSpPr/>
          <p:nvPr/>
        </p:nvSpPr>
        <p:spPr>
          <a:xfrm rot="1036190">
            <a:off x="6518241" y="5435838"/>
            <a:ext cx="2125458" cy="1020516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NEWSPAPER</a:t>
            </a:r>
          </a:p>
        </p:txBody>
      </p:sp>
      <p:sp>
        <p:nvSpPr>
          <p:cNvPr id="16" name="Right Arrow 15"/>
          <p:cNvSpPr/>
          <p:nvPr/>
        </p:nvSpPr>
        <p:spPr>
          <a:xfrm rot="20988571">
            <a:off x="1183660" y="4656189"/>
            <a:ext cx="2500024" cy="113211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FLYERS</a:t>
            </a:r>
          </a:p>
        </p:txBody>
      </p:sp>
      <p:sp>
        <p:nvSpPr>
          <p:cNvPr id="3" name="Right Arrow 2"/>
          <p:cNvSpPr/>
          <p:nvPr/>
        </p:nvSpPr>
        <p:spPr>
          <a:xfrm rot="935783">
            <a:off x="1622441" y="3391660"/>
            <a:ext cx="2500024" cy="113211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   COMMUNICATION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For The Event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29" y="2015949"/>
            <a:ext cx="4107543" cy="24217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200" y="2707094"/>
            <a:ext cx="242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PROSPECTS POOL</a:t>
            </a:r>
          </a:p>
        </p:txBody>
      </p:sp>
      <p:pic>
        <p:nvPicPr>
          <p:cNvPr id="14" name="Picture 13" descr="201603_2 - Wor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2" t="7619" r="30028" b="4550"/>
          <a:stretch/>
        </p:blipFill>
        <p:spPr>
          <a:xfrm>
            <a:off x="340169" y="4888015"/>
            <a:ext cx="1395628" cy="18099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9" y="5509895"/>
            <a:ext cx="1543947" cy="1543947"/>
          </a:xfrm>
          <a:prstGeom prst="rect">
            <a:avLst/>
          </a:prstGeom>
        </p:spPr>
      </p:pic>
      <p:pic>
        <p:nvPicPr>
          <p:cNvPr id="21" name="Picture 20" descr="(7) Concord Composite Squadron - Civil Air Patrol - Google Chrome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5" t="6349" r="33739"/>
          <a:stretch/>
        </p:blipFill>
        <p:spPr>
          <a:xfrm>
            <a:off x="8338879" y="1682868"/>
            <a:ext cx="1834736" cy="18924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270" y="3676339"/>
            <a:ext cx="1412301" cy="152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30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Hold Your Recruiting Event (Kickoff)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10703217" cy="3416300"/>
          </a:xfrm>
        </p:spPr>
        <p:txBody>
          <a:bodyPr anchor="ctr">
            <a:normAutofit/>
          </a:bodyPr>
          <a:lstStyle/>
          <a:p>
            <a:r>
              <a:rPr lang="en-US" sz="3600" b="1" dirty="0"/>
              <a:t>Purpose: </a:t>
            </a:r>
            <a:br>
              <a:rPr lang="en-US" sz="3600" b="1" dirty="0"/>
            </a:br>
            <a:r>
              <a:rPr lang="en-US" sz="3600" b="1" u="sng" dirty="0">
                <a:solidFill>
                  <a:srgbClr val="7030A0"/>
                </a:solidFill>
              </a:rPr>
              <a:t>To get people inside your 1m recruiting zone</a:t>
            </a:r>
            <a:r>
              <a:rPr lang="en-US" sz="3600" b="1" dirty="0">
                <a:solidFill>
                  <a:srgbClr val="7030A0"/>
                </a:solidFill>
              </a:rPr>
              <a:t>.</a:t>
            </a:r>
          </a:p>
          <a:p>
            <a:r>
              <a:rPr lang="en-US" sz="3600" b="1" dirty="0"/>
              <a:t>Open House, Recruiting Night, STEM Fair. </a:t>
            </a:r>
            <a:r>
              <a:rPr lang="en-US" sz="3600" dirty="0"/>
              <a:t> </a:t>
            </a:r>
          </a:p>
          <a:p>
            <a:pPr lvl="1"/>
            <a:r>
              <a:rPr lang="en-US" sz="3600" dirty="0"/>
              <a:t>Whatever you want to call it: </a:t>
            </a:r>
            <a:r>
              <a:rPr lang="en-US" sz="3600" b="1" u="sng" dirty="0">
                <a:solidFill>
                  <a:srgbClr val="FF0000"/>
                </a:solidFill>
              </a:rPr>
              <a:t>HAVE ONE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1992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Hold Your Recruiting Event (Kickoff)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771" y="2162629"/>
            <a:ext cx="10987315" cy="4557485"/>
          </a:xfrm>
        </p:spPr>
        <p:txBody>
          <a:bodyPr>
            <a:normAutofit fontScale="40000" lnSpcReduction="20000"/>
          </a:bodyPr>
          <a:lstStyle/>
          <a:p>
            <a:r>
              <a:rPr lang="en-US" sz="5800" dirty="0"/>
              <a:t>KISS principle</a:t>
            </a:r>
          </a:p>
          <a:p>
            <a:pPr lvl="1"/>
            <a:r>
              <a:rPr lang="en-US" sz="5900" dirty="0"/>
              <a:t>Brief on the organization. Show people what we do</a:t>
            </a:r>
          </a:p>
          <a:p>
            <a:pPr lvl="1"/>
            <a:r>
              <a:rPr lang="en-US" sz="5900" dirty="0"/>
              <a:t>Talk about “How to Join.” Explain the process. Tell them how to show up next week.</a:t>
            </a:r>
          </a:p>
          <a:p>
            <a:pPr lvl="1"/>
            <a:r>
              <a:rPr lang="en-US" sz="5900" dirty="0"/>
              <a:t>“Call to join” by your C/CC</a:t>
            </a:r>
          </a:p>
          <a:p>
            <a:pPr lvl="1"/>
            <a:r>
              <a:rPr lang="en-US" sz="5900" dirty="0"/>
              <a:t>Hands-on activities (2-3), led by Cadets. Get prospects engaged! </a:t>
            </a:r>
          </a:p>
          <a:p>
            <a:pPr lvl="1"/>
            <a:r>
              <a:rPr lang="en-US" sz="5900" dirty="0"/>
              <a:t>Takeaways: Put something in their hand to look over at home. Like a member packet!</a:t>
            </a:r>
          </a:p>
          <a:p>
            <a:pPr lvl="1"/>
            <a:r>
              <a:rPr lang="en-US" sz="5900" dirty="0"/>
              <a:t>Food.  Seriously, food.</a:t>
            </a:r>
          </a:p>
          <a:p>
            <a:r>
              <a:rPr lang="en-US" sz="5800" dirty="0"/>
              <a:t>Let your members recruit: Cadets recruit cadets, adults recruit adults.</a:t>
            </a:r>
          </a:p>
          <a:p>
            <a:r>
              <a:rPr lang="en-US" sz="5800" u="sng" dirty="0"/>
              <a:t>Sell the CAP you have, not some other CAP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52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413" y="0"/>
            <a:ext cx="13443455" cy="7561943"/>
          </a:xfrm>
        </p:spPr>
      </p:pic>
    </p:spTree>
    <p:extLst>
      <p:ext uri="{BB962C8B-B14F-4D97-AF65-F5344CB8AC3E}">
        <p14:creationId xmlns:p14="http://schemas.microsoft.com/office/powerpoint/2010/main" val="1394756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A5D4E2B-5497-4266-B316-F71F14BB8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9882" y="-636255"/>
            <a:ext cx="13715172" cy="914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701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You Have Them!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7F0997-5B51-C143-BFA6-6369934CE373}"/>
              </a:ext>
            </a:extLst>
          </p:cNvPr>
          <p:cNvGrpSpPr/>
          <p:nvPr/>
        </p:nvGrpSpPr>
        <p:grpSpPr>
          <a:xfrm>
            <a:off x="1154954" y="2027490"/>
            <a:ext cx="10754410" cy="4830510"/>
            <a:chOff x="276447" y="1550754"/>
            <a:chExt cx="10754410" cy="4830510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8" b="34113"/>
            <a:stretch/>
          </p:blipFill>
          <p:spPr bwMode="auto">
            <a:xfrm>
              <a:off x="4980423" y="3170020"/>
              <a:ext cx="2467429" cy="1248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ight Arrow 2"/>
            <p:cNvSpPr/>
            <p:nvPr/>
          </p:nvSpPr>
          <p:spPr>
            <a:xfrm rot="1932129">
              <a:off x="1923547" y="2174624"/>
              <a:ext cx="1651115" cy="1132114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447" y="1550754"/>
              <a:ext cx="3157774" cy="18617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46767" y="2061281"/>
              <a:ext cx="2785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YOUR PROSPECTS POOL</a:t>
              </a:r>
            </a:p>
          </p:txBody>
        </p:sp>
        <p:sp>
          <p:nvSpPr>
            <p:cNvPr id="17" name="10-Point Star 16"/>
            <p:cNvSpPr/>
            <p:nvPr/>
          </p:nvSpPr>
          <p:spPr>
            <a:xfrm>
              <a:off x="3322643" y="2785892"/>
              <a:ext cx="1428799" cy="1469709"/>
            </a:xfrm>
            <a:prstGeom prst="star10">
              <a:avLst/>
            </a:prstGeom>
            <a:solidFill>
              <a:schemeClr val="bg1"/>
            </a:solidFill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YOUR</a:t>
              </a:r>
              <a:br>
                <a:rPr lang="en-US" dirty="0">
                  <a:solidFill>
                    <a:schemeClr val="tx1"/>
                  </a:solidFill>
                </a:rPr>
              </a:br>
              <a:r>
                <a:rPr lang="en-US" dirty="0">
                  <a:solidFill>
                    <a:schemeClr val="tx1"/>
                  </a:solidFill>
                </a:rPr>
                <a:t>EVENT!!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499428" y="4412342"/>
              <a:ext cx="6531429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GREAT START OR BCT PROGRAM</a:t>
              </a:r>
            </a:p>
          </p:txBody>
        </p:sp>
        <p:sp>
          <p:nvSpPr>
            <p:cNvPr id="7" name="Up Arrow 6"/>
            <p:cNvSpPr/>
            <p:nvPr/>
          </p:nvSpPr>
          <p:spPr>
            <a:xfrm>
              <a:off x="4272470" y="5021942"/>
              <a:ext cx="478972" cy="783771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49326" y="5734933"/>
              <a:ext cx="15965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7030A0"/>
                  </a:solidFill>
                </a:rPr>
                <a:t>GO!!</a:t>
              </a: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7676833" y="3248391"/>
              <a:ext cx="1756229" cy="1085581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TRAIN ‘EM!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22130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Now, Train the Cohort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486" y="2603500"/>
            <a:ext cx="11422743" cy="3416300"/>
          </a:xfrm>
        </p:spPr>
        <p:txBody>
          <a:bodyPr anchor="ctr">
            <a:noAutofit/>
          </a:bodyPr>
          <a:lstStyle/>
          <a:p>
            <a:r>
              <a:rPr lang="en-US" sz="3600" dirty="0"/>
              <a:t>Have a definitive start &amp; end of training (whether you use Great Start or your own Basic Cadet Training)</a:t>
            </a:r>
          </a:p>
          <a:p>
            <a:r>
              <a:rPr lang="en-US" sz="3600" dirty="0"/>
              <a:t>Have a plan, put them into the mix immediately (the following week)</a:t>
            </a:r>
          </a:p>
          <a:p>
            <a:r>
              <a:rPr lang="en-US" sz="3600" dirty="0"/>
              <a:t>Put them together, and train them together</a:t>
            </a:r>
          </a:p>
        </p:txBody>
      </p:sp>
    </p:spTree>
    <p:extLst>
      <p:ext uri="{BB962C8B-B14F-4D97-AF65-F5344CB8AC3E}">
        <p14:creationId xmlns:p14="http://schemas.microsoft.com/office/powerpoint/2010/main" val="1436744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 The Cohort To the Unit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988457"/>
            <a:ext cx="10493829" cy="4746171"/>
          </a:xfrm>
        </p:spPr>
        <p:txBody>
          <a:bodyPr anchor="ctr">
            <a:normAutofit/>
          </a:bodyPr>
          <a:lstStyle/>
          <a:p>
            <a:r>
              <a:rPr lang="en-US" sz="3600" dirty="0"/>
              <a:t>Complete your training on time</a:t>
            </a:r>
          </a:p>
          <a:p>
            <a:r>
              <a:rPr lang="en-US" sz="3600" dirty="0"/>
              <a:t>Invite moms and dads, make a big deal out of the graduation</a:t>
            </a:r>
          </a:p>
          <a:p>
            <a:r>
              <a:rPr lang="en-US" sz="3600" dirty="0"/>
              <a:t>Promote cadets who have completed their Curry (perhaps not all will)</a:t>
            </a:r>
          </a:p>
          <a:p>
            <a:r>
              <a:rPr lang="en-US" sz="3600" dirty="0"/>
              <a:t>Assign cadets to your flights, hand them over to your cadet NCOs for follow on training</a:t>
            </a:r>
          </a:p>
        </p:txBody>
      </p:sp>
    </p:spTree>
    <p:extLst>
      <p:ext uri="{BB962C8B-B14F-4D97-AF65-F5344CB8AC3E}">
        <p14:creationId xmlns:p14="http://schemas.microsoft.com/office/powerpoint/2010/main" val="1699260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DD0D9-E31D-CB45-A42F-A371D0B59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28491-5F5B-2A48-AB35-03BEEC1F83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Week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A3CFE4-0FB7-704B-8177-0C6D8FEDB117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Beginning with 'Why?’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Evolution of CAP 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Moving Onto How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CAP Job Description(s)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CAP Specialty Track Progression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Why Goal-Setting Matters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Annual Planning Activity for Recruiting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Prospecting is, and How to Do it.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5A8C96-7E84-D945-A684-05CD09032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Week 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8DA08D-AE64-6B42-A983-9E39DCCB3CA0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is Cohort Recruiting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Steps &amp; Best Practices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Tie-Ins with Other Directorates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Planning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is Year-Round Recruiting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Steps and Best Practices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Mentoring and Why it's Vital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Incentivizing Recruiting by Unit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D7A429-3FF3-BC45-8E0D-BA5CB41824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 3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DF7E13-7419-514A-931C-09762A223EDF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>
            <a:normAutofit fontScale="850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Recruiting Skills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Sales Training Basics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Role Playing Exercise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Resources for Additional Training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Online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In-Person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Starting New Units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How it Benefits Existing Units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How it Benefits the Wing and the Corporation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Tactics, Techniques, and Procedures</a:t>
            </a:r>
          </a:p>
          <a:p>
            <a:endParaRPr lang="en-US" dirty="0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221995F7-2200-1A49-8454-B18022B38FAA}"/>
              </a:ext>
            </a:extLst>
          </p:cNvPr>
          <p:cNvSpPr/>
          <p:nvPr/>
        </p:nvSpPr>
        <p:spPr>
          <a:xfrm>
            <a:off x="5418404" y="1656207"/>
            <a:ext cx="1335641" cy="922868"/>
          </a:xfrm>
          <a:prstGeom prst="downArrow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852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You Have Them!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5C19CB-A919-6845-AF0D-C1FAE0CC69AB}"/>
              </a:ext>
            </a:extLst>
          </p:cNvPr>
          <p:cNvGrpSpPr/>
          <p:nvPr/>
        </p:nvGrpSpPr>
        <p:grpSpPr>
          <a:xfrm>
            <a:off x="703593" y="1850348"/>
            <a:ext cx="11198117" cy="4608810"/>
            <a:chOff x="239136" y="1589090"/>
            <a:chExt cx="11198117" cy="4608810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8" b="34113"/>
            <a:stretch/>
          </p:blipFill>
          <p:spPr bwMode="auto">
            <a:xfrm>
              <a:off x="3954171" y="2899701"/>
              <a:ext cx="1275234" cy="645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ight Arrow 2"/>
            <p:cNvSpPr/>
            <p:nvPr/>
          </p:nvSpPr>
          <p:spPr>
            <a:xfrm rot="947057">
              <a:off x="1373529" y="2044028"/>
              <a:ext cx="1651115" cy="62112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136" y="1589090"/>
              <a:ext cx="2452239" cy="144579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64549" y="1917569"/>
              <a:ext cx="27859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YOUR PROSPECTS POOL</a:t>
              </a:r>
            </a:p>
          </p:txBody>
        </p:sp>
        <p:sp>
          <p:nvSpPr>
            <p:cNvPr id="17" name="10-Point Star 16"/>
            <p:cNvSpPr/>
            <p:nvPr/>
          </p:nvSpPr>
          <p:spPr>
            <a:xfrm>
              <a:off x="3016788" y="1926928"/>
              <a:ext cx="1224002" cy="1259048"/>
            </a:xfrm>
            <a:prstGeom prst="star10">
              <a:avLst/>
            </a:prstGeom>
            <a:solidFill>
              <a:schemeClr val="bg1"/>
            </a:solidFill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YOUR</a:t>
              </a:r>
              <a:br>
                <a:rPr lang="en-US" sz="1400" dirty="0">
                  <a:solidFill>
                    <a:schemeClr val="tx1"/>
                  </a:solidFill>
                </a:rPr>
              </a:br>
              <a:r>
                <a:rPr lang="en-US" sz="1400" dirty="0">
                  <a:solidFill>
                    <a:schemeClr val="tx1"/>
                  </a:solidFill>
                </a:rPr>
                <a:t>EVENT!!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925900" y="3446298"/>
              <a:ext cx="4724618" cy="3651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GREAT START OR BCT PROGRAM</a:t>
              </a:r>
            </a:p>
          </p:txBody>
        </p:sp>
        <p:sp>
          <p:nvSpPr>
            <p:cNvPr id="7" name="Up Arrow 6"/>
            <p:cNvSpPr/>
            <p:nvPr/>
          </p:nvSpPr>
          <p:spPr>
            <a:xfrm>
              <a:off x="3714685" y="3811456"/>
              <a:ext cx="478972" cy="942376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START</a:t>
              </a:r>
            </a:p>
          </p:txBody>
        </p:sp>
        <p:sp>
          <p:nvSpPr>
            <p:cNvPr id="10" name="Down Arrow 9"/>
            <p:cNvSpPr/>
            <p:nvPr/>
          </p:nvSpPr>
          <p:spPr>
            <a:xfrm>
              <a:off x="8315932" y="2438400"/>
              <a:ext cx="545802" cy="1007898"/>
            </a:xfrm>
            <a:prstGeom prst="downArrow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END</a:t>
              </a:r>
            </a:p>
          </p:txBody>
        </p:sp>
        <p:sp>
          <p:nvSpPr>
            <p:cNvPr id="13" name="Down Arrow 12"/>
            <p:cNvSpPr/>
            <p:nvPr/>
          </p:nvSpPr>
          <p:spPr>
            <a:xfrm>
              <a:off x="8319561" y="3788840"/>
              <a:ext cx="545802" cy="852534"/>
            </a:xfrm>
            <a:prstGeom prst="downArrow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GRAD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795458" y="4796738"/>
              <a:ext cx="5641795" cy="140116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125024" y="5021135"/>
              <a:ext cx="1465943" cy="7835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 FLIGHT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863946" y="5031215"/>
              <a:ext cx="1465943" cy="7734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 FLIGHT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602868" y="5021135"/>
              <a:ext cx="1465943" cy="7766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 FLIGHT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28952" y="5794367"/>
              <a:ext cx="32431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YOUR AWESOME SQUADRON</a:t>
              </a:r>
            </a:p>
          </p:txBody>
        </p:sp>
        <p:sp>
          <p:nvSpPr>
            <p:cNvPr id="19" name="Down Arrow 18"/>
            <p:cNvSpPr/>
            <p:nvPr/>
          </p:nvSpPr>
          <p:spPr>
            <a:xfrm rot="3306235">
              <a:off x="7814767" y="4382327"/>
              <a:ext cx="170002" cy="673459"/>
            </a:xfrm>
            <a:prstGeom prst="downArrow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own Arrow 20"/>
            <p:cNvSpPr/>
            <p:nvPr/>
          </p:nvSpPr>
          <p:spPr>
            <a:xfrm rot="18852190">
              <a:off x="9047166" y="4382326"/>
              <a:ext cx="209544" cy="673459"/>
            </a:xfrm>
            <a:prstGeom prst="downArrow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Down Arrow 21"/>
            <p:cNvSpPr/>
            <p:nvPr/>
          </p:nvSpPr>
          <p:spPr>
            <a:xfrm>
              <a:off x="8485931" y="4648761"/>
              <a:ext cx="236542" cy="320648"/>
            </a:xfrm>
            <a:prstGeom prst="downArrow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86972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A12BB-16DC-744F-A058-FD1205168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Tie-Ins with Other Directorates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98E0D-A4E6-1042-94F9-AA26DF9BB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4814" y="2461982"/>
            <a:ext cx="3612255" cy="3416301"/>
          </a:xfrm>
        </p:spPr>
        <p:txBody>
          <a:bodyPr>
            <a:noAutofit/>
          </a:bodyPr>
          <a:lstStyle/>
          <a:p>
            <a:r>
              <a:rPr lang="en-US" sz="1400" dirty="0"/>
              <a:t>Command Team</a:t>
            </a:r>
          </a:p>
          <a:p>
            <a:pPr lvl="1"/>
            <a:r>
              <a:rPr lang="en-US" sz="1200" dirty="0"/>
              <a:t>Guidance</a:t>
            </a:r>
          </a:p>
          <a:p>
            <a:pPr lvl="1"/>
            <a:r>
              <a:rPr lang="en-US" sz="1200" dirty="0"/>
              <a:t>Approval</a:t>
            </a:r>
          </a:p>
          <a:p>
            <a:r>
              <a:rPr lang="en-US" sz="1400" dirty="0"/>
              <a:t>Personnel</a:t>
            </a:r>
          </a:p>
          <a:p>
            <a:pPr lvl="1"/>
            <a:r>
              <a:rPr lang="en-US" sz="1200" dirty="0"/>
              <a:t>Identify Needs</a:t>
            </a:r>
          </a:p>
          <a:p>
            <a:pPr lvl="1"/>
            <a:r>
              <a:rPr lang="en-US" sz="1200" dirty="0"/>
              <a:t>Membership Review Boards</a:t>
            </a:r>
          </a:p>
          <a:p>
            <a:pPr lvl="1"/>
            <a:r>
              <a:rPr lang="en-US" sz="1200" dirty="0"/>
              <a:t>Process New Membership</a:t>
            </a:r>
          </a:p>
          <a:p>
            <a:pPr lvl="1"/>
            <a:r>
              <a:rPr lang="en-US" sz="1200" dirty="0"/>
              <a:t>Create Personnel Files</a:t>
            </a:r>
          </a:p>
          <a:p>
            <a:r>
              <a:rPr lang="en-US" sz="1400" dirty="0"/>
              <a:t>Professional Development</a:t>
            </a:r>
          </a:p>
          <a:p>
            <a:pPr lvl="1"/>
            <a:r>
              <a:rPr lang="en-US" sz="1200" dirty="0"/>
              <a:t>Planning ‘Cohort’ Training for Adults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9A64D-6E2A-CD45-AD6C-1C2383379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97339" y="2603500"/>
            <a:ext cx="3572286" cy="3416300"/>
          </a:xfrm>
        </p:spPr>
        <p:txBody>
          <a:bodyPr>
            <a:noAutofit/>
          </a:bodyPr>
          <a:lstStyle/>
          <a:p>
            <a:r>
              <a:rPr lang="en-US" sz="1400" dirty="0"/>
              <a:t>Finance</a:t>
            </a:r>
          </a:p>
          <a:p>
            <a:pPr lvl="1"/>
            <a:r>
              <a:rPr lang="en-US" sz="1200" dirty="0"/>
              <a:t>Printing</a:t>
            </a:r>
          </a:p>
          <a:p>
            <a:pPr lvl="1"/>
            <a:r>
              <a:rPr lang="en-US" sz="1200" dirty="0"/>
              <a:t>Events</a:t>
            </a:r>
          </a:p>
          <a:p>
            <a:pPr lvl="1"/>
            <a:r>
              <a:rPr lang="en-US" sz="1200" dirty="0"/>
              <a:t>Incentives</a:t>
            </a:r>
            <a:endParaRPr lang="en-US" sz="1400" dirty="0"/>
          </a:p>
          <a:p>
            <a:r>
              <a:rPr lang="en-US" sz="1400" dirty="0"/>
              <a:t>Cadet Programs</a:t>
            </a:r>
          </a:p>
          <a:p>
            <a:pPr lvl="1"/>
            <a:r>
              <a:rPr lang="en-US" sz="1200" dirty="0"/>
              <a:t>ID New Sources</a:t>
            </a:r>
          </a:p>
          <a:p>
            <a:pPr lvl="1"/>
            <a:r>
              <a:rPr lang="en-US" sz="1200" dirty="0"/>
              <a:t>Planning Cohort Training</a:t>
            </a:r>
          </a:p>
          <a:p>
            <a:pPr lvl="1"/>
            <a:r>
              <a:rPr lang="en-US" sz="1200" dirty="0"/>
              <a:t>Support for Events</a:t>
            </a:r>
          </a:p>
          <a:p>
            <a:pPr lvl="1"/>
            <a:r>
              <a:rPr lang="en-US" sz="1200" dirty="0"/>
              <a:t>Recruiting Force Multiplier</a:t>
            </a:r>
          </a:p>
          <a:p>
            <a:pPr lvl="1"/>
            <a:r>
              <a:rPr lang="en-US" sz="1200" dirty="0"/>
              <a:t>Planning Follow-On Training for Rest of Unit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DB9241F-6A0E-8F4C-BF56-B0513EEF1D81}"/>
              </a:ext>
            </a:extLst>
          </p:cNvPr>
          <p:cNvSpPr txBox="1">
            <a:spLocks/>
          </p:cNvSpPr>
          <p:nvPr/>
        </p:nvSpPr>
        <p:spPr>
          <a:xfrm>
            <a:off x="8107584" y="2603500"/>
            <a:ext cx="3553584" cy="3416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Aerospace Education</a:t>
            </a:r>
          </a:p>
          <a:p>
            <a:pPr lvl="1"/>
            <a:r>
              <a:rPr lang="en-US" sz="1200" dirty="0"/>
              <a:t>Support for Events</a:t>
            </a:r>
          </a:p>
          <a:p>
            <a:pPr lvl="1"/>
            <a:r>
              <a:rPr lang="en-US" sz="1200" dirty="0"/>
              <a:t>Recruiting Force Multiplier</a:t>
            </a:r>
            <a:endParaRPr lang="en-US" sz="1400" dirty="0"/>
          </a:p>
          <a:p>
            <a:r>
              <a:rPr lang="en-US" sz="1400" dirty="0"/>
              <a:t>Emergency Services</a:t>
            </a:r>
          </a:p>
          <a:p>
            <a:pPr lvl="1"/>
            <a:r>
              <a:rPr lang="en-US" sz="1200" dirty="0"/>
              <a:t>Support for Events</a:t>
            </a:r>
          </a:p>
          <a:p>
            <a:pPr lvl="1"/>
            <a:r>
              <a:rPr lang="en-US" sz="1200" dirty="0"/>
              <a:t>Recruiting Force Multiplier</a:t>
            </a:r>
          </a:p>
          <a:p>
            <a:r>
              <a:rPr lang="en-US" sz="1400" dirty="0"/>
              <a:t>Public Affairs</a:t>
            </a:r>
          </a:p>
          <a:p>
            <a:pPr lvl="1"/>
            <a:r>
              <a:rPr lang="en-US" sz="1200" dirty="0"/>
              <a:t>Marketing</a:t>
            </a:r>
            <a:endParaRPr lang="en-US" sz="1600" dirty="0"/>
          </a:p>
          <a:p>
            <a:r>
              <a:rPr lang="en-US" sz="1400" dirty="0"/>
              <a:t>Diversity</a:t>
            </a:r>
          </a:p>
          <a:p>
            <a:pPr lvl="1"/>
            <a:r>
              <a:rPr lang="en-US" sz="1200" dirty="0"/>
              <a:t>ID New Sources</a:t>
            </a:r>
          </a:p>
        </p:txBody>
      </p:sp>
    </p:spTree>
    <p:extLst>
      <p:ext uri="{BB962C8B-B14F-4D97-AF65-F5344CB8AC3E}">
        <p14:creationId xmlns:p14="http://schemas.microsoft.com/office/powerpoint/2010/main" val="346254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Mistakes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092" y="2603500"/>
            <a:ext cx="11095744" cy="3416300"/>
          </a:xfrm>
        </p:spPr>
        <p:txBody>
          <a:bodyPr anchor="ctr">
            <a:normAutofit/>
          </a:bodyPr>
          <a:lstStyle/>
          <a:p>
            <a:r>
              <a:rPr lang="en-US" sz="3600" dirty="0"/>
              <a:t>No well communicated and planned out event</a:t>
            </a:r>
          </a:p>
          <a:p>
            <a:r>
              <a:rPr lang="en-US" sz="3600" dirty="0"/>
              <a:t>No advertising/publicizing online.  </a:t>
            </a:r>
          </a:p>
          <a:p>
            <a:r>
              <a:rPr lang="en-US" sz="3600" dirty="0"/>
              <a:t>No fliers.  </a:t>
            </a:r>
          </a:p>
        </p:txBody>
      </p:sp>
    </p:spTree>
    <p:extLst>
      <p:ext uri="{BB962C8B-B14F-4D97-AF65-F5344CB8AC3E}">
        <p14:creationId xmlns:p14="http://schemas.microsoft.com/office/powerpoint/2010/main" val="38889267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Mistakes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 fontScale="70000" lnSpcReduction="20000"/>
          </a:bodyPr>
          <a:lstStyle/>
          <a:p>
            <a:r>
              <a:rPr lang="en-US" sz="3600" dirty="0"/>
              <a:t>Uninteresting event. Too long event.    </a:t>
            </a:r>
            <a:r>
              <a:rPr lang="en-US" sz="3600" i="1" dirty="0" err="1"/>
              <a:t>Zzzzzzzz</a:t>
            </a:r>
            <a:endParaRPr lang="en-US" sz="3600" i="1" dirty="0"/>
          </a:p>
          <a:p>
            <a:r>
              <a:rPr lang="en-US" sz="3600" dirty="0"/>
              <a:t>No food. </a:t>
            </a:r>
            <a:r>
              <a:rPr lang="en-US" sz="3600" u="sng" dirty="0"/>
              <a:t>Feed people</a:t>
            </a:r>
            <a:r>
              <a:rPr lang="en-US" sz="3600" dirty="0"/>
              <a:t>!</a:t>
            </a:r>
          </a:p>
          <a:p>
            <a:r>
              <a:rPr lang="en-US" sz="3600" dirty="0"/>
              <a:t>No plan for what happens AFTER training.</a:t>
            </a:r>
          </a:p>
          <a:p>
            <a:r>
              <a:rPr lang="en-US" sz="3600" dirty="0"/>
              <a:t>No follow up with prospects or contacts beforehand.</a:t>
            </a:r>
          </a:p>
          <a:p>
            <a:r>
              <a:rPr lang="en-US" sz="3600" dirty="0"/>
              <a:t>No follow on training / progression</a:t>
            </a:r>
          </a:p>
          <a:p>
            <a:r>
              <a:rPr lang="en-US" sz="3600" dirty="0"/>
              <a:t>Selling the wrong things</a:t>
            </a:r>
          </a:p>
          <a:p>
            <a:r>
              <a:rPr lang="en-US" sz="3600" dirty="0"/>
              <a:t>Not repeatable</a:t>
            </a:r>
          </a:p>
        </p:txBody>
      </p:sp>
    </p:spTree>
    <p:extLst>
      <p:ext uri="{BB962C8B-B14F-4D97-AF65-F5344CB8AC3E}">
        <p14:creationId xmlns:p14="http://schemas.microsoft.com/office/powerpoint/2010/main" val="3455702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 Your Cohort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 fontScale="92500" lnSpcReduction="20000"/>
          </a:bodyPr>
          <a:lstStyle/>
          <a:p>
            <a:r>
              <a:rPr lang="en-US" sz="2800" dirty="0"/>
              <a:t>Follow up at intervals after joining</a:t>
            </a:r>
          </a:p>
          <a:p>
            <a:pPr lvl="1"/>
            <a:r>
              <a:rPr lang="en-US" sz="2800" dirty="0"/>
              <a:t>With the cohort, its easier for fellow members to notice when someone is missing</a:t>
            </a:r>
          </a:p>
          <a:p>
            <a:pPr lvl="1"/>
            <a:r>
              <a:rPr lang="en-US" sz="2800" dirty="0"/>
              <a:t>It becomes self-encouraging</a:t>
            </a:r>
          </a:p>
          <a:p>
            <a:pPr lvl="1"/>
            <a:endParaRPr lang="en-US" sz="2800" dirty="0"/>
          </a:p>
          <a:p>
            <a:r>
              <a:rPr lang="en-US" sz="2800" dirty="0"/>
              <a:t>Watch for those who lag behind their cohort peers – it will be obvious.  </a:t>
            </a:r>
          </a:p>
          <a:p>
            <a:pPr lvl="1"/>
            <a:r>
              <a:rPr lang="en-US" sz="2600" dirty="0"/>
              <a:t>10 C/TSgts and 1 C/</a:t>
            </a:r>
            <a:r>
              <a:rPr lang="en-US" sz="2600" dirty="0" err="1"/>
              <a:t>SrA.</a:t>
            </a:r>
            <a:r>
              <a:rPr lang="en-US" sz="2600" dirty="0"/>
              <a:t> </a:t>
            </a:r>
            <a:r>
              <a:rPr lang="en-US" sz="2600" u="sng" dirty="0"/>
              <a:t>That</a:t>
            </a:r>
            <a:r>
              <a:rPr lang="en-US" sz="2600" dirty="0"/>
              <a:t> guy needs help.</a:t>
            </a:r>
          </a:p>
        </p:txBody>
      </p:sp>
    </p:spTree>
    <p:extLst>
      <p:ext uri="{BB962C8B-B14F-4D97-AF65-F5344CB8AC3E}">
        <p14:creationId xmlns:p14="http://schemas.microsoft.com/office/powerpoint/2010/main" val="26613515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 Your Cohort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 fontScale="77500" lnSpcReduction="20000"/>
          </a:bodyPr>
          <a:lstStyle/>
          <a:p>
            <a:r>
              <a:rPr lang="en-US" sz="3600" dirty="0"/>
              <a:t>Follow up with members not showing up </a:t>
            </a:r>
            <a:br>
              <a:rPr lang="en-US" sz="3600" dirty="0"/>
            </a:br>
            <a:r>
              <a:rPr lang="en-US" sz="3200" i="1" dirty="0"/>
              <a:t>(this applies w/o cohort, BTW)</a:t>
            </a:r>
            <a:endParaRPr lang="en-US" sz="3600" i="1" dirty="0"/>
          </a:p>
          <a:p>
            <a:pPr lvl="1"/>
            <a:r>
              <a:rPr lang="en-US" sz="3600" dirty="0"/>
              <a:t>Get them before they lose interest</a:t>
            </a:r>
          </a:p>
          <a:p>
            <a:pPr lvl="1"/>
            <a:r>
              <a:rPr lang="en-US" sz="3600" dirty="0"/>
              <a:t>Cadets, especially those doing sports, school plays, </a:t>
            </a:r>
            <a:r>
              <a:rPr lang="en-US" sz="3600" dirty="0" err="1"/>
              <a:t>etc</a:t>
            </a:r>
            <a:r>
              <a:rPr lang="en-US" sz="3600" dirty="0"/>
              <a:t>, are easily “out of the loop,” so work to re-engage these members.</a:t>
            </a:r>
          </a:p>
          <a:p>
            <a:pPr lvl="1"/>
            <a:endParaRPr lang="en-US" sz="3600" dirty="0"/>
          </a:p>
          <a:p>
            <a:r>
              <a:rPr lang="en-US" sz="3600" dirty="0"/>
              <a:t>Communicate to your membership regularly</a:t>
            </a:r>
          </a:p>
        </p:txBody>
      </p:sp>
    </p:spTree>
    <p:extLst>
      <p:ext uri="{BB962C8B-B14F-4D97-AF65-F5344CB8AC3E}">
        <p14:creationId xmlns:p14="http://schemas.microsoft.com/office/powerpoint/2010/main" val="11714777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16342-89AB-804A-B21F-F0F958F9D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it?!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EAF3BD-F0F6-2D49-94F5-8DB8C0B08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Time for a break.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B8ED36-3D01-E240-B064-43C06235E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682" y="406181"/>
            <a:ext cx="7224913" cy="407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55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FA12D-A16F-9F47-8EE5-4202D9BFAA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Year-Round Recruiting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7EBB9E-F221-D04C-9F83-48C07485B1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652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52A33-89CD-654F-8ADE-8A7BB0251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5F147-738A-F547-93D7-753CE47AD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Not used the same way as cohort recruiting:</a:t>
            </a:r>
          </a:p>
          <a:p>
            <a:pPr lvl="1"/>
            <a:r>
              <a:rPr lang="en-US" sz="2400" dirty="0"/>
              <a:t>General Senior Member Recruiting</a:t>
            </a:r>
          </a:p>
          <a:p>
            <a:pPr lvl="1"/>
            <a:r>
              <a:rPr lang="en-US" sz="2400" dirty="0"/>
              <a:t>Recruiting for specific skills (e.g., Chaplain or Pilot)</a:t>
            </a:r>
          </a:p>
          <a:p>
            <a:pPr lvl="1"/>
            <a:endParaRPr lang="en-US" sz="2400" dirty="0"/>
          </a:p>
          <a:p>
            <a:r>
              <a:rPr lang="en-US" sz="2800" dirty="0"/>
              <a:t>Sometimes Cohort Recruiting Doesn’t Fit</a:t>
            </a:r>
          </a:p>
          <a:p>
            <a:pPr lvl="1"/>
            <a:r>
              <a:rPr lang="en-US" sz="2400" dirty="0"/>
              <a:t>But to be fair, it really should</a:t>
            </a:r>
          </a:p>
        </p:txBody>
      </p:sp>
    </p:spTree>
    <p:extLst>
      <p:ext uri="{BB962C8B-B14F-4D97-AF65-F5344CB8AC3E}">
        <p14:creationId xmlns:p14="http://schemas.microsoft.com/office/powerpoint/2010/main" val="34402255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5829E-7DB7-6D47-A0E6-710F4DC57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7F6DA-9D91-2049-AA80-2ABE8CD24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Consistent Advertising</a:t>
            </a:r>
          </a:p>
          <a:p>
            <a:pPr lvl="1"/>
            <a:r>
              <a:rPr lang="en-US" sz="2000" dirty="0"/>
              <a:t>Unit Website (!!!!!)</a:t>
            </a:r>
          </a:p>
          <a:p>
            <a:pPr lvl="1"/>
            <a:r>
              <a:rPr lang="en-US" sz="2000" dirty="0"/>
              <a:t>Unit Social Media</a:t>
            </a:r>
          </a:p>
          <a:p>
            <a:pPr lvl="2"/>
            <a:r>
              <a:rPr lang="en-US" sz="1800" dirty="0"/>
              <a:t>Facebook, Instagram, LinkedIn, Twitter, </a:t>
            </a:r>
            <a:r>
              <a:rPr lang="en-US" sz="1800" dirty="0" err="1"/>
              <a:t>NextDoor</a:t>
            </a:r>
            <a:endParaRPr lang="en-US" sz="1800" dirty="0"/>
          </a:p>
          <a:p>
            <a:pPr lvl="2"/>
            <a:r>
              <a:rPr lang="en-US" sz="1800" dirty="0"/>
              <a:t>Avoid potential pitfalls (e.g., </a:t>
            </a:r>
            <a:r>
              <a:rPr lang="en-US" sz="1800" dirty="0" err="1"/>
              <a:t>TikTok</a:t>
            </a:r>
            <a:r>
              <a:rPr lang="en-US" sz="1800" dirty="0"/>
              <a:t>, </a:t>
            </a:r>
            <a:r>
              <a:rPr lang="en-US" sz="1800" dirty="0" err="1"/>
              <a:t>SnapChat</a:t>
            </a:r>
            <a:r>
              <a:rPr lang="en-US" sz="1800" dirty="0"/>
              <a:t>, </a:t>
            </a:r>
            <a:r>
              <a:rPr lang="en-US" sz="1800" dirty="0" err="1"/>
              <a:t>etc</a:t>
            </a:r>
            <a:r>
              <a:rPr lang="en-US" sz="1800" dirty="0"/>
              <a:t>)</a:t>
            </a:r>
          </a:p>
          <a:p>
            <a:pPr lvl="1"/>
            <a:r>
              <a:rPr lang="en-US" sz="2000" dirty="0"/>
              <a:t>Traditional media outlets (print, radio, TV)</a:t>
            </a:r>
          </a:p>
          <a:p>
            <a:pPr lvl="1"/>
            <a:r>
              <a:rPr lang="en-US" sz="2000" dirty="0"/>
              <a:t>Professional organizations (bar association newsletter for recruiting legal officers)</a:t>
            </a:r>
          </a:p>
          <a:p>
            <a:pPr lvl="1"/>
            <a:r>
              <a:rPr lang="en-US" sz="2000" dirty="0"/>
              <a:t>Public Presentations &amp; Events (Rotary Club, or local airshow)</a:t>
            </a:r>
          </a:p>
        </p:txBody>
      </p:sp>
    </p:spTree>
    <p:extLst>
      <p:ext uri="{BB962C8B-B14F-4D97-AF65-F5344CB8AC3E}">
        <p14:creationId xmlns:p14="http://schemas.microsoft.com/office/powerpoint/2010/main" val="1222703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72DDD-0768-CD49-855B-151B65BE3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so Far?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9D6077-2B04-E14E-BE4F-0E57C77E5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007622-E6E4-C94B-B7E9-8088DD6630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3866" y="-1"/>
            <a:ext cx="5984269" cy="448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523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Left Arrow 24"/>
          <p:cNvSpPr/>
          <p:nvPr/>
        </p:nvSpPr>
        <p:spPr>
          <a:xfrm>
            <a:off x="6746905" y="4089009"/>
            <a:ext cx="2125458" cy="1020516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TV</a:t>
            </a:r>
          </a:p>
        </p:txBody>
      </p:sp>
      <p:sp>
        <p:nvSpPr>
          <p:cNvPr id="17" name="10-Point Star 16"/>
          <p:cNvSpPr/>
          <p:nvPr/>
        </p:nvSpPr>
        <p:spPr>
          <a:xfrm>
            <a:off x="3960919" y="3453516"/>
            <a:ext cx="2815772" cy="2896395"/>
          </a:xfrm>
          <a:prstGeom prst="star10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YOUR ONGOING AWESOME MEETINGS &amp; EVENTS</a:t>
            </a:r>
          </a:p>
        </p:txBody>
      </p:sp>
      <p:sp>
        <p:nvSpPr>
          <p:cNvPr id="22" name="Left Arrow 21"/>
          <p:cNvSpPr/>
          <p:nvPr/>
        </p:nvSpPr>
        <p:spPr>
          <a:xfrm rot="20117878">
            <a:off x="6141140" y="2215271"/>
            <a:ext cx="2428525" cy="1678622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FACEBOOK + OTHER SOCIAL MEDIA</a:t>
            </a:r>
          </a:p>
        </p:txBody>
      </p:sp>
      <p:sp>
        <p:nvSpPr>
          <p:cNvPr id="20" name="Left Arrow 19"/>
          <p:cNvSpPr/>
          <p:nvPr/>
        </p:nvSpPr>
        <p:spPr>
          <a:xfrm rot="1036190">
            <a:off x="6518241" y="5435838"/>
            <a:ext cx="2125458" cy="1020516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NEWSPAPER</a:t>
            </a:r>
          </a:p>
        </p:txBody>
      </p:sp>
      <p:sp>
        <p:nvSpPr>
          <p:cNvPr id="16" name="Right Arrow 15"/>
          <p:cNvSpPr/>
          <p:nvPr/>
        </p:nvSpPr>
        <p:spPr>
          <a:xfrm rot="20988571">
            <a:off x="1183660" y="4656189"/>
            <a:ext cx="2500024" cy="113211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FLYERS</a:t>
            </a:r>
          </a:p>
        </p:txBody>
      </p:sp>
      <p:sp>
        <p:nvSpPr>
          <p:cNvPr id="3" name="Right Arrow 2"/>
          <p:cNvSpPr/>
          <p:nvPr/>
        </p:nvSpPr>
        <p:spPr>
          <a:xfrm rot="935783">
            <a:off x="1622441" y="3391660"/>
            <a:ext cx="2500024" cy="113211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   COMMUNICATION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Advertise!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29" y="2015949"/>
            <a:ext cx="4107543" cy="24217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200" y="2707094"/>
            <a:ext cx="242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PROSPECTS POOL</a:t>
            </a:r>
          </a:p>
        </p:txBody>
      </p:sp>
      <p:pic>
        <p:nvPicPr>
          <p:cNvPr id="14" name="Picture 13" descr="201603_2 - Wor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2" t="7619" r="30028" b="4550"/>
          <a:stretch/>
        </p:blipFill>
        <p:spPr>
          <a:xfrm>
            <a:off x="340169" y="4888015"/>
            <a:ext cx="1395628" cy="18099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9" y="5509895"/>
            <a:ext cx="1543947" cy="1543947"/>
          </a:xfrm>
          <a:prstGeom prst="rect">
            <a:avLst/>
          </a:prstGeom>
        </p:spPr>
      </p:pic>
      <p:pic>
        <p:nvPicPr>
          <p:cNvPr id="21" name="Picture 20" descr="(7) Concord Composite Squadron - Civil Air Patrol - Google Chrome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5" t="6349" r="33739"/>
          <a:stretch/>
        </p:blipFill>
        <p:spPr>
          <a:xfrm>
            <a:off x="8338879" y="1682868"/>
            <a:ext cx="1834736" cy="18924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270" y="3676339"/>
            <a:ext cx="1412301" cy="152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403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160D3-5CBC-5647-AADB-D2090E83E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Mentoring &amp; Why It’s Vital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6F1A2-88E1-CE44-9A0E-F1B7620DB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prospect walks in the door, for a regular senior member, that’s 75% of the sale</a:t>
            </a:r>
          </a:p>
          <a:p>
            <a:pPr lvl="1"/>
            <a:r>
              <a:rPr lang="en-US" dirty="0"/>
              <a:t>We </a:t>
            </a:r>
            <a:r>
              <a:rPr lang="en-US" u="sng" dirty="0"/>
              <a:t>don’t need</a:t>
            </a:r>
            <a:r>
              <a:rPr lang="en-US" dirty="0"/>
              <a:t> to </a:t>
            </a:r>
            <a:r>
              <a:rPr lang="en-US" u="sng" dirty="0"/>
              <a:t>pressure</a:t>
            </a:r>
            <a:r>
              <a:rPr lang="en-US" dirty="0"/>
              <a:t> them</a:t>
            </a:r>
          </a:p>
          <a:p>
            <a:r>
              <a:rPr lang="en-US" dirty="0"/>
              <a:t>We </a:t>
            </a:r>
            <a:r>
              <a:rPr lang="en-US" b="1" dirty="0"/>
              <a:t>need</a:t>
            </a:r>
            <a:r>
              <a:rPr lang="en-US" dirty="0"/>
              <a:t> to </a:t>
            </a:r>
            <a:r>
              <a:rPr lang="en-US" b="1" dirty="0"/>
              <a:t>answer their questions</a:t>
            </a:r>
            <a:r>
              <a:rPr lang="en-US" dirty="0"/>
              <a:t> and </a:t>
            </a:r>
            <a:r>
              <a:rPr lang="en-US" b="1" dirty="0"/>
              <a:t>provide guidance</a:t>
            </a:r>
          </a:p>
          <a:p>
            <a:pPr lvl="1"/>
            <a:r>
              <a:rPr lang="en-US" dirty="0"/>
              <a:t>Step 1 – Friendly welcome and greeting</a:t>
            </a:r>
          </a:p>
          <a:p>
            <a:pPr lvl="1"/>
            <a:r>
              <a:rPr lang="en-US" dirty="0"/>
              <a:t>Step 2 – Get introduced to the commander (if able)</a:t>
            </a:r>
          </a:p>
          <a:p>
            <a:pPr lvl="1"/>
            <a:r>
              <a:rPr lang="en-US" dirty="0"/>
              <a:t>Step 3 – Get assigned a mentor, a wingman, a battle-buddy, a conjoined Airman who will answer questions and show the ropes</a:t>
            </a:r>
          </a:p>
          <a:p>
            <a:pPr lvl="1"/>
            <a:r>
              <a:rPr lang="en-US" dirty="0"/>
              <a:t>Step 4 – </a:t>
            </a:r>
            <a:r>
              <a:rPr lang="en-US" u="sng" dirty="0"/>
              <a:t>Invite them to Join</a:t>
            </a:r>
          </a:p>
        </p:txBody>
      </p:sp>
    </p:spTree>
    <p:extLst>
      <p:ext uri="{BB962C8B-B14F-4D97-AF65-F5344CB8AC3E}">
        <p14:creationId xmlns:p14="http://schemas.microsoft.com/office/powerpoint/2010/main" val="42245842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160D3-5CBC-5647-AADB-D2090E83E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Mentoring &amp; Why It’s Vital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6F1A2-88E1-CE44-9A0E-F1B7620DB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prospective member will have questions</a:t>
            </a:r>
          </a:p>
          <a:p>
            <a:r>
              <a:rPr lang="en-US" dirty="0"/>
              <a:t>Choose mentors who</a:t>
            </a:r>
          </a:p>
          <a:p>
            <a:pPr lvl="1"/>
            <a:r>
              <a:rPr lang="en-US" dirty="0"/>
              <a:t>Can answer questions</a:t>
            </a:r>
          </a:p>
          <a:p>
            <a:pPr lvl="1"/>
            <a:r>
              <a:rPr lang="en-US" dirty="0"/>
              <a:t>Can be friendly and professional</a:t>
            </a:r>
          </a:p>
          <a:p>
            <a:pPr lvl="1"/>
            <a:r>
              <a:rPr lang="en-US" dirty="0"/>
              <a:t>Won’t go out of their way to alienate the potential new member</a:t>
            </a:r>
          </a:p>
          <a:p>
            <a:pPr lvl="1"/>
            <a:r>
              <a:rPr lang="en-US" dirty="0"/>
              <a:t>Won’t walk away and leave the new member alone without handing off</a:t>
            </a:r>
          </a:p>
          <a:p>
            <a:r>
              <a:rPr lang="en-US" dirty="0"/>
              <a:t>Prospective members (and newly-joined members!) frequently get left to fend for themselves and don’t come back</a:t>
            </a:r>
          </a:p>
        </p:txBody>
      </p:sp>
    </p:spTree>
    <p:extLst>
      <p:ext uri="{BB962C8B-B14F-4D97-AF65-F5344CB8AC3E}">
        <p14:creationId xmlns:p14="http://schemas.microsoft.com/office/powerpoint/2010/main" val="41263528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C42D-3A45-F940-B293-D0919CB57E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Incentivizing Recruiting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716344-E61E-8B4F-A17E-D19FE4F635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888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9D8D-CC14-7341-8F08-86F96841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Spiff?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76F17-E385-ED44-B44B-81B0EB47E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an immediate award for making a sale, an incentive program.</a:t>
            </a:r>
          </a:p>
          <a:p>
            <a:endParaRPr lang="en-US" dirty="0"/>
          </a:p>
          <a:p>
            <a:r>
              <a:rPr lang="en-US" dirty="0"/>
              <a:t>How does this apply to us?</a:t>
            </a:r>
          </a:p>
          <a:p>
            <a:endParaRPr lang="en-US" dirty="0"/>
          </a:p>
          <a:p>
            <a:r>
              <a:rPr lang="en-US" dirty="0"/>
              <a:t>What we have Organization-Wide: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Ribbons</a:t>
            </a:r>
          </a:p>
          <a:p>
            <a:pPr lvl="1"/>
            <a:r>
              <a:rPr lang="en-US" b="1" dirty="0">
                <a:solidFill>
                  <a:srgbClr val="FFC000"/>
                </a:solidFill>
              </a:rPr>
              <a:t>Specialty Track Progression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Recognition &amp; Advancement</a:t>
            </a:r>
          </a:p>
        </p:txBody>
      </p:sp>
    </p:spTree>
    <p:extLst>
      <p:ext uri="{BB962C8B-B14F-4D97-AF65-F5344CB8AC3E}">
        <p14:creationId xmlns:p14="http://schemas.microsoft.com/office/powerpoint/2010/main" val="16851677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9D8D-CC14-7341-8F08-86F96841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Incentives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76F17-E385-ED44-B44B-81B0EB47E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we can do locally:</a:t>
            </a:r>
          </a:p>
          <a:p>
            <a:pPr lvl="1"/>
            <a:r>
              <a:rPr lang="en-US" dirty="0"/>
              <a:t>National Incentives</a:t>
            </a:r>
          </a:p>
          <a:p>
            <a:pPr lvl="2"/>
            <a:r>
              <a:rPr lang="en-US" dirty="0"/>
              <a:t>Ribbons, Recognition, Advancement</a:t>
            </a:r>
          </a:p>
          <a:p>
            <a:pPr lvl="1"/>
            <a:r>
              <a:rPr lang="en-US" dirty="0"/>
              <a:t>Local Prize Box </a:t>
            </a:r>
          </a:p>
          <a:p>
            <a:pPr lvl="2"/>
            <a:r>
              <a:rPr lang="en-US" dirty="0"/>
              <a:t>The patches, t-shirts, commemorative mugs, &amp; “stuff” otherwise taking up space in the unit filing cabinets</a:t>
            </a:r>
          </a:p>
          <a:p>
            <a:pPr lvl="1"/>
            <a:r>
              <a:rPr lang="en-US" dirty="0"/>
              <a:t>Big Incentives </a:t>
            </a:r>
          </a:p>
          <a:p>
            <a:pPr lvl="2"/>
            <a:r>
              <a:rPr lang="en-US" dirty="0"/>
              <a:t>E.g., If you recruiting 12 new Cadets, you get Encampment Fees Waived</a:t>
            </a:r>
          </a:p>
          <a:p>
            <a:pPr lvl="2"/>
            <a:r>
              <a:rPr lang="en-US" dirty="0"/>
              <a:t>Keep it legal, in good taste, and approved by the Finance Committee</a:t>
            </a:r>
          </a:p>
        </p:txBody>
      </p:sp>
    </p:spTree>
    <p:extLst>
      <p:ext uri="{BB962C8B-B14F-4D97-AF65-F5344CB8AC3E}">
        <p14:creationId xmlns:p14="http://schemas.microsoft.com/office/powerpoint/2010/main" val="21976643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9D8D-CC14-7341-8F08-86F96841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Incentive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76F17-E385-ED44-B44B-81B0EB47E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Track Recruiting Reports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Submit Form 2A for Recruiter Ribbons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Prompt Unit Commander to Award Ribbons Publicly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Remind Members to Recruit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Develop Local Incentives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From incentives as big as you can manage, to incentives as small as are effective</a:t>
            </a:r>
          </a:p>
        </p:txBody>
      </p:sp>
    </p:spTree>
    <p:extLst>
      <p:ext uri="{BB962C8B-B14F-4D97-AF65-F5344CB8AC3E}">
        <p14:creationId xmlns:p14="http://schemas.microsoft.com/office/powerpoint/2010/main" val="11632723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D3B1B-5EBC-6844-8BE8-EA966EF8C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Incentive Pitfalls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5D690-DF18-B14E-8356-F96024B3A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Don’t just chase numbers, they’re important but not everything</a:t>
            </a:r>
          </a:p>
          <a:p>
            <a:pPr lvl="1"/>
            <a:r>
              <a:rPr lang="en-US" dirty="0"/>
              <a:t>A unit with “100 members” but only 3 active folks can’t do the mission</a:t>
            </a:r>
          </a:p>
          <a:p>
            <a:pPr lvl="1"/>
            <a:r>
              <a:rPr lang="en-US" dirty="0"/>
              <a:t>And next year your recruiting goal becomes 150, but you only have 5 renewals… </a:t>
            </a:r>
          </a:p>
          <a:p>
            <a:r>
              <a:rPr lang="en-US" dirty="0"/>
              <a:t>Don’t forget the important of Membership Boards</a:t>
            </a:r>
          </a:p>
          <a:p>
            <a:pPr lvl="1"/>
            <a:r>
              <a:rPr lang="en-US" dirty="0"/>
              <a:t>Square pegs don’t fit in propeller-shaped holes</a:t>
            </a:r>
          </a:p>
          <a:p>
            <a:r>
              <a:rPr lang="en-US" dirty="0"/>
              <a:t>Don’t forget to have an amazing and engaging program</a:t>
            </a:r>
          </a:p>
          <a:p>
            <a:pPr lvl="1"/>
            <a:r>
              <a:rPr lang="en-US" dirty="0"/>
              <a:t>Cadets</a:t>
            </a:r>
          </a:p>
          <a:p>
            <a:pPr lvl="1"/>
            <a:r>
              <a:rPr lang="en-US" dirty="0"/>
              <a:t>Seniors</a:t>
            </a:r>
          </a:p>
        </p:txBody>
      </p:sp>
    </p:spTree>
    <p:extLst>
      <p:ext uri="{BB962C8B-B14F-4D97-AF65-F5344CB8AC3E}">
        <p14:creationId xmlns:p14="http://schemas.microsoft.com/office/powerpoint/2010/main" val="20028296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E0E70-4B6B-3746-85D4-F872A5E41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so Far?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5B4C080-9A98-D54F-A369-210617019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0B2091-B992-3B48-81FB-B73F4257B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520" y="0"/>
            <a:ext cx="6195317" cy="464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266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DFBCB-4EC5-6741-9AB5-660E251E6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Begin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E8A907-D615-0E4A-9733-61DA3CF58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5559" y="2677643"/>
            <a:ext cx="5183742" cy="3116117"/>
          </a:xfrm>
        </p:spPr>
        <p:txBody>
          <a:bodyPr>
            <a:normAutofit/>
          </a:bodyPr>
          <a:lstStyle/>
          <a:p>
            <a:r>
              <a:rPr lang="en-US" dirty="0"/>
              <a:t>Join Night Information Packets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10 Minutes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In Small Groups Answer: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What goes into Cadet Packets?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What does into Senior Member Packets?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Do pilots or chaplains get different information?</a:t>
            </a:r>
          </a:p>
        </p:txBody>
      </p:sp>
    </p:spTree>
    <p:extLst>
      <p:ext uri="{BB962C8B-B14F-4D97-AF65-F5344CB8AC3E}">
        <p14:creationId xmlns:p14="http://schemas.microsoft.com/office/powerpoint/2010/main" val="2796734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B0072-6795-9346-B45C-7A0B78B64E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Cohort Recruiting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3FDCF-D873-5C48-BFEB-809A213CED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9579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DFBCB-4EC5-6741-9AB5-660E251E6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2677645"/>
            <a:ext cx="4907749" cy="2283824"/>
          </a:xfrm>
        </p:spPr>
        <p:txBody>
          <a:bodyPr/>
          <a:lstStyle/>
          <a:p>
            <a:r>
              <a:rPr lang="en-US" dirty="0"/>
              <a:t>Exercise Debrief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E8A907-D615-0E4A-9733-61DA3CF58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4799540" cy="2283824"/>
          </a:xfrm>
        </p:spPr>
        <p:txBody>
          <a:bodyPr/>
          <a:lstStyle/>
          <a:p>
            <a:r>
              <a:rPr lang="en-US" dirty="0"/>
              <a:t>Join Night Information packets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Anyone want to report?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Col </a:t>
            </a:r>
            <a:r>
              <a:rPr lang="en-US" dirty="0" err="1"/>
              <a:t>Ninness</a:t>
            </a:r>
            <a:r>
              <a:rPr lang="en-US" dirty="0"/>
              <a:t> Sample</a:t>
            </a:r>
          </a:p>
        </p:txBody>
      </p:sp>
    </p:spTree>
    <p:extLst>
      <p:ext uri="{BB962C8B-B14F-4D97-AF65-F5344CB8AC3E}">
        <p14:creationId xmlns:p14="http://schemas.microsoft.com/office/powerpoint/2010/main" val="21358803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3484-2D89-2847-B452-B739AB03C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F24F3-6FF4-934E-AD33-CD757E275EE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Cohort Recruiting</a:t>
            </a:r>
          </a:p>
          <a:p>
            <a:r>
              <a:rPr lang="en-US" dirty="0"/>
              <a:t>Year-Round Recruiting</a:t>
            </a:r>
          </a:p>
          <a:p>
            <a:r>
              <a:rPr lang="en-US" dirty="0"/>
              <a:t>Incentivizing Recruiting</a:t>
            </a:r>
          </a:p>
          <a:p>
            <a:r>
              <a:rPr lang="en-US" dirty="0"/>
              <a:t>Join Night Packets Exercise</a:t>
            </a:r>
          </a:p>
          <a:p>
            <a:endParaRPr lang="en-US" dirty="0"/>
          </a:p>
          <a:p>
            <a:r>
              <a:rPr lang="en-US" dirty="0"/>
              <a:t>Part 3 continues on 8 May 2020</a:t>
            </a:r>
          </a:p>
          <a:p>
            <a:pPr lvl="1"/>
            <a:r>
              <a:rPr lang="en-US" dirty="0"/>
              <a:t>2100 - 2230 </a:t>
            </a:r>
            <a:r>
              <a:rPr lang="en-US" dirty="0" err="1"/>
              <a:t>hrs</a:t>
            </a:r>
            <a:r>
              <a:rPr lang="en-US" dirty="0"/>
              <a:t> EDT </a:t>
            </a:r>
          </a:p>
          <a:p>
            <a:pPr lvl="1"/>
            <a:r>
              <a:rPr lang="en-US" dirty="0"/>
              <a:t>1800 - 1930 </a:t>
            </a:r>
            <a:r>
              <a:rPr lang="en-US" dirty="0" err="1"/>
              <a:t>hrs</a:t>
            </a:r>
            <a:r>
              <a:rPr lang="en-US" dirty="0"/>
              <a:t> PDT</a:t>
            </a:r>
          </a:p>
          <a:p>
            <a:pPr lvl="1"/>
            <a:r>
              <a:rPr lang="en-US" dirty="0"/>
              <a:t>0100 - 0230 </a:t>
            </a:r>
            <a:r>
              <a:rPr lang="en-US" dirty="0" err="1"/>
              <a:t>hrs</a:t>
            </a:r>
            <a:r>
              <a:rPr lang="en-US" dirty="0"/>
              <a:t> UTC (2 May 2020)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439F65-8B40-8945-89D3-CD94A42B657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Until then, if you have further questions: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pPr lvl="1"/>
            <a:r>
              <a:rPr lang="en-US" dirty="0">
                <a:solidFill>
                  <a:srgbClr val="7030A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mmoore@cap.gov</a:t>
            </a:r>
            <a:r>
              <a:rPr lang="en-US" dirty="0">
                <a:solidFill>
                  <a:srgbClr val="7030A0"/>
                </a:solidFill>
              </a:rPr>
              <a:t> </a:t>
            </a:r>
          </a:p>
          <a:p>
            <a:pPr lvl="1"/>
            <a:endParaRPr lang="en-US" dirty="0">
              <a:solidFill>
                <a:srgbClr val="7030A0"/>
              </a:solidFill>
            </a:endParaRPr>
          </a:p>
          <a:p>
            <a:pPr lvl="1"/>
            <a:r>
              <a:rPr lang="en-US" dirty="0">
                <a:solidFill>
                  <a:srgbClr val="703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dninness@cap.gov</a:t>
            </a:r>
            <a:endParaRPr lang="en-US" dirty="0">
              <a:solidFill>
                <a:srgbClr val="7030A0"/>
              </a:solidFill>
            </a:endParaRPr>
          </a:p>
          <a:p>
            <a:pPr lvl="1"/>
            <a:endParaRPr lang="en-US" dirty="0">
              <a:solidFill>
                <a:srgbClr val="7030A0"/>
              </a:solidFill>
            </a:endParaRPr>
          </a:p>
          <a:p>
            <a:pPr lvl="1"/>
            <a:r>
              <a:rPr lang="en-US" dirty="0">
                <a:solidFill>
                  <a:srgbClr val="7030A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edward.bos@orwgcap.org</a:t>
            </a:r>
            <a:r>
              <a:rPr lang="en-US" dirty="0">
                <a:solidFill>
                  <a:srgbClr val="7030A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4590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Cohort Recruiting?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2442262"/>
            <a:ext cx="10515600" cy="2843453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spcAft>
                <a:spcPts val="600"/>
              </a:spcAft>
              <a:buNone/>
              <a:defRPr/>
            </a:pPr>
            <a:r>
              <a:rPr lang="en-US" sz="3200" b="1" dirty="0"/>
              <a:t>Cohort recruiting </a:t>
            </a:r>
            <a:r>
              <a:rPr lang="en-US" sz="3200" dirty="0"/>
              <a:t>is the process of channelizing the new member recruiting, </a:t>
            </a:r>
            <a:r>
              <a:rPr lang="en-US" sz="3200" dirty="0" err="1"/>
              <a:t>inprocessing</a:t>
            </a:r>
            <a:r>
              <a:rPr lang="en-US" sz="3200" dirty="0"/>
              <a:t> or on-boarding and training functions into well defined chunks or “cohorts” of members</a:t>
            </a:r>
          </a:p>
          <a:p>
            <a:pPr>
              <a:spcAft>
                <a:spcPts val="600"/>
              </a:spcAft>
              <a:defRPr/>
            </a:pPr>
            <a:endParaRPr lang="en-US" dirty="0"/>
          </a:p>
          <a:p>
            <a:pPr marL="0" indent="0" algn="ctr">
              <a:spcAft>
                <a:spcPts val="600"/>
              </a:spcAft>
              <a:buNone/>
              <a:defRPr/>
            </a:pPr>
            <a:r>
              <a:rPr lang="en-US" sz="3200" b="1" dirty="0"/>
              <a:t>In the Cadet Great Start materials, </a:t>
            </a:r>
            <a:br>
              <a:rPr lang="en-US" sz="3200" b="1" dirty="0"/>
            </a:br>
            <a:r>
              <a:rPr lang="en-US" sz="3200" b="1" dirty="0"/>
              <a:t>this is referred to as “pipeline” recruiting</a:t>
            </a:r>
          </a:p>
        </p:txBody>
      </p:sp>
    </p:spTree>
    <p:extLst>
      <p:ext uri="{BB962C8B-B14F-4D97-AF65-F5344CB8AC3E}">
        <p14:creationId xmlns:p14="http://schemas.microsoft.com/office/powerpoint/2010/main" val="339891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Cohort Recruiting?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10104" cy="4351338"/>
          </a:xfrm>
        </p:spPr>
        <p:txBody>
          <a:bodyPr anchor="ctr">
            <a:normAutofit/>
          </a:bodyPr>
          <a:lstStyle/>
          <a:p>
            <a:r>
              <a:rPr lang="en-US" sz="3200" dirty="0"/>
              <a:t>Units already have limited resources, use wisely!</a:t>
            </a:r>
          </a:p>
          <a:p>
            <a:pPr lvl="1"/>
            <a:r>
              <a:rPr lang="en-US" sz="3200" dirty="0"/>
              <a:t>Cohort takes advantage of economies of scale</a:t>
            </a:r>
          </a:p>
          <a:p>
            <a:pPr lvl="1"/>
            <a:r>
              <a:rPr lang="en-US" sz="3200" dirty="0"/>
              <a:t>Concentrates new member admin requirements in a smaller period</a:t>
            </a:r>
          </a:p>
          <a:p>
            <a:pPr lvl="1"/>
            <a:r>
              <a:rPr lang="en-US" sz="3200" dirty="0"/>
              <a:t>Concentrates training events and introduction to CAP</a:t>
            </a:r>
          </a:p>
        </p:txBody>
      </p:sp>
    </p:spTree>
    <p:extLst>
      <p:ext uri="{BB962C8B-B14F-4D97-AF65-F5344CB8AC3E}">
        <p14:creationId xmlns:p14="http://schemas.microsoft.com/office/powerpoint/2010/main" val="1327154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Cohort Recruiting?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10104" cy="4351338"/>
          </a:xfrm>
        </p:spPr>
        <p:txBody>
          <a:bodyPr anchor="ctr">
            <a:normAutofit/>
          </a:bodyPr>
          <a:lstStyle/>
          <a:p>
            <a:r>
              <a:rPr lang="en-US" sz="3200" dirty="0"/>
              <a:t>Build repeatability and consistency of action</a:t>
            </a:r>
          </a:p>
          <a:p>
            <a:r>
              <a:rPr lang="en-US" sz="3200" dirty="0"/>
              <a:t>Maximizes training value for both new members &amp; trainers</a:t>
            </a:r>
          </a:p>
          <a:p>
            <a:r>
              <a:rPr lang="en-US" sz="3200" dirty="0"/>
              <a:t>Reduces administrative overhead</a:t>
            </a:r>
          </a:p>
          <a:p>
            <a:r>
              <a:rPr lang="en-US" sz="3200" dirty="0"/>
              <a:t>Creates a “New Member Experience”</a:t>
            </a:r>
          </a:p>
        </p:txBody>
      </p:sp>
    </p:spTree>
    <p:extLst>
      <p:ext uri="{BB962C8B-B14F-4D97-AF65-F5344CB8AC3E}">
        <p14:creationId xmlns:p14="http://schemas.microsoft.com/office/powerpoint/2010/main" val="2055378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6E4564-0E0E-5A4E-B764-361491897ECD}"/>
              </a:ext>
            </a:extLst>
          </p:cNvPr>
          <p:cNvSpPr/>
          <p:nvPr/>
        </p:nvSpPr>
        <p:spPr>
          <a:xfrm>
            <a:off x="9770724" y="0"/>
            <a:ext cx="1839074" cy="2208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0C8D7A-09F5-8D4E-9E88-915281B4F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07" y="0"/>
            <a:ext cx="10527587" cy="683229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D73F700-F83F-7744-8489-8BAC00BB0D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83544" y="3542355"/>
            <a:ext cx="8824913" cy="566737"/>
          </a:xfrm>
        </p:spPr>
        <p:txBody>
          <a:bodyPr/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Impact on Cadet Unit Award</a:t>
            </a:r>
          </a:p>
        </p:txBody>
      </p:sp>
    </p:spTree>
    <p:extLst>
      <p:ext uri="{BB962C8B-B14F-4D97-AF65-F5344CB8AC3E}">
        <p14:creationId xmlns:p14="http://schemas.microsoft.com/office/powerpoint/2010/main" val="17505093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{D05FF171-1C8E-3F46-997F-DC0FDF348AAF}tf10001058</Template>
  <TotalTime>2264</TotalTime>
  <Words>2631</Words>
  <Application>Microsoft Macintosh PowerPoint</Application>
  <PresentationFormat>Widescreen</PresentationFormat>
  <Paragraphs>437</Paragraphs>
  <Slides>51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BauerBodni Titl BT</vt:lpstr>
      <vt:lpstr>Arial</vt:lpstr>
      <vt:lpstr>Arial Black</vt:lpstr>
      <vt:lpstr>Calibri</vt:lpstr>
      <vt:lpstr>Century Gothic</vt:lpstr>
      <vt:lpstr>Courier New</vt:lpstr>
      <vt:lpstr>Wingdings 3</vt:lpstr>
      <vt:lpstr>Ion Boardroom</vt:lpstr>
      <vt:lpstr>Recruiting &amp; Retention</vt:lpstr>
      <vt:lpstr>Welcome</vt:lpstr>
      <vt:lpstr>Overview</vt:lpstr>
      <vt:lpstr>Questions so Far?</vt:lpstr>
      <vt:lpstr>Cohort Recruiting</vt:lpstr>
      <vt:lpstr>What is Cohort Recruiting?</vt:lpstr>
      <vt:lpstr>Why Use Cohort Recruiting?</vt:lpstr>
      <vt:lpstr>Why Use Cohort Recruiting?</vt:lpstr>
      <vt:lpstr>Impact on Cadet Unit Award</vt:lpstr>
      <vt:lpstr>Other Impacts</vt:lpstr>
      <vt:lpstr>Cohort Recruiting Disadvantages</vt:lpstr>
      <vt:lpstr>Cohort Recruiting Advantages</vt:lpstr>
      <vt:lpstr>Cohort Effort – Look at the Timelines</vt:lpstr>
      <vt:lpstr>Cohort Does Require:</vt:lpstr>
      <vt:lpstr>Building Your Cohort Plan</vt:lpstr>
      <vt:lpstr>Build Your Advertising</vt:lpstr>
      <vt:lpstr>Ease Contact</vt:lpstr>
      <vt:lpstr>Filling the Tank</vt:lpstr>
      <vt:lpstr>Filling the Tank</vt:lpstr>
      <vt:lpstr>Need a Different Pool?</vt:lpstr>
      <vt:lpstr>Filling the Tank</vt:lpstr>
      <vt:lpstr>Preparing For The Event</vt:lpstr>
      <vt:lpstr>Hold Your Recruiting Event (Kickoff)</vt:lpstr>
      <vt:lpstr>Hold Your Recruiting Event (Kickoff)</vt:lpstr>
      <vt:lpstr>PowerPoint Presentation</vt:lpstr>
      <vt:lpstr>PowerPoint Presentation</vt:lpstr>
      <vt:lpstr>Now You Have Them!</vt:lpstr>
      <vt:lpstr>Now, Train the Cohort</vt:lpstr>
      <vt:lpstr>Integrate The Cohort To the Unit</vt:lpstr>
      <vt:lpstr>Now You Have Them!</vt:lpstr>
      <vt:lpstr>Tie-Ins with Other Directorates</vt:lpstr>
      <vt:lpstr>Common Mistakes</vt:lpstr>
      <vt:lpstr>Common Mistakes</vt:lpstr>
      <vt:lpstr>Maintain Your Cohort</vt:lpstr>
      <vt:lpstr>Maintain Your Cohort</vt:lpstr>
      <vt:lpstr>Get it?!</vt:lpstr>
      <vt:lpstr>Year-Round Recruiting</vt:lpstr>
      <vt:lpstr>Why Use It?</vt:lpstr>
      <vt:lpstr>Steps</vt:lpstr>
      <vt:lpstr>Advertise!</vt:lpstr>
      <vt:lpstr>Mentoring &amp; Why It’s Vital</vt:lpstr>
      <vt:lpstr>Mentoring &amp; Why It’s Vital</vt:lpstr>
      <vt:lpstr>Incentivizing Recruiting</vt:lpstr>
      <vt:lpstr>What is a Spiff?</vt:lpstr>
      <vt:lpstr>Unit Incentives</vt:lpstr>
      <vt:lpstr>Your Incentive Plan</vt:lpstr>
      <vt:lpstr>Incentive Pitfalls</vt:lpstr>
      <vt:lpstr>Questions so Far?</vt:lpstr>
      <vt:lpstr>Exercise Begin</vt:lpstr>
      <vt:lpstr>Exercise Debrief</vt:lpstr>
      <vt:lpstr>In 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Bos, Edward A Lt Col</dc:creator>
  <cp:lastModifiedBy>Bos, Edward A Lt Col</cp:lastModifiedBy>
  <cp:revision>51</cp:revision>
  <dcterms:created xsi:type="dcterms:W3CDTF">2020-04-11T17:53:18Z</dcterms:created>
  <dcterms:modified xsi:type="dcterms:W3CDTF">2020-05-01T18:28:28Z</dcterms:modified>
</cp:coreProperties>
</file>