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449" r:id="rId5"/>
    <p:sldId id="261" r:id="rId6"/>
    <p:sldId id="435" r:id="rId7"/>
    <p:sldId id="450" r:id="rId8"/>
    <p:sldId id="443" r:id="rId9"/>
    <p:sldId id="444" r:id="rId10"/>
    <p:sldId id="445" r:id="rId11"/>
    <p:sldId id="446" r:id="rId12"/>
    <p:sldId id="447" r:id="rId13"/>
    <p:sldId id="448" r:id="rId14"/>
    <p:sldId id="430" r:id="rId15"/>
    <p:sldId id="285" r:id="rId16"/>
    <p:sldId id="436" r:id="rId17"/>
    <p:sldId id="288" r:id="rId18"/>
    <p:sldId id="274" r:id="rId19"/>
    <p:sldId id="437" r:id="rId20"/>
    <p:sldId id="298" r:id="rId21"/>
    <p:sldId id="438" r:id="rId22"/>
    <p:sldId id="276" r:id="rId23"/>
    <p:sldId id="439" r:id="rId24"/>
    <p:sldId id="262" r:id="rId25"/>
    <p:sldId id="451" r:id="rId26"/>
    <p:sldId id="300" r:id="rId27"/>
    <p:sldId id="440" r:id="rId28"/>
    <p:sldId id="441" r:id="rId29"/>
    <p:sldId id="442" r:id="rId30"/>
    <p:sldId id="292" r:id="rId31"/>
    <p:sldId id="2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32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22"/>
    <p:restoredTop sz="94666"/>
  </p:normalViewPr>
  <p:slideViewPr>
    <p:cSldViewPr snapToGrid="0" snapToObjects="1">
      <p:cViewPr varScale="1">
        <p:scale>
          <a:sx n="166" d="100"/>
          <a:sy n="166" d="100"/>
        </p:scale>
        <p:origin x="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, Edward A Lt Col" userId="630a9d36-3cf7-4a71-9b84-90b5c9bf90d5" providerId="ADAL" clId="{4734BBC4-8C7C-954E-8AA1-FC634F2D4B01}"/>
    <pc:docChg chg="undo custSel addSld delSld modSld">
      <pc:chgData name="Bos, Edward A Lt Col" userId="630a9d36-3cf7-4a71-9b84-90b5c9bf90d5" providerId="ADAL" clId="{4734BBC4-8C7C-954E-8AA1-FC634F2D4B01}" dt="2020-05-01T18:28:23.513" v="799" actId="27636"/>
      <pc:docMkLst>
        <pc:docMk/>
      </pc:docMkLst>
      <pc:sldChg chg="modSp modAnim">
        <pc:chgData name="Bos, Edward A Lt Col" userId="630a9d36-3cf7-4a71-9b84-90b5c9bf90d5" providerId="ADAL" clId="{4734BBC4-8C7C-954E-8AA1-FC634F2D4B01}" dt="2020-04-30T19:40:19.923" v="181" actId="1037"/>
        <pc:sldMkLst>
          <pc:docMk/>
          <pc:sldMk cId="3462545478" sldId="273"/>
        </pc:sldMkLst>
        <pc:spChg chg="mod">
          <ac:chgData name="Bos, Edward A Lt Col" userId="630a9d36-3cf7-4a71-9b84-90b5c9bf90d5" providerId="ADAL" clId="{4734BBC4-8C7C-954E-8AA1-FC634F2D4B01}" dt="2020-04-30T19:40:19.923" v="181" actId="1037"/>
          <ac:spMkLst>
            <pc:docMk/>
            <pc:sldMk cId="3462545478" sldId="273"/>
            <ac:spMk id="3" creationId="{D4D98E0D-A4E6-1042-94F9-AA26DF9BBEAE}"/>
          </ac:spMkLst>
        </pc:spChg>
        <pc:spChg chg="mod">
          <ac:chgData name="Bos, Edward A Lt Col" userId="630a9d36-3cf7-4a71-9b84-90b5c9bf90d5" providerId="ADAL" clId="{4734BBC4-8C7C-954E-8AA1-FC634F2D4B01}" dt="2020-04-30T19:40:04.058" v="159" actId="20577"/>
          <ac:spMkLst>
            <pc:docMk/>
            <pc:sldMk cId="3462545478" sldId="273"/>
            <ac:spMk id="4" creationId="{7139A64D-6E2A-CD45-AD6C-1C2383379587}"/>
          </ac:spMkLst>
        </pc:spChg>
        <pc:spChg chg="mod">
          <ac:chgData name="Bos, Edward A Lt Col" userId="630a9d36-3cf7-4a71-9b84-90b5c9bf90d5" providerId="ADAL" clId="{4734BBC4-8C7C-954E-8AA1-FC634F2D4B01}" dt="2020-04-30T19:40:02.495" v="157" actId="20577"/>
          <ac:spMkLst>
            <pc:docMk/>
            <pc:sldMk cId="3462545478" sldId="273"/>
            <ac:spMk id="9" creationId="{6DB9241F-6A0E-8F4C-BF56-B0513EEF1D81}"/>
          </ac:spMkLst>
        </pc:spChg>
      </pc:sldChg>
      <pc:sldChg chg="modSp">
        <pc:chgData name="Bos, Edward A Lt Col" userId="630a9d36-3cf7-4a71-9b84-90b5c9bf90d5" providerId="ADAL" clId="{4734BBC4-8C7C-954E-8AA1-FC634F2D4B01}" dt="2020-04-30T19:49:27.042" v="676" actId="20577"/>
        <pc:sldMkLst>
          <pc:docMk/>
          <pc:sldMk cId="3888926757" sldId="278"/>
        </pc:sldMkLst>
        <pc:spChg chg="mod">
          <ac:chgData name="Bos, Edward A Lt Col" userId="630a9d36-3cf7-4a71-9b84-90b5c9bf90d5" providerId="ADAL" clId="{4734BBC4-8C7C-954E-8AA1-FC634F2D4B01}" dt="2020-04-30T19:49:27.042" v="676" actId="20577"/>
          <ac:spMkLst>
            <pc:docMk/>
            <pc:sldMk cId="3888926757" sldId="278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51:26.945" v="677" actId="115"/>
        <pc:sldMkLst>
          <pc:docMk/>
          <pc:sldMk cId="345570238" sldId="279"/>
        </pc:sldMkLst>
        <pc:spChg chg="mod">
          <ac:chgData name="Bos, Edward A Lt Col" userId="630a9d36-3cf7-4a71-9b84-90b5c9bf90d5" providerId="ADAL" clId="{4734BBC4-8C7C-954E-8AA1-FC634F2D4B01}" dt="2020-04-30T19:51:26.945" v="677" actId="115"/>
          <ac:spMkLst>
            <pc:docMk/>
            <pc:sldMk cId="345570238" sldId="279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51:54.665" v="685" actId="27636"/>
        <pc:sldMkLst>
          <pc:docMk/>
          <pc:sldMk cId="2661351599" sldId="280"/>
        </pc:sldMkLst>
        <pc:spChg chg="mod">
          <ac:chgData name="Bos, Edward A Lt Col" userId="630a9d36-3cf7-4a71-9b84-90b5c9bf90d5" providerId="ADAL" clId="{4734BBC4-8C7C-954E-8AA1-FC634F2D4B01}" dt="2020-04-30T19:51:54.665" v="685" actId="27636"/>
          <ac:spMkLst>
            <pc:docMk/>
            <pc:sldMk cId="2661351599" sldId="280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52:12.519" v="686" actId="20577"/>
        <pc:sldMkLst>
          <pc:docMk/>
          <pc:sldMk cId="1171477740" sldId="281"/>
        </pc:sldMkLst>
        <pc:spChg chg="mod">
          <ac:chgData name="Bos, Edward A Lt Col" userId="630a9d36-3cf7-4a71-9b84-90b5c9bf90d5" providerId="ADAL" clId="{4734BBC4-8C7C-954E-8AA1-FC634F2D4B01}" dt="2020-04-30T19:52:12.519" v="686" actId="20577"/>
          <ac:spMkLst>
            <pc:docMk/>
            <pc:sldMk cId="1171477740" sldId="281"/>
            <ac:spMk id="3" creationId="{00000000-0000-0000-0000-000000000000}"/>
          </ac:spMkLst>
        </pc:spChg>
      </pc:sldChg>
      <pc:sldChg chg="modSp">
        <pc:chgData name="Bos, Edward A Lt Col" userId="630a9d36-3cf7-4a71-9b84-90b5c9bf90d5" providerId="ADAL" clId="{4734BBC4-8C7C-954E-8AA1-FC634F2D4B01}" dt="2020-04-30T19:42:43.470" v="189" actId="20577"/>
        <pc:sldMkLst>
          <pc:docMk/>
          <pc:sldMk cId="1394590044" sldId="296"/>
        </pc:sldMkLst>
        <pc:spChg chg="mod">
          <ac:chgData name="Bos, Edward A Lt Col" userId="630a9d36-3cf7-4a71-9b84-90b5c9bf90d5" providerId="ADAL" clId="{4734BBC4-8C7C-954E-8AA1-FC634F2D4B01}" dt="2020-04-30T19:42:43.470" v="189" actId="20577"/>
          <ac:spMkLst>
            <pc:docMk/>
            <pc:sldMk cId="1394590044" sldId="296"/>
            <ac:spMk id="3" creationId="{4BEF24F3-6FF4-934E-AD33-CD757E275EE3}"/>
          </ac:spMkLst>
        </pc:spChg>
      </pc:sldChg>
      <pc:sldChg chg="modSp">
        <pc:chgData name="Bos, Edward A Lt Col" userId="630a9d36-3cf7-4a71-9b84-90b5c9bf90d5" providerId="ADAL" clId="{4734BBC4-8C7C-954E-8AA1-FC634F2D4B01}" dt="2020-04-30T19:41:33.498" v="188" actId="15"/>
        <pc:sldMkLst>
          <pc:docMk/>
          <pc:sldMk cId="4224584203" sldId="299"/>
        </pc:sldMkLst>
        <pc:spChg chg="mod">
          <ac:chgData name="Bos, Edward A Lt Col" userId="630a9d36-3cf7-4a71-9b84-90b5c9bf90d5" providerId="ADAL" clId="{4734BBC4-8C7C-954E-8AA1-FC634F2D4B01}" dt="2020-04-30T19:41:33.498" v="188" actId="15"/>
          <ac:spMkLst>
            <pc:docMk/>
            <pc:sldMk cId="4224584203" sldId="299"/>
            <ac:spMk id="3" creationId="{61F6F1A2-88E1-CE44-9A0E-F1B7620DB1C0}"/>
          </ac:spMkLst>
        </pc:spChg>
      </pc:sldChg>
      <pc:sldChg chg="modSp">
        <pc:chgData name="Bos, Edward A Lt Col" userId="630a9d36-3cf7-4a71-9b84-90b5c9bf90d5" providerId="ADAL" clId="{4734BBC4-8C7C-954E-8AA1-FC634F2D4B01}" dt="2020-04-30T19:45:06.991" v="470" actId="27636"/>
        <pc:sldMkLst>
          <pc:docMk/>
          <pc:sldMk cId="2197664352" sldId="300"/>
        </pc:sldMkLst>
        <pc:spChg chg="mod">
          <ac:chgData name="Bos, Edward A Lt Col" userId="630a9d36-3cf7-4a71-9b84-90b5c9bf90d5" providerId="ADAL" clId="{4734BBC4-8C7C-954E-8AA1-FC634F2D4B01}" dt="2020-04-30T19:45:06.991" v="470" actId="27636"/>
          <ac:spMkLst>
            <pc:docMk/>
            <pc:sldMk cId="2197664352" sldId="300"/>
            <ac:spMk id="3" creationId="{83476F17-E385-ED44-B44B-81B0EB47EE08}"/>
          </ac:spMkLst>
        </pc:spChg>
      </pc:sldChg>
      <pc:sldChg chg="addSp delSp modSp">
        <pc:chgData name="Bos, Edward A Lt Col" userId="630a9d36-3cf7-4a71-9b84-90b5c9bf90d5" providerId="ADAL" clId="{4734BBC4-8C7C-954E-8AA1-FC634F2D4B01}" dt="2020-05-01T18:24:59.666" v="750" actId="12788"/>
        <pc:sldMkLst>
          <pc:docMk/>
          <pc:sldMk cId="1750509336" sldId="418"/>
        </pc:sldMkLst>
        <pc:spChg chg="add mod">
          <ac:chgData name="Bos, Edward A Lt Col" userId="630a9d36-3cf7-4a71-9b84-90b5c9bf90d5" providerId="ADAL" clId="{4734BBC4-8C7C-954E-8AA1-FC634F2D4B01}" dt="2020-05-01T18:24:20.437" v="744" actId="3062"/>
          <ac:spMkLst>
            <pc:docMk/>
            <pc:sldMk cId="1750509336" sldId="418"/>
            <ac:spMk id="3" creationId="{3D73F700-F83F-7744-8489-8BAC00BB0D54}"/>
          </ac:spMkLst>
        </pc:spChg>
        <pc:spChg chg="add mod">
          <ac:chgData name="Bos, Edward A Lt Col" userId="630a9d36-3cf7-4a71-9b84-90b5c9bf90d5" providerId="ADAL" clId="{4734BBC4-8C7C-954E-8AA1-FC634F2D4B01}" dt="2020-05-01T18:24:44.197" v="748" actId="171"/>
          <ac:spMkLst>
            <pc:docMk/>
            <pc:sldMk cId="1750509336" sldId="418"/>
            <ac:spMk id="4" creationId="{086E4564-0E0E-5A4E-B764-361491897ECD}"/>
          </ac:spMkLst>
        </pc:spChg>
        <pc:spChg chg="add del mod">
          <ac:chgData name="Bos, Edward A Lt Col" userId="630a9d36-3cf7-4a71-9b84-90b5c9bf90d5" providerId="ADAL" clId="{4734BBC4-8C7C-954E-8AA1-FC634F2D4B01}" dt="2020-04-30T20:43:01.951" v="698" actId="478"/>
          <ac:spMkLst>
            <pc:docMk/>
            <pc:sldMk cId="1750509336" sldId="418"/>
            <ac:spMk id="4" creationId="{3C5BB673-3524-4B49-BABE-9A140D5E0200}"/>
          </ac:spMkLst>
        </pc:spChg>
        <pc:spChg chg="add del mod">
          <ac:chgData name="Bos, Edward A Lt Col" userId="630a9d36-3cf7-4a71-9b84-90b5c9bf90d5" providerId="ADAL" clId="{4734BBC4-8C7C-954E-8AA1-FC634F2D4B01}" dt="2020-05-01T18:23:31.619" v="736"/>
          <ac:spMkLst>
            <pc:docMk/>
            <pc:sldMk cId="1750509336" sldId="418"/>
            <ac:spMk id="6" creationId="{AF7ACF6E-94DC-9F44-AF59-428E5823802B}"/>
          </ac:spMkLst>
        </pc:spChg>
        <pc:graphicFrameChg chg="del">
          <ac:chgData name="Bos, Edward A Lt Col" userId="630a9d36-3cf7-4a71-9b84-90b5c9bf90d5" providerId="ADAL" clId="{4734BBC4-8C7C-954E-8AA1-FC634F2D4B01}" dt="2020-04-30T20:42:42.110" v="692" actId="478"/>
          <ac:graphicFrameMkLst>
            <pc:docMk/>
            <pc:sldMk cId="1750509336" sldId="418"/>
            <ac:graphicFrameMk id="5" creationId="{3C832F28-FD2A-4F63-9CF2-3A6D0DF26572}"/>
          </ac:graphicFrameMkLst>
        </pc:graphicFrameChg>
        <pc:picChg chg="add mod">
          <ac:chgData name="Bos, Edward A Lt Col" userId="630a9d36-3cf7-4a71-9b84-90b5c9bf90d5" providerId="ADAL" clId="{4734BBC4-8C7C-954E-8AA1-FC634F2D4B01}" dt="2020-05-01T18:24:59.666" v="750" actId="12788"/>
          <ac:picMkLst>
            <pc:docMk/>
            <pc:sldMk cId="1750509336" sldId="418"/>
            <ac:picMk id="2" creationId="{770C8D7A-09F5-8D4E-9E88-915281B4FDFE}"/>
          </ac:picMkLst>
        </pc:picChg>
      </pc:sldChg>
      <pc:sldChg chg="modSp">
        <pc:chgData name="Bos, Edward A Lt Col" userId="630a9d36-3cf7-4a71-9b84-90b5c9bf90d5" providerId="ADAL" clId="{4734BBC4-8C7C-954E-8AA1-FC634F2D4B01}" dt="2020-04-30T19:52:44.430" v="690" actId="403"/>
        <pc:sldMkLst>
          <pc:docMk/>
          <pc:sldMk cId="1222703470" sldId="427"/>
        </pc:sldMkLst>
        <pc:spChg chg="mod">
          <ac:chgData name="Bos, Edward A Lt Col" userId="630a9d36-3cf7-4a71-9b84-90b5c9bf90d5" providerId="ADAL" clId="{4734BBC4-8C7C-954E-8AA1-FC634F2D4B01}" dt="2020-04-30T19:52:44.430" v="690" actId="403"/>
          <ac:spMkLst>
            <pc:docMk/>
            <pc:sldMk cId="1222703470" sldId="427"/>
            <ac:spMk id="3" creationId="{D207F6DA-9D91-2049-AA80-2ABE8CD240D8}"/>
          </ac:spMkLst>
        </pc:spChg>
      </pc:sldChg>
      <pc:sldChg chg="modSp add del">
        <pc:chgData name="Bos, Edward A Lt Col" userId="630a9d36-3cf7-4a71-9b84-90b5c9bf90d5" providerId="ADAL" clId="{4734BBC4-8C7C-954E-8AA1-FC634F2D4B01}" dt="2020-04-30T19:54:03.119" v="691" actId="2696"/>
        <pc:sldMkLst>
          <pc:docMk/>
          <pc:sldMk cId="4126197206" sldId="432"/>
        </pc:sldMkLst>
        <pc:graphicFrameChg chg="mod">
          <ac:chgData name="Bos, Edward A Lt Col" userId="630a9d36-3cf7-4a71-9b84-90b5c9bf90d5" providerId="ADAL" clId="{4734BBC4-8C7C-954E-8AA1-FC634F2D4B01}" dt="2020-04-30T19:31:59.597" v="2" actId="1076"/>
          <ac:graphicFrameMkLst>
            <pc:docMk/>
            <pc:sldMk cId="4126197206" sldId="432"/>
            <ac:graphicFrameMk id="5" creationId="{3C832F28-FD2A-4F63-9CF2-3A6D0DF26572}"/>
          </ac:graphicFrameMkLst>
        </pc:graphicFrameChg>
      </pc:sldChg>
      <pc:sldChg chg="modSp add">
        <pc:chgData name="Bos, Edward A Lt Col" userId="630a9d36-3cf7-4a71-9b84-90b5c9bf90d5" providerId="ADAL" clId="{4734BBC4-8C7C-954E-8AA1-FC634F2D4B01}" dt="2020-04-30T19:47:07.593" v="669" actId="20577"/>
        <pc:sldMkLst>
          <pc:docMk/>
          <pc:sldMk cId="2002829618" sldId="433"/>
        </pc:sldMkLst>
        <pc:spChg chg="mod">
          <ac:chgData name="Bos, Edward A Lt Col" userId="630a9d36-3cf7-4a71-9b84-90b5c9bf90d5" providerId="ADAL" clId="{4734BBC4-8C7C-954E-8AA1-FC634F2D4B01}" dt="2020-04-30T19:45:25.418" v="490" actId="20577"/>
          <ac:spMkLst>
            <pc:docMk/>
            <pc:sldMk cId="2002829618" sldId="433"/>
            <ac:spMk id="2" creationId="{A7BD3B1B-5EBC-6844-8BE8-EA966EF8C75D}"/>
          </ac:spMkLst>
        </pc:spChg>
        <pc:spChg chg="mod">
          <ac:chgData name="Bos, Edward A Lt Col" userId="630a9d36-3cf7-4a71-9b84-90b5c9bf90d5" providerId="ADAL" clId="{4734BBC4-8C7C-954E-8AA1-FC634F2D4B01}" dt="2020-04-30T19:47:07.593" v="669" actId="20577"/>
          <ac:spMkLst>
            <pc:docMk/>
            <pc:sldMk cId="2002829618" sldId="433"/>
            <ac:spMk id="3" creationId="{D345D690-DF18-B14E-8356-F96024B3A069}"/>
          </ac:spMkLst>
        </pc:spChg>
      </pc:sldChg>
      <pc:sldChg chg="addSp delSp modSp add">
        <pc:chgData name="Bos, Edward A Lt Col" userId="630a9d36-3cf7-4a71-9b84-90b5c9bf90d5" providerId="ADAL" clId="{4734BBC4-8C7C-954E-8AA1-FC634F2D4B01}" dt="2020-05-01T18:28:23.513" v="799" actId="27636"/>
        <pc:sldMkLst>
          <pc:docMk/>
          <pc:sldMk cId="3465228656" sldId="434"/>
        </pc:sldMkLst>
        <pc:spChg chg="add mod">
          <ac:chgData name="Bos, Edward A Lt Col" userId="630a9d36-3cf7-4a71-9b84-90b5c9bf90d5" providerId="ADAL" clId="{4734BBC4-8C7C-954E-8AA1-FC634F2D4B01}" dt="2020-05-01T18:28:16.914" v="797" actId="14100"/>
          <ac:spMkLst>
            <pc:docMk/>
            <pc:sldMk cId="3465228656" sldId="434"/>
            <ac:spMk id="4" creationId="{E56B7934-77FB-F44B-971F-FA40108DC763}"/>
          </ac:spMkLst>
        </pc:spChg>
        <pc:spChg chg="add del mod">
          <ac:chgData name="Bos, Edward A Lt Col" userId="630a9d36-3cf7-4a71-9b84-90b5c9bf90d5" providerId="ADAL" clId="{4734BBC4-8C7C-954E-8AA1-FC634F2D4B01}" dt="2020-05-01T18:26:56.892" v="754" actId="478"/>
          <ac:spMkLst>
            <pc:docMk/>
            <pc:sldMk cId="3465228656" sldId="434"/>
            <ac:spMk id="5" creationId="{92355974-13DF-1448-807B-B85BCB15BD0E}"/>
          </ac:spMkLst>
        </pc:spChg>
        <pc:spChg chg="add mod">
          <ac:chgData name="Bos, Edward A Lt Col" userId="630a9d36-3cf7-4a71-9b84-90b5c9bf90d5" providerId="ADAL" clId="{4734BBC4-8C7C-954E-8AA1-FC634F2D4B01}" dt="2020-05-01T18:28:23.513" v="799" actId="27636"/>
          <ac:spMkLst>
            <pc:docMk/>
            <pc:sldMk cId="3465228656" sldId="434"/>
            <ac:spMk id="6" creationId="{4C415D3F-7DA7-484D-A09D-5B8358AFE9BC}"/>
          </ac:spMkLst>
        </pc:spChg>
        <pc:picChg chg="add mod">
          <ac:chgData name="Bos, Edward A Lt Col" userId="630a9d36-3cf7-4a71-9b84-90b5c9bf90d5" providerId="ADAL" clId="{4734BBC4-8C7C-954E-8AA1-FC634F2D4B01}" dt="2020-05-01T18:27:00.270" v="755" actId="1076"/>
          <ac:picMkLst>
            <pc:docMk/>
            <pc:sldMk cId="3465228656" sldId="434"/>
            <ac:picMk id="3" creationId="{BE13FD32-0BE1-AF4B-9E04-3E935FAA4A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82BB8-AF42-DD42-9893-FFB1406D8F4F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58A0-4ABD-2A4C-9137-0BC33BF5E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8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0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4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time for participants to answer. Record answers on whiteboard.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9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2BBA7F7-9AA7-F24E-9931-0855A996396A}" type="datetime1">
              <a:rPr lang="en-US" smtClean="0"/>
              <a:t>5/8/20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89B293-33EB-BE46-8942-2C51755BBB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73335" y="571500"/>
            <a:ext cx="2973533" cy="2278396"/>
            <a:chOff x="3612639" y="1526187"/>
            <a:chExt cx="4966722" cy="3805627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C3AFB92D-AFEB-A548-9E2E-BA0E107E7DA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AAE7C5-250F-E441-8FBF-611AA8A12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51B1F8-DFFD-074E-BCBE-D6C48BE05F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7812" y="40548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88CE04-E3E6-8C4F-B516-CE0A55CFCB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C8D7F38F-890F-BB42-A439-E9FCB0DBFE6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2906FA-1517-B543-AFDA-9F945CAB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1473B40-8480-2948-8F8F-D9FA995C8E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D219F6-AC93-E44D-B7A5-A17FC377DD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CFC7486-D8ED-CD42-AB46-C0F29013C081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4E138E-E5AF-1143-BC7F-56153670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0B05DF0-7D41-C340-894C-A30DA1059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F42F7C-253C-1F42-932F-DCE8A1F529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8F8268FC-F2F3-4B42-B87B-37F909AD000D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7642A1-0DC5-D246-89C8-86AC4D1A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F46E27-2E81-1E4E-94F6-0403981C56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F769E-3E13-E746-ACFF-6FF083FF90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2371E544-BD75-F940-8683-3F2E57BA280F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0FF556-D1AA-0E42-B84F-4D73B3556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12138B1-70C4-1B4C-9000-C85BC4A65D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9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169144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3536068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133742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A5320-EF6A-1A4C-A8F9-3F44D8EF12D6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0341601" y="4975798"/>
            <a:ext cx="1362547" cy="1044018"/>
            <a:chOff x="3612639" y="1526187"/>
            <a:chExt cx="4966722" cy="3805627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3E1223B4-7976-9F4F-B5EC-AA36238FBC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11FD71-3ECB-8547-9ACC-BE65AB38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1099CF-BB9C-C944-9C1A-4C97052C7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446736" y="13381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272214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29B6DC-8FA7-B84F-B468-F10903CE65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94501348-4130-5040-A7B8-D7D3742D132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B7EB3E-77D7-0F46-8E34-AFCE65D2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18D84-484D-3649-8C1A-0F7FDF34BD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89503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8786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36903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90BAA7-B296-D547-95AA-E6C16238F4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E02231F-5623-D847-BDF7-37D8FE553A6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677EE-09DA-E847-A215-36C3D4BD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3EE7FA-7071-7043-813E-4DC30A3036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E9753D-4DD2-784E-9EA7-DA008A93DD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C3F833BA-0741-4445-BFFE-569E4419E0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1036D39-836E-934A-B167-A538AEEE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0C2E117-C65B-404A-A2A3-E8750B5181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24B03C-68FE-A94B-8D62-E53D1D6031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5611D6D9-F29B-AE45-9250-F8B786C28C7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45FEF5-8FEE-9C48-B9D4-B91B5CC0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6966538-B433-E447-BE32-9F411C3A67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4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771740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Recruiting &amp; Retention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DA935A-2E0F-1143-89CE-C8951252EA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69B19C01-FFF1-1242-B4B2-7EE95E4BF3B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E74D269-DC58-F74B-B843-FD4DD029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626518-3EBD-4B46-9080-30C9ACC5BB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0C457-56A8-BF41-8A7B-4BC8B1E48AD3}"/>
              </a:ext>
            </a:extLst>
          </p:cNvPr>
          <p:cNvSpPr txBox="1"/>
          <p:nvPr userDrawn="1"/>
        </p:nvSpPr>
        <p:spPr>
          <a:xfrm>
            <a:off x="5600558" y="641140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B0BD3-53FA-5A4B-BEC4-32599F23A1EC}" type="slidenum">
              <a:rPr lang="en-US" sz="1000" b="1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1000" b="1" i="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2834B2D-5622-0847-ACAE-03D9B151AAB3}"/>
              </a:ext>
            </a:extLst>
          </p:cNvPr>
          <p:cNvSpPr txBox="1">
            <a:spLocks/>
          </p:cNvSpPr>
          <p:nvPr userDrawn="1"/>
        </p:nvSpPr>
        <p:spPr>
          <a:xfrm>
            <a:off x="7669714" y="639183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8 May 2020</a:t>
            </a:r>
          </a:p>
        </p:txBody>
      </p:sp>
    </p:spTree>
    <p:extLst>
      <p:ext uri="{BB962C8B-B14F-4D97-AF65-F5344CB8AC3E}">
        <p14:creationId xmlns:p14="http://schemas.microsoft.com/office/powerpoint/2010/main" val="32354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arlesspresentations.com/" TargetMode="External"/><Relationship Id="rId2" Type="http://schemas.openxmlformats.org/officeDocument/2006/relationships/hyperlink" Target="https://www.toastmasters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index.htm" TargetMode="External"/><Relationship Id="rId2" Type="http://schemas.openxmlformats.org/officeDocument/2006/relationships/hyperlink" Target="https://alison.com/courses/sal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ndler.com/video-library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ellhoffman.com/" TargetMode="External"/><Relationship Id="rId2" Type="http://schemas.openxmlformats.org/officeDocument/2006/relationships/hyperlink" Target="https://www.sandl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scouting.org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ibd.com/document/221031541/CAPP-4-How-to-Start-CAP-Unit-10-15-199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moore@cap.gov" TargetMode="External"/><Relationship Id="rId2" Type="http://schemas.openxmlformats.org/officeDocument/2006/relationships/hyperlink" Target="http://www.girdwoodsquadron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edward.bos@orwgcap.org" TargetMode="External"/><Relationship Id="rId4" Type="http://schemas.openxmlformats.org/officeDocument/2006/relationships/hyperlink" Target="mailto:dninness@cap.go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cdBrS-vT2U?t=1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6CDC-FF80-2F4A-89F9-57C405F8B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Recruiting &amp; Retention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9BF4-838B-5F4B-8129-AC5E1146A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8 may 2020 (Part 3 of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A3399-691A-B840-BFD4-8D81085C931C}"/>
              </a:ext>
            </a:extLst>
          </p:cNvPr>
          <p:cNvSpPr txBox="1"/>
          <p:nvPr/>
        </p:nvSpPr>
        <p:spPr>
          <a:xfrm>
            <a:off x="6758079" y="5709138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Presented as part of the Oregon Wing </a:t>
            </a:r>
          </a:p>
          <a:p>
            <a:pPr algn="r"/>
            <a:r>
              <a:rPr lang="en-US" dirty="0">
                <a:solidFill>
                  <a:srgbClr val="FFC000"/>
                </a:solidFill>
              </a:rPr>
              <a:t>Professional Development Workshop Series</a:t>
            </a:r>
          </a:p>
        </p:txBody>
      </p:sp>
    </p:spTree>
    <p:extLst>
      <p:ext uri="{BB962C8B-B14F-4D97-AF65-F5344CB8AC3E}">
        <p14:creationId xmlns:p14="http://schemas.microsoft.com/office/powerpoint/2010/main" val="342469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F305-9314-1148-B7A9-919320E1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CA517-7CD3-4D45-8FD7-B20C81F70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about THEIR wants and needs (you’re listening!)</a:t>
            </a:r>
          </a:p>
          <a:p>
            <a:r>
              <a:rPr lang="en-US" dirty="0"/>
              <a:t>Don’t inflict pain, solve it.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Ask what they know about CAP (Remember what they say!)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Identify what they are hoping to learn, or hoping to accomplish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Ask for permission to ask questions and/or brainstorm</a:t>
            </a:r>
          </a:p>
          <a:p>
            <a:pPr marL="1200150" lvl="2" indent="-342900"/>
            <a:r>
              <a:rPr lang="en-US" dirty="0"/>
              <a:t>“Would it be ok with you if I…”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Use questions to guide conversation to learn more about their needs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If appropriate, offer a solution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8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4932-BB9E-A24D-8231-CB3A355A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8AD8-028F-184A-B28B-7C73B845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your solution (i.e., joining CAP, hosting a unit meeting space, sponsoring a special event, making a donation, </a:t>
            </a:r>
            <a:r>
              <a:rPr lang="en-US" dirty="0" err="1"/>
              <a:t>etc</a:t>
            </a:r>
            <a:r>
              <a:rPr lang="en-US" dirty="0"/>
              <a:t>) makes sense, then seal the deal</a:t>
            </a:r>
          </a:p>
          <a:p>
            <a:r>
              <a:rPr lang="en-US" dirty="0"/>
              <a:t>Recall the up-front contract</a:t>
            </a:r>
          </a:p>
          <a:p>
            <a:r>
              <a:rPr lang="en-US" dirty="0"/>
              <a:t>Have the steps to move forward ready ahead of time</a:t>
            </a:r>
          </a:p>
          <a:p>
            <a:pPr lvl="1"/>
            <a:r>
              <a:rPr lang="en-US" dirty="0"/>
              <a:t>The Apple Store doesn’t freeze at the end of an interaction</a:t>
            </a:r>
          </a:p>
          <a:p>
            <a:pPr lvl="1"/>
            <a:r>
              <a:rPr lang="en-US" dirty="0"/>
              <a:t>They know their products, and they have a way to sell them to you then-and-there</a:t>
            </a:r>
          </a:p>
          <a:p>
            <a:pPr lvl="1"/>
            <a:r>
              <a:rPr lang="en-US" dirty="0"/>
              <a:t>They also are totally ok with you leaving without buying</a:t>
            </a:r>
          </a:p>
          <a:p>
            <a:r>
              <a:rPr lang="en-US" dirty="0"/>
              <a:t>Bottom-line, be </a:t>
            </a:r>
            <a:r>
              <a:rPr lang="en-US" u="sng" dirty="0"/>
              <a:t>ready</a:t>
            </a:r>
            <a:r>
              <a:rPr lang="en-US" dirty="0"/>
              <a:t> to close, but don’t </a:t>
            </a:r>
            <a:r>
              <a:rPr lang="en-US" u="sng" dirty="0"/>
              <a:t>force</a:t>
            </a:r>
            <a:r>
              <a:rPr lang="en-US" dirty="0"/>
              <a:t>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0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4CA9-DCF5-B84C-97AD-949C7EB4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675B7-1D88-7F48-9D05-8069637B1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You’ve had a successful interaction</a:t>
            </a:r>
          </a:p>
          <a:p>
            <a:pPr lvl="1"/>
            <a:r>
              <a:rPr lang="en-US" dirty="0"/>
              <a:t>They joined</a:t>
            </a:r>
          </a:p>
          <a:p>
            <a:pPr lvl="1"/>
            <a:r>
              <a:rPr lang="en-US" dirty="0"/>
              <a:t>They determined joining wasn’t a good fit</a:t>
            </a:r>
          </a:p>
          <a:p>
            <a:r>
              <a:rPr lang="en-US" dirty="0"/>
              <a:t>Who else should we speak with?</a:t>
            </a:r>
          </a:p>
          <a:p>
            <a:pPr lvl="1"/>
            <a:r>
              <a:rPr lang="en-US" dirty="0"/>
              <a:t>Do you know someone else who would enjoy flying with us?</a:t>
            </a:r>
          </a:p>
          <a:p>
            <a:pPr lvl="1"/>
            <a:r>
              <a:rPr lang="en-US" dirty="0"/>
              <a:t>Do you know other students that would like to be Cadets?</a:t>
            </a:r>
          </a:p>
          <a:p>
            <a:r>
              <a:rPr lang="en-US" dirty="0"/>
              <a:t>Helps keep the tank full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0EF259-BC06-D440-8959-006699AAC65D}"/>
              </a:ext>
            </a:extLst>
          </p:cNvPr>
          <p:cNvGrpSpPr/>
          <p:nvPr/>
        </p:nvGrpSpPr>
        <p:grpSpPr>
          <a:xfrm>
            <a:off x="6224067" y="2981406"/>
            <a:ext cx="5186724" cy="665292"/>
            <a:chOff x="6224067" y="2981406"/>
            <a:chExt cx="5186724" cy="665292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52784B09-D734-1B46-93BB-8FF935A08595}"/>
                </a:ext>
              </a:extLst>
            </p:cNvPr>
            <p:cNvSpPr/>
            <p:nvPr/>
          </p:nvSpPr>
          <p:spPr>
            <a:xfrm>
              <a:off x="6224067" y="2981406"/>
              <a:ext cx="238205" cy="637774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9ECEFC-F7E2-9345-828F-D8573FC7E4CA}"/>
                </a:ext>
              </a:extLst>
            </p:cNvPr>
            <p:cNvSpPr txBox="1"/>
            <p:nvPr/>
          </p:nvSpPr>
          <p:spPr>
            <a:xfrm>
              <a:off x="6462273" y="3000367"/>
              <a:ext cx="4948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accent2"/>
                  </a:solidFill>
                </a:rPr>
                <a:t>“I’ll think about it,” is not a good outcome.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You broke the up-front contract.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8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DEA3-0AD6-3041-9838-0065BD9B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Wrapping-Up &amp; Following-Up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51097-6905-FC4E-9EA8-47542086D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End interactions on a positive note</a:t>
            </a:r>
          </a:p>
          <a:p>
            <a:pPr lvl="1"/>
            <a:r>
              <a:rPr lang="en-US" dirty="0"/>
              <a:t>“We’re excited to see you at the next Open House!”</a:t>
            </a:r>
          </a:p>
          <a:p>
            <a:r>
              <a:rPr lang="en-US" dirty="0"/>
              <a:t>Keep doors open, don’t burn bridges</a:t>
            </a:r>
          </a:p>
          <a:p>
            <a:r>
              <a:rPr lang="en-US" dirty="0"/>
              <a:t>When appropriate, send a thank-you card, email, or calendar reminder</a:t>
            </a:r>
          </a:p>
          <a:p>
            <a:endParaRPr lang="en-US" dirty="0"/>
          </a:p>
          <a:p>
            <a:r>
              <a:rPr lang="en-US" dirty="0"/>
              <a:t>Realistically, there may be some ambiguous endings</a:t>
            </a:r>
          </a:p>
          <a:p>
            <a:pPr lvl="1"/>
            <a:r>
              <a:rPr lang="en-US" dirty="0"/>
              <a:t>Track your leads, prospects, and interactions with them</a:t>
            </a:r>
          </a:p>
          <a:p>
            <a:pPr lvl="1"/>
            <a:r>
              <a:rPr lang="en-US" dirty="0"/>
              <a:t>If someone says call back in 6 months, DO IT!</a:t>
            </a:r>
          </a:p>
          <a:p>
            <a:pPr lvl="1"/>
            <a:r>
              <a:rPr lang="en-US" dirty="0"/>
              <a:t>If someone says don’t call me again, keep track of them to prevent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13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6342-89AB-804A-B21F-F0F958F9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it?!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AF3BD-F0F6-2D49-94F5-8DB8C0B08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Time for a break.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7A6EC-F7A1-494D-A9DD-D53969C7A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441717"/>
            <a:ext cx="5908496" cy="3879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209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FBCB-4EC5-6741-9AB5-660E251E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Begin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8A907-D615-0E4A-9733-61DA3CF58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2677643"/>
            <a:ext cx="5183742" cy="3116117"/>
          </a:xfrm>
        </p:spPr>
        <p:txBody>
          <a:bodyPr>
            <a:normAutofit/>
          </a:bodyPr>
          <a:lstStyle/>
          <a:p>
            <a:r>
              <a:rPr lang="en-US" dirty="0"/>
              <a:t>Sales CALL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VFW Commander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Want to Recruit Members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Want to Meet at Hall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Want Financial Support</a:t>
            </a:r>
          </a:p>
        </p:txBody>
      </p:sp>
    </p:spTree>
    <p:extLst>
      <p:ext uri="{BB962C8B-B14F-4D97-AF65-F5344CB8AC3E}">
        <p14:creationId xmlns:p14="http://schemas.microsoft.com/office/powerpoint/2010/main" val="279673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69659-2CB3-864F-B240-F2D1F18B8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1" b="6246"/>
          <a:stretch/>
        </p:blipFill>
        <p:spPr>
          <a:xfrm>
            <a:off x="0" y="-125858"/>
            <a:ext cx="12192000" cy="71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89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FBCB-4EC5-6741-9AB5-660E251E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677645"/>
            <a:ext cx="4907749" cy="2283824"/>
          </a:xfrm>
        </p:spPr>
        <p:txBody>
          <a:bodyPr/>
          <a:lstStyle/>
          <a:p>
            <a:r>
              <a:rPr lang="en-US" dirty="0"/>
              <a:t>Exercise Debrief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8A907-D615-0E4A-9733-61DA3CF58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4799540" cy="2283824"/>
          </a:xfrm>
        </p:spPr>
        <p:txBody>
          <a:bodyPr/>
          <a:lstStyle/>
          <a:p>
            <a:r>
              <a:rPr lang="en-US" dirty="0"/>
              <a:t>Sales Call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What did you see?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What would you add/do differently?</a:t>
            </a:r>
          </a:p>
        </p:txBody>
      </p:sp>
    </p:spTree>
    <p:extLst>
      <p:ext uri="{BB962C8B-B14F-4D97-AF65-F5344CB8AC3E}">
        <p14:creationId xmlns:p14="http://schemas.microsoft.com/office/powerpoint/2010/main" val="2135880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A12D-A16F-9F47-8EE5-4202D9BFA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Training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BB9E-F221-D04C-9F83-48C07485B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6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2A33-89CD-654F-8ADE-8A7BB025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026736" cy="706964"/>
          </a:xfrm>
        </p:spPr>
        <p:txBody>
          <a:bodyPr/>
          <a:lstStyle/>
          <a:p>
            <a:r>
              <a:rPr lang="en-US" dirty="0"/>
              <a:t>Public Speaking Training </a:t>
            </a:r>
            <a:r>
              <a:rPr lang="en-US" sz="2400" dirty="0"/>
              <a:t>(Not an Endorsement)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F147-738A-F547-93D7-753CE47AD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ToastMasters</a:t>
            </a:r>
            <a:r>
              <a:rPr lang="en-US" sz="2800" dirty="0"/>
              <a:t> (Free?)</a:t>
            </a:r>
            <a:endParaRPr lang="en-US" sz="2800" dirty="0">
              <a:hlinkClick r:id="rId2"/>
            </a:endParaRPr>
          </a:p>
          <a:p>
            <a:pPr lvl="1"/>
            <a:r>
              <a:rPr lang="en-US" sz="2600" dirty="0">
                <a:hlinkClick r:id="rId2"/>
              </a:rPr>
              <a:t>https://www.toastmasters.org/</a:t>
            </a:r>
            <a:endParaRPr lang="en-US" sz="2600" dirty="0"/>
          </a:p>
          <a:p>
            <a:endParaRPr lang="en-US" sz="2800" dirty="0"/>
          </a:p>
          <a:p>
            <a:r>
              <a:rPr lang="en-US" sz="2800" dirty="0"/>
              <a:t>Fearless </a:t>
            </a:r>
            <a:r>
              <a:rPr lang="en-US" sz="2800" dirty="0" err="1"/>
              <a:t>Presentaitons</a:t>
            </a:r>
            <a:r>
              <a:rPr lang="en-US" sz="2800" dirty="0"/>
              <a:t> ($$)</a:t>
            </a:r>
          </a:p>
          <a:p>
            <a:pPr lvl="1"/>
            <a:r>
              <a:rPr lang="en-US" sz="2800" dirty="0">
                <a:hlinkClick r:id="rId3"/>
              </a:rPr>
              <a:t>https://www.fearlesspresentations.com/</a:t>
            </a:r>
            <a:endParaRPr lang="en-US" sz="2800" dirty="0"/>
          </a:p>
          <a:p>
            <a:pPr lvl="1"/>
            <a:endParaRPr lang="en-US" sz="2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55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5AC3-79FA-A641-A9A7-7CD069C3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2308F-5C93-6747-97DB-63D89A8B0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984" y="2603502"/>
            <a:ext cx="2857063" cy="576262"/>
          </a:xfrm>
        </p:spPr>
        <p:txBody>
          <a:bodyPr/>
          <a:lstStyle/>
          <a:p>
            <a:pPr algn="ctr"/>
            <a:r>
              <a:rPr lang="en-US" dirty="0"/>
              <a:t>Col Darin </a:t>
            </a:r>
            <a:r>
              <a:rPr lang="en-US" dirty="0" err="1"/>
              <a:t>Ninness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68700D-C621-D543-A719-B81A65697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" t="576" r="-483" b="23835"/>
          <a:stretch/>
        </p:blipFill>
        <p:spPr>
          <a:xfrm>
            <a:off x="1508973" y="3202292"/>
            <a:ext cx="2449145" cy="244914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557BC5-184B-BC40-A569-3190E105BEC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5673966"/>
            <a:ext cx="314187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NHWG/CC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Recruiting Manager Emeritus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787D62-6C52-8D42-B590-6A58CDC2E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Maj Michael Moore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E7686C-1352-DA49-A398-2516D2BEF5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5673965"/>
            <a:ext cx="314700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Recruiting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Former WAWG Recruiting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554B26-BD95-BA4B-AAD6-66B146038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329" y="2603499"/>
            <a:ext cx="3145730" cy="576262"/>
          </a:xfrm>
        </p:spPr>
        <p:txBody>
          <a:bodyPr/>
          <a:lstStyle/>
          <a:p>
            <a:pPr algn="ctr"/>
            <a:r>
              <a:rPr lang="en-US" dirty="0"/>
              <a:t>Lt Col Edward Bos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A3A38-3CC8-DF4B-BDC9-E9C3944692C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8329" y="5673964"/>
            <a:ext cx="3145536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ORWG/IG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Professional recruiting experience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ECB094-8A45-2B43-81C3-4E5A82B5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11" y="3179761"/>
            <a:ext cx="2449145" cy="244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F073A7-4845-3F4F-86AB-9C34B87CB7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" t="257" r="1496" b="23247"/>
          <a:stretch/>
        </p:blipFill>
        <p:spPr>
          <a:xfrm>
            <a:off x="8226849" y="3179760"/>
            <a:ext cx="2468302" cy="24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2A33-89CD-654F-8ADE-8A7BB025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Sales-Specific Training </a:t>
            </a:r>
            <a:r>
              <a:rPr lang="en-US" sz="2400" dirty="0"/>
              <a:t>(Not an Endorsement)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5F147-738A-F547-93D7-753CE47AD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 err="1"/>
              <a:t>Alison.com</a:t>
            </a:r>
            <a:r>
              <a:rPr lang="en-US" sz="2800" dirty="0"/>
              <a:t> Free Online Platform </a:t>
            </a:r>
            <a:endParaRPr lang="en-US" sz="2800" dirty="0">
              <a:hlinkClick r:id="rId2"/>
            </a:endParaRPr>
          </a:p>
          <a:p>
            <a:pPr lvl="1"/>
            <a:r>
              <a:rPr lang="en-US" sz="2600" dirty="0">
                <a:hlinkClick r:id="rId2"/>
              </a:rPr>
              <a:t>https://alison.com/courses/sales</a:t>
            </a:r>
            <a:endParaRPr lang="en-US" sz="2600" dirty="0"/>
          </a:p>
          <a:p>
            <a:endParaRPr lang="en-US" sz="2800" dirty="0"/>
          </a:p>
          <a:p>
            <a:r>
              <a:rPr lang="en-US" sz="2800" dirty="0"/>
              <a:t>MIT Open Courseware</a:t>
            </a:r>
          </a:p>
          <a:p>
            <a:pPr lvl="1"/>
            <a:r>
              <a:rPr lang="en-US" sz="2800" dirty="0">
                <a:hlinkClick r:id="rId3"/>
              </a:rPr>
              <a:t>https://ocw.mit.edu/index.htm</a:t>
            </a:r>
            <a:endParaRPr lang="en-US" sz="2800" dirty="0"/>
          </a:p>
          <a:p>
            <a:pPr lvl="1"/>
            <a:r>
              <a:rPr lang="en-US" sz="2800" dirty="0"/>
              <a:t>Business &gt;&gt; Entrepreneurial Sales (15.387)</a:t>
            </a:r>
          </a:p>
          <a:p>
            <a:pPr lvl="1"/>
            <a:endParaRPr lang="en-US" sz="2800" dirty="0"/>
          </a:p>
          <a:p>
            <a:r>
              <a:rPr lang="en-US" sz="2800" dirty="0"/>
              <a:t>Sandler Online Library</a:t>
            </a:r>
          </a:p>
          <a:p>
            <a:pPr lvl="1"/>
            <a:r>
              <a:rPr lang="en-US" sz="2800" dirty="0">
                <a:hlinkClick r:id="rId4"/>
              </a:rPr>
              <a:t>https://www.sandler.com/video-library/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4022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8544-378F-C546-B518-509E1B06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Other Training </a:t>
            </a:r>
            <a:r>
              <a:rPr lang="en-US" sz="2800" dirty="0"/>
              <a:t>(Not an Endorsement)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8723-1A0E-F146-8832-9AA46A760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Sandler Sales Training ($$$)</a:t>
            </a:r>
          </a:p>
          <a:p>
            <a:pPr lvl="1"/>
            <a:r>
              <a:rPr lang="en-US" dirty="0">
                <a:hlinkClick r:id="rId2"/>
              </a:rPr>
              <a:t>https://www.sandler.com/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Hoffman Sales Training ($$$)</a:t>
            </a:r>
          </a:p>
          <a:p>
            <a:pPr lvl="1"/>
            <a:r>
              <a:rPr lang="en-US" dirty="0">
                <a:hlinkClick r:id="rId3"/>
              </a:rPr>
              <a:t>https://sellhoffman.com/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BSA District Committee Training (Free)</a:t>
            </a:r>
          </a:p>
          <a:p>
            <a:pPr lvl="1"/>
            <a:r>
              <a:rPr lang="en-US" dirty="0">
                <a:hlinkClick r:id="rId4"/>
              </a:rPr>
              <a:t>https://my.scouting.org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70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C42D-3A45-F940-B293-D0919CB57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Starting New Units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16344-E61E-8B4F-A17E-D19FE4F63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88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27B8-AFB4-F040-B4AB-422F4DB8C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Start New Units?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F78E7-276D-EE4A-89B0-FE1347ACE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Reach unserved &amp; underserved communities</a:t>
            </a:r>
          </a:p>
          <a:p>
            <a:endParaRPr lang="en-US" dirty="0"/>
          </a:p>
          <a:p>
            <a:r>
              <a:rPr lang="en-US" dirty="0"/>
              <a:t>Span of Control</a:t>
            </a:r>
          </a:p>
          <a:p>
            <a:endParaRPr lang="en-US" dirty="0"/>
          </a:p>
          <a:p>
            <a:r>
              <a:rPr lang="en-US" dirty="0"/>
              <a:t>Chartering neighboring units helps increase awareness &amp; engagement at existing units</a:t>
            </a:r>
          </a:p>
          <a:p>
            <a:endParaRPr lang="en-US" dirty="0"/>
          </a:p>
          <a:p>
            <a:r>
              <a:rPr lang="en-US" dirty="0"/>
              <a:t>Our missions demands it</a:t>
            </a:r>
          </a:p>
          <a:p>
            <a:endParaRPr lang="en-US" dirty="0"/>
          </a:p>
          <a:p>
            <a:r>
              <a:rPr lang="en-US" dirty="0"/>
              <a:t>We’re not a secret &amp; need to stop acting like one!</a:t>
            </a:r>
          </a:p>
        </p:txBody>
      </p:sp>
    </p:spTree>
    <p:extLst>
      <p:ext uri="{BB962C8B-B14F-4D97-AF65-F5344CB8AC3E}">
        <p14:creationId xmlns:p14="http://schemas.microsoft.com/office/powerpoint/2010/main" val="183707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9D8D-CC14-7341-8F08-86F96841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6F17-E385-ED44-B44B-81B0EB47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CAPR 20-3(I)</a:t>
            </a:r>
          </a:p>
          <a:p>
            <a:pPr lvl="1"/>
            <a:r>
              <a:rPr lang="en-US" dirty="0"/>
              <a:t>Only mentions community members asking CAP to start a unit</a:t>
            </a:r>
          </a:p>
          <a:p>
            <a:endParaRPr lang="en-US" dirty="0"/>
          </a:p>
          <a:p>
            <a:r>
              <a:rPr lang="en-US" dirty="0"/>
              <a:t>CAPP 226</a:t>
            </a:r>
          </a:p>
          <a:p>
            <a:pPr lvl="1"/>
            <a:r>
              <a:rPr lang="en-US" dirty="0"/>
              <a:t>Specifies Master-Rated Recruiting &amp; Retention Officers, “aid in the expansion of Civil Air Patrol through the organization, guidance and assistance in the chartering of new units.”</a:t>
            </a:r>
          </a:p>
          <a:p>
            <a:endParaRPr lang="en-US" dirty="0"/>
          </a:p>
          <a:p>
            <a:r>
              <a:rPr lang="en-US" dirty="0"/>
              <a:t>CAPP 4 (Rescinded) How to Start a Civil Air Patrol Unit</a:t>
            </a:r>
          </a:p>
          <a:p>
            <a:pPr lvl="1"/>
            <a:r>
              <a:rPr lang="en-US" dirty="0">
                <a:hlinkClick r:id="rId3"/>
              </a:rPr>
              <a:t>https://www.scribd.com/document/221031541/CAPP-4-How-to-Start-CAP-Unit-10-15-1997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67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350F-1D39-974B-AC0C-62591D76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C92AD-50BF-D746-9F63-6B596B297A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Aviation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Learn to How to Fly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Build the Plane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Fly that Plane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7C67B-396C-3C4C-A3F5-31AC926B26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Starting New Units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Train Prospective Cadre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Build the Squadron</a:t>
            </a:r>
          </a:p>
          <a:p>
            <a:pPr lvl="2"/>
            <a:r>
              <a:rPr lang="en-US" dirty="0"/>
              <a:t>Recruit Cadets</a:t>
            </a:r>
          </a:p>
          <a:p>
            <a:pPr lvl="2"/>
            <a:r>
              <a:rPr lang="en-US" dirty="0"/>
              <a:t>Add Seniors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Charter that New Unit</a:t>
            </a:r>
          </a:p>
        </p:txBody>
      </p:sp>
    </p:spTree>
    <p:extLst>
      <p:ext uri="{BB962C8B-B14F-4D97-AF65-F5344CB8AC3E}">
        <p14:creationId xmlns:p14="http://schemas.microsoft.com/office/powerpoint/2010/main" val="926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9D8D-CC14-7341-8F08-86F96841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New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6F17-E385-ED44-B44B-81B0EB47EE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way CAPP 4 said: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Non-members come to CAP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Ask the Wing Commander for a Charter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Get a “New Unit Starter Kit”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Magically, everyone is up to speed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E9EDD-1034-DC4F-9145-B2EDFB455B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Shortcomings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Rare to get unsolicited interest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Training requirements have increased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Expectations for support are higher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There’s no “New Unit Starter Kit”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64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28D4B-E3AB-F34A-98F0-2CD1DC0E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New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1D64D-9088-C543-91A0-5DDE112E5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Prospecting</a:t>
            </a:r>
          </a:p>
          <a:p>
            <a:pPr lvl="1"/>
            <a:r>
              <a:rPr lang="en-US" dirty="0"/>
              <a:t>Just like with prospecting for members, fill the pool</a:t>
            </a:r>
          </a:p>
          <a:p>
            <a:pPr lvl="2"/>
            <a:r>
              <a:rPr lang="en-US" dirty="0"/>
              <a:t>Unsolicited interest</a:t>
            </a:r>
          </a:p>
          <a:p>
            <a:pPr lvl="2"/>
            <a:r>
              <a:rPr lang="en-US" dirty="0"/>
              <a:t>Communities with VERY large squadrons</a:t>
            </a:r>
          </a:p>
          <a:p>
            <a:pPr lvl="2"/>
            <a:r>
              <a:rPr lang="en-US" dirty="0"/>
              <a:t>Communities that need STEM/Youth Development</a:t>
            </a:r>
          </a:p>
          <a:p>
            <a:pPr lvl="2"/>
            <a:r>
              <a:rPr lang="en-US" dirty="0"/>
              <a:t>Communities with interest in aviation, but where CAP isn’t engaged</a:t>
            </a:r>
          </a:p>
        </p:txBody>
      </p:sp>
    </p:spTree>
    <p:extLst>
      <p:ext uri="{BB962C8B-B14F-4D97-AF65-F5344CB8AC3E}">
        <p14:creationId xmlns:p14="http://schemas.microsoft.com/office/powerpoint/2010/main" val="294154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FF49-A008-6F48-BE27-5FC7FA42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New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E23F2-F312-9947-A7A3-818B06704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  <a:p>
            <a:pPr lvl="1"/>
            <a:r>
              <a:rPr lang="en-US" dirty="0"/>
              <a:t>Core leaders – join and train for 12 months before Open House</a:t>
            </a:r>
          </a:p>
          <a:p>
            <a:pPr lvl="1"/>
            <a:r>
              <a:rPr lang="en-US" dirty="0"/>
              <a:t>Assign these leaders to nearby units for support</a:t>
            </a:r>
          </a:p>
          <a:p>
            <a:pPr lvl="1"/>
            <a:r>
              <a:rPr lang="en-US" dirty="0"/>
              <a:t>Level 1, UCC, TLC (minimum)</a:t>
            </a:r>
          </a:p>
          <a:p>
            <a:r>
              <a:rPr lang="en-US" dirty="0"/>
              <a:t>Advertising &amp; Marketing</a:t>
            </a:r>
          </a:p>
          <a:p>
            <a:pPr lvl="1"/>
            <a:r>
              <a:rPr lang="en-US" dirty="0"/>
              <a:t>6 – 8 months before the Open House</a:t>
            </a:r>
          </a:p>
          <a:p>
            <a:pPr lvl="1"/>
            <a:r>
              <a:rPr lang="en-US" dirty="0"/>
              <a:t>Schools (Middle, High, Community Colleges, Public &amp; Private)</a:t>
            </a:r>
          </a:p>
          <a:p>
            <a:pPr lvl="1"/>
            <a:r>
              <a:rPr lang="en-US" dirty="0"/>
              <a:t>Community Orgs (Rotary, Kiwanis, VFW, American Legion,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Aviation Community</a:t>
            </a:r>
          </a:p>
        </p:txBody>
      </p:sp>
    </p:spTree>
    <p:extLst>
      <p:ext uri="{BB962C8B-B14F-4D97-AF65-F5344CB8AC3E}">
        <p14:creationId xmlns:p14="http://schemas.microsoft.com/office/powerpoint/2010/main" val="1187587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36096-CB29-4448-BFA7-F93F9654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Start New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8816F-92C6-5745-BC44-1C7EB5AE6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Open House</a:t>
            </a:r>
          </a:p>
          <a:p>
            <a:pPr lvl="1"/>
            <a:r>
              <a:rPr lang="en-US" dirty="0"/>
              <a:t>Have Cadets from nearby units assist</a:t>
            </a:r>
          </a:p>
          <a:p>
            <a:r>
              <a:rPr lang="en-US" dirty="0"/>
              <a:t>Cohort Recruiting &amp; Training for Cadets</a:t>
            </a:r>
          </a:p>
          <a:p>
            <a:r>
              <a:rPr lang="en-US" dirty="0"/>
              <a:t>Have Saturday Events planned every month</a:t>
            </a:r>
          </a:p>
          <a:p>
            <a:r>
              <a:rPr lang="en-US" dirty="0"/>
              <a:t>Have mentors lined up for specific positions</a:t>
            </a:r>
          </a:p>
          <a:p>
            <a:pPr lvl="1"/>
            <a:r>
              <a:rPr lang="en-US" dirty="0"/>
              <a:t>Cadet Programs</a:t>
            </a:r>
          </a:p>
          <a:p>
            <a:pPr lvl="1"/>
            <a:r>
              <a:rPr lang="en-US" dirty="0"/>
              <a:t>ES/Flight Operations &gt;&gt;&gt;&gt;&gt;&gt; Get Qualification Training Started(!!)</a:t>
            </a:r>
          </a:p>
          <a:p>
            <a:pPr lvl="1"/>
            <a:r>
              <a:rPr lang="en-US" dirty="0"/>
              <a:t>Chaplain, HSO, Safety,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Start Planning 2</a:t>
            </a:r>
            <a:r>
              <a:rPr lang="en-US" baseline="30000" dirty="0"/>
              <a:t>nd</a:t>
            </a:r>
            <a:r>
              <a:rPr lang="en-US" dirty="0"/>
              <a:t> Cohort (it’s only 6 months out)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32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D0D9-E31D-CB45-A42F-A371D0B5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8491-5F5B-2A48-AB35-03BEEC1F8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3CFE4-0FB7-704B-8177-0C6D8FEDB11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Beginning with 'Why?’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Evolution of CAP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Moving Onto 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 Job Description(s)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 Specialty Track Progression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Why Goal-Setting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Planning Activity for Recruiting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Prospecting is, and How to Do 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8C96-7E84-D945-A684-05CD09032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Week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DA08D-AE64-6B42-A983-9E39DCCB3CA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Cohort Recruiting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Steps &amp; Best Practices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Tie-Ins with Other Directorates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Planning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Year-Round Recruiting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Steps and Best Practices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Mentoring and Why it's Vital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Incentivizing Recruiting by Unit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D7A429-3FF3-BC45-8E0D-BA5CB4182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DF7E13-7419-514A-931C-09762A223ED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Recruiting Skills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Sales Training Basics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Role Playing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Resources for Additional Training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In-Person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New Units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it Benefits Existing Units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it Benefits the Wing and the Corporation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Tactics, Techniques, and Procedures</a:t>
            </a:r>
          </a:p>
          <a:p>
            <a:endParaRPr lang="en-US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21995F7-2200-1A49-8454-B18022B38FAA}"/>
              </a:ext>
            </a:extLst>
          </p:cNvPr>
          <p:cNvSpPr/>
          <p:nvPr/>
        </p:nvSpPr>
        <p:spPr>
          <a:xfrm>
            <a:off x="8752916" y="1680632"/>
            <a:ext cx="1335641" cy="922868"/>
          </a:xfrm>
          <a:prstGeom prst="downArrow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0E70-4B6B-3746-85D4-F872A5E41E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38115"/>
            <a:ext cx="8824913" cy="566737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Questions so Far?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0849F-85A4-9A44-B561-9BE348983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937" y="164426"/>
            <a:ext cx="5804127" cy="567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26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3484-2D89-2847-B452-B739AB03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F24F3-6FF4-934E-AD33-CD757E275E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Recruiting Skills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New Units</a:t>
            </a:r>
          </a:p>
          <a:p>
            <a:endParaRPr lang="en-US" dirty="0"/>
          </a:p>
          <a:p>
            <a:r>
              <a:rPr lang="en-US" dirty="0"/>
              <a:t>Quiz Posted at </a:t>
            </a:r>
            <a:r>
              <a:rPr lang="en-US" dirty="0">
                <a:hlinkClick r:id="rId2"/>
              </a:rPr>
              <a:t>www.GirdwoodSquadron.com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Suspense: 15 May 2020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9F65-8B40-8945-89D3-CD94A42B6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If you have further questions: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mmoore@cap.gov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dninness@cap.gov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edward.bos@orwgcap.org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59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AB6F9E-0240-2140-9004-17801B9BD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F1D3E-3BC4-A54C-9FE4-7945AAE63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55" y="407969"/>
            <a:ext cx="8536489" cy="60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5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0072-6795-9346-B45C-7A0B78B64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Recruiting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3FDCF-D873-5C48-BFEB-809A213CE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5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DF0D-D910-A242-B005-A2DDA7C0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 Fundamentals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9900-1641-194C-82D8-522357DF14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</a:t>
            </a:r>
          </a:p>
          <a:p>
            <a:pPr lvl="1"/>
            <a:r>
              <a:rPr lang="en-US" dirty="0"/>
              <a:t>Covered in Previous Session</a:t>
            </a:r>
          </a:p>
          <a:p>
            <a:pPr lvl="1"/>
            <a:endParaRPr lang="en-US" dirty="0"/>
          </a:p>
          <a:p>
            <a:r>
              <a:rPr lang="en-US" dirty="0"/>
              <a:t>Prospecting </a:t>
            </a:r>
          </a:p>
          <a:p>
            <a:pPr lvl="1"/>
            <a:r>
              <a:rPr lang="en-US" dirty="0"/>
              <a:t>Covered in Previous Session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1A837-B823-E347-B41C-E1127E988F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Sales Training</a:t>
            </a:r>
          </a:p>
          <a:p>
            <a:pPr lvl="1"/>
            <a:r>
              <a:rPr lang="en-US" dirty="0"/>
              <a:t>Approach</a:t>
            </a:r>
          </a:p>
          <a:p>
            <a:pPr lvl="1"/>
            <a:r>
              <a:rPr lang="en-US" dirty="0"/>
              <a:t>Up-Front Contracts</a:t>
            </a:r>
          </a:p>
          <a:p>
            <a:pPr lvl="1"/>
            <a:r>
              <a:rPr lang="en-US" dirty="0"/>
              <a:t>Pain Points</a:t>
            </a:r>
          </a:p>
          <a:p>
            <a:pPr lvl="1"/>
            <a:r>
              <a:rPr lang="en-US" dirty="0"/>
              <a:t>The Close</a:t>
            </a:r>
          </a:p>
          <a:p>
            <a:pPr lvl="1"/>
            <a:r>
              <a:rPr lang="en-US" dirty="0"/>
              <a:t>Leveraging Networks</a:t>
            </a:r>
          </a:p>
          <a:p>
            <a:pPr lvl="1"/>
            <a:r>
              <a:rPr lang="en-US" dirty="0"/>
              <a:t>Follow-Up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16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8D67-3D4F-8C49-AF44-C6AEF9D24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Range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AC96DD-62D8-244F-8B76-4BFA0324EF1C}"/>
              </a:ext>
            </a:extLst>
          </p:cNvPr>
          <p:cNvGrpSpPr/>
          <p:nvPr/>
        </p:nvGrpSpPr>
        <p:grpSpPr>
          <a:xfrm>
            <a:off x="199272" y="2328262"/>
            <a:ext cx="2631013" cy="4027306"/>
            <a:chOff x="199272" y="2328262"/>
            <a:chExt cx="2631013" cy="40273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3DC3AF-CF8A-A243-8DDE-D4193E28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272" y="2328262"/>
              <a:ext cx="2631013" cy="32887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3859C7-BDFB-9049-984B-CABA7ED39C67}"/>
                </a:ext>
              </a:extLst>
            </p:cNvPr>
            <p:cNvSpPr txBox="1"/>
            <p:nvPr/>
          </p:nvSpPr>
          <p:spPr>
            <a:xfrm>
              <a:off x="935933" y="5709237"/>
              <a:ext cx="11576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ICBM</a:t>
              </a:r>
            </a:p>
            <a:p>
              <a:pPr algn="ctr"/>
              <a:r>
                <a:rPr lang="en-US" dirty="0"/>
                <a:t>5,500 km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5D8AA-CD33-1A41-AFD2-E56E4BA5906B}"/>
              </a:ext>
            </a:extLst>
          </p:cNvPr>
          <p:cNvGrpSpPr/>
          <p:nvPr/>
        </p:nvGrpSpPr>
        <p:grpSpPr>
          <a:xfrm>
            <a:off x="6125667" y="2543414"/>
            <a:ext cx="2873829" cy="3673840"/>
            <a:chOff x="2830285" y="2681727"/>
            <a:chExt cx="2873829" cy="36738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D32B9A-1F72-9B41-9B7E-9E728BFE9356}"/>
                </a:ext>
              </a:extLst>
            </p:cNvPr>
            <p:cNvGrpSpPr/>
            <p:nvPr/>
          </p:nvGrpSpPr>
          <p:grpSpPr>
            <a:xfrm>
              <a:off x="2830285" y="2681727"/>
              <a:ext cx="2873829" cy="2720148"/>
              <a:chOff x="2643953" y="2612570"/>
              <a:chExt cx="2873829" cy="272014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2E41259-20E2-6349-89D3-1D88602F2324}"/>
                  </a:ext>
                </a:extLst>
              </p:cNvPr>
              <p:cNvSpPr/>
              <p:nvPr/>
            </p:nvSpPr>
            <p:spPr>
              <a:xfrm>
                <a:off x="2643953" y="2612570"/>
                <a:ext cx="2873829" cy="2720148"/>
              </a:xfrm>
              <a:prstGeom prst="ellipse">
                <a:avLst/>
              </a:prstGeom>
              <a:effectLst>
                <a:softEdge rad="63500"/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68890BD-2B49-6F48-991D-8FC69D4EB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39811" y1="6333" x2="25094" y2="9667"/>
                            <a14:foregroundMark x1="88491" y1="91333" x2="58302" y2="81333"/>
                            <a14:foregroundMark x1="92264" y1="89333" x2="86226" y2="7666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064713" y="3529213"/>
                <a:ext cx="2032310" cy="1150364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237884-9011-E64A-B5FF-9FC1CAFD78CB}"/>
                </a:ext>
              </a:extLst>
            </p:cNvPr>
            <p:cNvSpPr txBox="1"/>
            <p:nvPr/>
          </p:nvSpPr>
          <p:spPr>
            <a:xfrm>
              <a:off x="3447102" y="5709236"/>
              <a:ext cx="16401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Super Soaker</a:t>
              </a:r>
            </a:p>
            <a:p>
              <a:pPr algn="ctr"/>
              <a:r>
                <a:rPr lang="en-US" dirty="0"/>
                <a:t>11.5 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BDD869-F082-DF4E-9DA0-4D0967A3C16F}"/>
              </a:ext>
            </a:extLst>
          </p:cNvPr>
          <p:cNvGrpSpPr/>
          <p:nvPr/>
        </p:nvGrpSpPr>
        <p:grpSpPr>
          <a:xfrm>
            <a:off x="9219461" y="2543414"/>
            <a:ext cx="2955003" cy="3812153"/>
            <a:chOff x="7394861" y="2543414"/>
            <a:chExt cx="2955003" cy="38121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86CE06-8049-6C4F-9FF4-65F9F730CA51}"/>
                </a:ext>
              </a:extLst>
            </p:cNvPr>
            <p:cNvSpPr txBox="1"/>
            <p:nvPr/>
          </p:nvSpPr>
          <p:spPr>
            <a:xfrm>
              <a:off x="8360467" y="5709236"/>
              <a:ext cx="1178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Recruiter</a:t>
              </a:r>
            </a:p>
            <a:p>
              <a:pPr algn="ctr"/>
              <a:r>
                <a:rPr lang="en-US" dirty="0"/>
                <a:t>1 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4E10BE-22FE-C847-B3B1-3CCD957CF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5737" t="2689" r="16113" b="-2689"/>
            <a:stretch/>
          </p:blipFill>
          <p:spPr>
            <a:xfrm>
              <a:off x="7394861" y="2543414"/>
              <a:ext cx="2955003" cy="28584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D848D2-C124-C54B-875F-C22567A36BAA}"/>
              </a:ext>
            </a:extLst>
          </p:cNvPr>
          <p:cNvGrpSpPr/>
          <p:nvPr/>
        </p:nvGrpSpPr>
        <p:grpSpPr>
          <a:xfrm>
            <a:off x="2905387" y="2904939"/>
            <a:ext cx="3009900" cy="3450627"/>
            <a:chOff x="2905387" y="2904939"/>
            <a:chExt cx="3009900" cy="3450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58B82A-B2A3-E34E-83D7-13D120F55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05387" y="2904939"/>
              <a:ext cx="3009900" cy="2260600"/>
            </a:xfrm>
            <a:prstGeom prst="ellipse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5B5BC1-A853-D945-8322-E7F035DFEF94}"/>
                </a:ext>
              </a:extLst>
            </p:cNvPr>
            <p:cNvSpPr txBox="1"/>
            <p:nvPr/>
          </p:nvSpPr>
          <p:spPr>
            <a:xfrm>
              <a:off x="3750541" y="5709235"/>
              <a:ext cx="13195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Trebuchet</a:t>
              </a:r>
            </a:p>
            <a:p>
              <a:pPr algn="ctr"/>
              <a:r>
                <a:rPr lang="en-US" dirty="0"/>
                <a:t>300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9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DF0D-D910-A242-B005-A2DDA7C0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9900-1641-194C-82D8-522357DF1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initial approach matters</a:t>
            </a:r>
          </a:p>
          <a:p>
            <a:pPr lvl="1"/>
            <a:r>
              <a:rPr lang="en-US" dirty="0"/>
              <a:t>Phone</a:t>
            </a:r>
          </a:p>
          <a:p>
            <a:pPr lvl="1"/>
            <a:r>
              <a:rPr lang="en-US" dirty="0"/>
              <a:t>Email</a:t>
            </a:r>
          </a:p>
          <a:p>
            <a:pPr lvl="1"/>
            <a:r>
              <a:rPr lang="en-US" dirty="0"/>
              <a:t>In-Person</a:t>
            </a:r>
          </a:p>
          <a:p>
            <a:r>
              <a:rPr lang="en-US" dirty="0"/>
              <a:t>Knowledgeable</a:t>
            </a:r>
          </a:p>
          <a:p>
            <a:r>
              <a:rPr lang="en-US" dirty="0"/>
              <a:t>Warm &amp; Professional</a:t>
            </a:r>
          </a:p>
          <a:p>
            <a:r>
              <a:rPr lang="en-US" dirty="0"/>
              <a:t>Polished in manner &amp; appearance</a:t>
            </a:r>
          </a:p>
          <a:p>
            <a:r>
              <a:rPr lang="en-US" dirty="0"/>
              <a:t>LISTEN MORE THAN YOU SPEAK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5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DDA9-737A-8C49-B192-6BD9003C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Up-Front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4E257-3E7C-8947-91E5-06FF89F02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 for starting a meeting or pitch</a:t>
            </a:r>
          </a:p>
          <a:p>
            <a:r>
              <a:rPr lang="en-US" dirty="0"/>
              <a:t>Prevents ambiguous endings or wasted time</a:t>
            </a:r>
          </a:p>
          <a:p>
            <a:r>
              <a:rPr lang="en-US" dirty="0"/>
              <a:t>Doesn’t have to be a hard sell</a:t>
            </a:r>
          </a:p>
          <a:p>
            <a:pPr lvl="1"/>
            <a:r>
              <a:rPr lang="en-US" dirty="0"/>
              <a:t>“When we finish here today, can we agree that we’ll both ‘XYZ.”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06B7CA-E17F-B941-AC77-C8B6EADB5DF9}"/>
              </a:ext>
            </a:extLst>
          </p:cNvPr>
          <p:cNvGrpSpPr/>
          <p:nvPr/>
        </p:nvGrpSpPr>
        <p:grpSpPr>
          <a:xfrm>
            <a:off x="4089382" y="4242494"/>
            <a:ext cx="4013237" cy="2114857"/>
            <a:chOff x="4031945" y="4242494"/>
            <a:chExt cx="4013237" cy="2114857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41E86EA0-9144-F942-9FFC-B549AA9F9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srcRect b="26534"/>
            <a:stretch/>
          </p:blipFill>
          <p:spPr>
            <a:xfrm>
              <a:off x="4035557" y="4242494"/>
              <a:ext cx="4009625" cy="2114857"/>
            </a:xfrm>
            <a:prstGeom prst="rect">
              <a:avLst/>
            </a:prstGeom>
          </p:spPr>
        </p:pic>
        <p:sp>
          <p:nvSpPr>
            <p:cNvPr id="5" name="Rectangle 4">
              <a:hlinkClick r:id="rId3"/>
              <a:extLst>
                <a:ext uri="{FF2B5EF4-FFF2-40B4-BE49-F238E27FC236}">
                  <a16:creationId xmlns:a16="http://schemas.microsoft.com/office/drawing/2014/main" id="{565D889E-AE37-FF41-A81E-AF1FF332D524}"/>
                </a:ext>
              </a:extLst>
            </p:cNvPr>
            <p:cNvSpPr/>
            <p:nvPr/>
          </p:nvSpPr>
          <p:spPr>
            <a:xfrm>
              <a:off x="4031945" y="5299922"/>
              <a:ext cx="30716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Example</a:t>
              </a:r>
            </a:p>
          </p:txBody>
        </p:sp>
        <p:sp>
          <p:nvSpPr>
            <p:cNvPr id="6" name="Rounded Rectangle 5">
              <a:hlinkClick r:id="rId3"/>
              <a:extLst>
                <a:ext uri="{FF2B5EF4-FFF2-40B4-BE49-F238E27FC236}">
                  <a16:creationId xmlns:a16="http://schemas.microsoft.com/office/drawing/2014/main" id="{157536A2-D952-1B4D-859A-F075B61CD6C4}"/>
                </a:ext>
              </a:extLst>
            </p:cNvPr>
            <p:cNvSpPr/>
            <p:nvPr/>
          </p:nvSpPr>
          <p:spPr>
            <a:xfrm>
              <a:off x="7103620" y="5495330"/>
              <a:ext cx="879080" cy="62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hlinkClick r:id="rId3"/>
              <a:extLst>
                <a:ext uri="{FF2B5EF4-FFF2-40B4-BE49-F238E27FC236}">
                  <a16:creationId xmlns:a16="http://schemas.microsoft.com/office/drawing/2014/main" id="{041F9902-9051-B14E-8590-5974D251E6F0}"/>
                </a:ext>
              </a:extLst>
            </p:cNvPr>
            <p:cNvSpPr/>
            <p:nvPr/>
          </p:nvSpPr>
          <p:spPr>
            <a:xfrm rot="5400000">
              <a:off x="7381795" y="5586825"/>
              <a:ext cx="322729" cy="443206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22016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{D05FF171-1C8E-3F46-997F-DC0FDF348AAF}tf10001058</Template>
  <TotalTime>4077</TotalTime>
  <Words>1233</Words>
  <Application>Microsoft Macintosh PowerPoint</Application>
  <PresentationFormat>Widescreen</PresentationFormat>
  <Paragraphs>261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Wingdings 3</vt:lpstr>
      <vt:lpstr>Ion Boardroom</vt:lpstr>
      <vt:lpstr>Recruiting &amp; Retention</vt:lpstr>
      <vt:lpstr>Welcome</vt:lpstr>
      <vt:lpstr>Overview</vt:lpstr>
      <vt:lpstr>PowerPoint Presentation</vt:lpstr>
      <vt:lpstr>Recruiting Skills</vt:lpstr>
      <vt:lpstr>Let’s Discuss Fundamentals</vt:lpstr>
      <vt:lpstr>Effective Range</vt:lpstr>
      <vt:lpstr>Approach</vt:lpstr>
      <vt:lpstr>Up-Front Contract</vt:lpstr>
      <vt:lpstr>Pain Points</vt:lpstr>
      <vt:lpstr>The Close</vt:lpstr>
      <vt:lpstr>Leveraging Networks</vt:lpstr>
      <vt:lpstr>Wrapping-Up &amp; Following-Up</vt:lpstr>
      <vt:lpstr>Get it?!</vt:lpstr>
      <vt:lpstr>Exercise Begin</vt:lpstr>
      <vt:lpstr>PowerPoint Presentation</vt:lpstr>
      <vt:lpstr>Exercise Debrief</vt:lpstr>
      <vt:lpstr>Training Resources</vt:lpstr>
      <vt:lpstr>Public Speaking Training (Not an Endorsement)</vt:lpstr>
      <vt:lpstr>Sales-Specific Training (Not an Endorsement)</vt:lpstr>
      <vt:lpstr>Other Training (Not an Endorsement)</vt:lpstr>
      <vt:lpstr>Starting New Units</vt:lpstr>
      <vt:lpstr>Why Start New Units?</vt:lpstr>
      <vt:lpstr>Guiding Documentation</vt:lpstr>
      <vt:lpstr>Philosophy</vt:lpstr>
      <vt:lpstr>How to Start New Units</vt:lpstr>
      <vt:lpstr>How to Start New Units</vt:lpstr>
      <vt:lpstr>How to Start New Units</vt:lpstr>
      <vt:lpstr>How to Start New Units</vt:lpstr>
      <vt:lpstr>Questions so Far?</vt:lpstr>
      <vt:lpstr>In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Bos, Edward A Lt Col</dc:creator>
  <cp:lastModifiedBy>Bos, Edward A Lt Col</cp:lastModifiedBy>
  <cp:revision>77</cp:revision>
  <dcterms:created xsi:type="dcterms:W3CDTF">2020-04-11T17:53:18Z</dcterms:created>
  <dcterms:modified xsi:type="dcterms:W3CDTF">2020-05-08T22:50:09Z</dcterms:modified>
</cp:coreProperties>
</file>