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2" r:id="rId1"/>
  </p:sldMasterIdLst>
  <p:notesMasterIdLst>
    <p:notesMasterId r:id="rId16"/>
  </p:notesMasterIdLst>
  <p:handoutMasterIdLst>
    <p:handoutMasterId r:id="rId17"/>
  </p:handoutMasterIdLst>
  <p:sldIdLst>
    <p:sldId id="385" r:id="rId2"/>
    <p:sldId id="383" r:id="rId3"/>
    <p:sldId id="395" r:id="rId4"/>
    <p:sldId id="396" r:id="rId5"/>
    <p:sldId id="386" r:id="rId6"/>
    <p:sldId id="387" r:id="rId7"/>
    <p:sldId id="388" r:id="rId8"/>
    <p:sldId id="389" r:id="rId9"/>
    <p:sldId id="390" r:id="rId10"/>
    <p:sldId id="391" r:id="rId11"/>
    <p:sldId id="392" r:id="rId12"/>
    <p:sldId id="393" r:id="rId13"/>
    <p:sldId id="394" r:id="rId14"/>
    <p:sldId id="384" r:id="rId15"/>
  </p:sldIdLst>
  <p:sldSz cx="12192000" cy="6858000"/>
  <p:notesSz cx="7010400" cy="9296400"/>
  <p:defaultTextStyle>
    <a:defPPr>
      <a:defRPr lang="en-US"/>
    </a:defPPr>
    <a:lvl1pPr algn="l" rtl="0" eaLnBrk="0" fontAlgn="base" hangingPunct="0">
      <a:spcBef>
        <a:spcPct val="0"/>
      </a:spcBef>
      <a:spcAft>
        <a:spcPct val="0"/>
      </a:spcAft>
      <a:defRPr sz="1600" kern="1200">
        <a:solidFill>
          <a:schemeClr val="tx1"/>
        </a:solidFill>
        <a:latin typeface="BauerBodni Titl BT" pitchFamily="82" charset="0"/>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A8F"/>
    <a:srgbClr val="FF0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271400-89F4-420D-9532-C0BB0E723009}" v="1" dt="2021-04-20T18:20:59.6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226" autoAdjust="0"/>
  </p:normalViewPr>
  <p:slideViewPr>
    <p:cSldViewPr>
      <p:cViewPr varScale="1">
        <p:scale>
          <a:sx n="82" d="100"/>
          <a:sy n="82" d="100"/>
        </p:scale>
        <p:origin x="691" y="48"/>
      </p:cViewPr>
      <p:guideLst>
        <p:guide orient="horz" pos="2160"/>
        <p:guide pos="3840"/>
      </p:guideLst>
    </p:cSldViewPr>
  </p:slideViewPr>
  <p:notesTextViewPr>
    <p:cViewPr>
      <p:scale>
        <a:sx n="100" d="100"/>
        <a:sy n="100" d="100"/>
      </p:scale>
      <p:origin x="0" y="-29"/>
    </p:cViewPr>
  </p:notesTextViewPr>
  <p:sorterViewPr>
    <p:cViewPr>
      <p:scale>
        <a:sx n="100" d="100"/>
        <a:sy n="100" d="100"/>
      </p:scale>
      <p:origin x="0" y="0"/>
    </p:cViewPr>
  </p:sorterViewPr>
  <p:notesViewPr>
    <p:cSldViewPr>
      <p:cViewPr varScale="1">
        <p:scale>
          <a:sx n="64" d="100"/>
          <a:sy n="64" d="100"/>
        </p:scale>
        <p:origin x="-2616"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g Matson" userId="d8458510b39c4adc" providerId="LiveId" clId="{E4271400-89F4-420D-9532-C0BB0E723009}"/>
    <pc:docChg chg="custSel addSld modSld">
      <pc:chgData name="Peg Matson" userId="d8458510b39c4adc" providerId="LiveId" clId="{E4271400-89F4-420D-9532-C0BB0E723009}" dt="2021-04-20T18:38:55.236" v="5719" actId="20577"/>
      <pc:docMkLst>
        <pc:docMk/>
      </pc:docMkLst>
      <pc:sldChg chg="modNotesTx">
        <pc:chgData name="Peg Matson" userId="d8458510b39c4adc" providerId="LiveId" clId="{E4271400-89F4-420D-9532-C0BB0E723009}" dt="2021-04-20T15:04:34.485" v="1014" actId="20577"/>
        <pc:sldMkLst>
          <pc:docMk/>
          <pc:sldMk cId="2702602723" sldId="383"/>
        </pc:sldMkLst>
      </pc:sldChg>
      <pc:sldChg chg="modSp mod modNotesTx">
        <pc:chgData name="Peg Matson" userId="d8458510b39c4adc" providerId="LiveId" clId="{E4271400-89F4-420D-9532-C0BB0E723009}" dt="2021-04-20T15:12:32.174" v="1718" actId="20577"/>
        <pc:sldMkLst>
          <pc:docMk/>
          <pc:sldMk cId="883743491" sldId="386"/>
        </pc:sldMkLst>
        <pc:spChg chg="mod">
          <ac:chgData name="Peg Matson" userId="d8458510b39c4adc" providerId="LiveId" clId="{E4271400-89F4-420D-9532-C0BB0E723009}" dt="2021-04-20T14:55:05.763" v="432" actId="20577"/>
          <ac:spMkLst>
            <pc:docMk/>
            <pc:sldMk cId="883743491" sldId="386"/>
            <ac:spMk id="3" creationId="{9CF99518-FD87-4115-A0FA-350113171408}"/>
          </ac:spMkLst>
        </pc:spChg>
      </pc:sldChg>
      <pc:sldChg chg="modSp mod modNotesTx">
        <pc:chgData name="Peg Matson" userId="d8458510b39c4adc" providerId="LiveId" clId="{E4271400-89F4-420D-9532-C0BB0E723009}" dt="2021-04-20T15:21:40.975" v="2519" actId="20577"/>
        <pc:sldMkLst>
          <pc:docMk/>
          <pc:sldMk cId="3734960326" sldId="387"/>
        </pc:sldMkLst>
        <pc:spChg chg="mod">
          <ac:chgData name="Peg Matson" userId="d8458510b39c4adc" providerId="LiveId" clId="{E4271400-89F4-420D-9532-C0BB0E723009}" dt="2021-04-20T14:50:10.997" v="170" actId="20577"/>
          <ac:spMkLst>
            <pc:docMk/>
            <pc:sldMk cId="3734960326" sldId="387"/>
            <ac:spMk id="3" creationId="{7E7B2EE6-02CB-4BE4-9B8E-B365B3AE7608}"/>
          </ac:spMkLst>
        </pc:spChg>
      </pc:sldChg>
      <pc:sldChg chg="modNotesTx">
        <pc:chgData name="Peg Matson" userId="d8458510b39c4adc" providerId="LiveId" clId="{E4271400-89F4-420D-9532-C0BB0E723009}" dt="2021-04-20T15:23:44.263" v="2693" actId="20577"/>
        <pc:sldMkLst>
          <pc:docMk/>
          <pc:sldMk cId="903723731" sldId="388"/>
        </pc:sldMkLst>
      </pc:sldChg>
      <pc:sldChg chg="modNotesTx">
        <pc:chgData name="Peg Matson" userId="d8458510b39c4adc" providerId="LiveId" clId="{E4271400-89F4-420D-9532-C0BB0E723009}" dt="2021-04-20T15:27:16.910" v="3027" actId="20577"/>
        <pc:sldMkLst>
          <pc:docMk/>
          <pc:sldMk cId="2828108099" sldId="389"/>
        </pc:sldMkLst>
      </pc:sldChg>
      <pc:sldChg chg="modSp mod modNotesTx">
        <pc:chgData name="Peg Matson" userId="d8458510b39c4adc" providerId="LiveId" clId="{E4271400-89F4-420D-9532-C0BB0E723009}" dt="2021-04-20T15:34:12.182" v="3388" actId="20577"/>
        <pc:sldMkLst>
          <pc:docMk/>
          <pc:sldMk cId="1542783418" sldId="390"/>
        </pc:sldMkLst>
        <pc:spChg chg="mod">
          <ac:chgData name="Peg Matson" userId="d8458510b39c4adc" providerId="LiveId" clId="{E4271400-89F4-420D-9532-C0BB0E723009}" dt="2021-04-20T14:50:53.929" v="185" actId="20577"/>
          <ac:spMkLst>
            <pc:docMk/>
            <pc:sldMk cId="1542783418" sldId="390"/>
            <ac:spMk id="2" creationId="{C4975DFC-9C09-4771-9042-88A2238608E4}"/>
          </ac:spMkLst>
        </pc:spChg>
        <pc:spChg chg="mod">
          <ac:chgData name="Peg Matson" userId="d8458510b39c4adc" providerId="LiveId" clId="{E4271400-89F4-420D-9532-C0BB0E723009}" dt="2021-04-20T15:28:41.050" v="3107" actId="20577"/>
          <ac:spMkLst>
            <pc:docMk/>
            <pc:sldMk cId="1542783418" sldId="390"/>
            <ac:spMk id="3" creationId="{ED983749-E258-4293-BE2C-BA7FDAD1DDA3}"/>
          </ac:spMkLst>
        </pc:spChg>
      </pc:sldChg>
      <pc:sldChg chg="modSp mod modNotesTx">
        <pc:chgData name="Peg Matson" userId="d8458510b39c4adc" providerId="LiveId" clId="{E4271400-89F4-420D-9532-C0BB0E723009}" dt="2021-04-20T15:41:43.614" v="4167" actId="20577"/>
        <pc:sldMkLst>
          <pc:docMk/>
          <pc:sldMk cId="748734046" sldId="391"/>
        </pc:sldMkLst>
        <pc:spChg chg="mod">
          <ac:chgData name="Peg Matson" userId="d8458510b39c4adc" providerId="LiveId" clId="{E4271400-89F4-420D-9532-C0BB0E723009}" dt="2021-04-20T15:36:26.100" v="3572" actId="12"/>
          <ac:spMkLst>
            <pc:docMk/>
            <pc:sldMk cId="748734046" sldId="391"/>
            <ac:spMk id="3" creationId="{D4D1B276-64EF-4B26-B421-6C490A9DC00E}"/>
          </ac:spMkLst>
        </pc:spChg>
      </pc:sldChg>
      <pc:sldChg chg="modNotesTx">
        <pc:chgData name="Peg Matson" userId="d8458510b39c4adc" providerId="LiveId" clId="{E4271400-89F4-420D-9532-C0BB0E723009}" dt="2021-04-20T14:58:17.030" v="564" actId="20577"/>
        <pc:sldMkLst>
          <pc:docMk/>
          <pc:sldMk cId="1298807032" sldId="392"/>
        </pc:sldMkLst>
      </pc:sldChg>
      <pc:sldChg chg="modNotesTx">
        <pc:chgData name="Peg Matson" userId="d8458510b39c4adc" providerId="LiveId" clId="{E4271400-89F4-420D-9532-C0BB0E723009}" dt="2021-04-20T15:03:50.441" v="997" actId="20577"/>
        <pc:sldMkLst>
          <pc:docMk/>
          <pc:sldMk cId="476891263" sldId="393"/>
        </pc:sldMkLst>
      </pc:sldChg>
      <pc:sldChg chg="modSp new mod modNotesTx">
        <pc:chgData name="Peg Matson" userId="d8458510b39c4adc" providerId="LiveId" clId="{E4271400-89F4-420D-9532-C0BB0E723009}" dt="2021-04-20T18:34:01.497" v="5281" actId="20577"/>
        <pc:sldMkLst>
          <pc:docMk/>
          <pc:sldMk cId="2791890548" sldId="395"/>
        </pc:sldMkLst>
        <pc:spChg chg="mod">
          <ac:chgData name="Peg Matson" userId="d8458510b39c4adc" providerId="LiveId" clId="{E4271400-89F4-420D-9532-C0BB0E723009}" dt="2021-04-20T18:17:18.153" v="4205" actId="20577"/>
          <ac:spMkLst>
            <pc:docMk/>
            <pc:sldMk cId="2791890548" sldId="395"/>
            <ac:spMk id="2" creationId="{49D0B305-6950-4323-8F29-6ECAE502792A}"/>
          </ac:spMkLst>
        </pc:spChg>
        <pc:spChg chg="mod">
          <ac:chgData name="Peg Matson" userId="d8458510b39c4adc" providerId="LiveId" clId="{E4271400-89F4-420D-9532-C0BB0E723009}" dt="2021-04-20T18:32:33.513" v="5166" actId="5793"/>
          <ac:spMkLst>
            <pc:docMk/>
            <pc:sldMk cId="2791890548" sldId="395"/>
            <ac:spMk id="3" creationId="{42683C55-988E-498B-8B10-64016591559D}"/>
          </ac:spMkLst>
        </pc:spChg>
      </pc:sldChg>
      <pc:sldChg chg="modSp new mod modNotesTx">
        <pc:chgData name="Peg Matson" userId="d8458510b39c4adc" providerId="LiveId" clId="{E4271400-89F4-420D-9532-C0BB0E723009}" dt="2021-04-20T18:38:55.236" v="5719" actId="20577"/>
        <pc:sldMkLst>
          <pc:docMk/>
          <pc:sldMk cId="2525765808" sldId="396"/>
        </pc:sldMkLst>
        <pc:spChg chg="mod">
          <ac:chgData name="Peg Matson" userId="d8458510b39c4adc" providerId="LiveId" clId="{E4271400-89F4-420D-9532-C0BB0E723009}" dt="2021-04-20T18:37:44.406" v="5591" actId="20577"/>
          <ac:spMkLst>
            <pc:docMk/>
            <pc:sldMk cId="2525765808" sldId="396"/>
            <ac:spMk id="3" creationId="{CDBAC5CD-BE3A-4A89-893A-03130F48463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7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7578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8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atin typeface="Arial" charset="0"/>
              </a:defRPr>
            </a:lvl1pPr>
          </a:lstStyle>
          <a:p>
            <a:pPr>
              <a:defRPr/>
            </a:pPr>
            <a:fld id="{1D10C6D7-AD60-468D-971B-9557D9A5FF51}" type="slidenum">
              <a:rPr lang="en-US" altLang="en-US"/>
              <a:pPr>
                <a:defRPr/>
              </a:pPr>
              <a:t>‹#›</a:t>
            </a:fld>
            <a:endParaRPr lang="en-US" altLang="en-US"/>
          </a:p>
        </p:txBody>
      </p:sp>
    </p:spTree>
    <p:extLst>
      <p:ext uri="{BB962C8B-B14F-4D97-AF65-F5344CB8AC3E}">
        <p14:creationId xmlns:p14="http://schemas.microsoft.com/office/powerpoint/2010/main" val="1982109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smtClean="0">
                <a:latin typeface="Arial" charset="0"/>
              </a:defRPr>
            </a:lvl1pPr>
          </a:lstStyle>
          <a:p>
            <a:pPr>
              <a:defRPr/>
            </a:pPr>
            <a:fld id="{3F369C5A-E75B-4B2C-9C23-0202D462ED97}" type="slidenum">
              <a:rPr lang="en-US" altLang="en-US"/>
              <a:pPr>
                <a:defRPr/>
              </a:pPr>
              <a:t>‹#›</a:t>
            </a:fld>
            <a:endParaRPr lang="en-US" altLang="en-US"/>
          </a:p>
        </p:txBody>
      </p:sp>
    </p:spTree>
    <p:extLst>
      <p:ext uri="{BB962C8B-B14F-4D97-AF65-F5344CB8AC3E}">
        <p14:creationId xmlns:p14="http://schemas.microsoft.com/office/powerpoint/2010/main" val="703833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myself.</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2</a:t>
            </a:fld>
            <a:endParaRPr lang="en-US" altLang="en-US"/>
          </a:p>
        </p:txBody>
      </p:sp>
    </p:spTree>
    <p:extLst>
      <p:ext uri="{BB962C8B-B14F-4D97-AF65-F5344CB8AC3E}">
        <p14:creationId xmlns:p14="http://schemas.microsoft.com/office/powerpoint/2010/main" val="2131104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 is a copy of what the monthly schedule could look like.</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11</a:t>
            </a:fld>
            <a:endParaRPr lang="en-US" altLang="en-US"/>
          </a:p>
        </p:txBody>
      </p:sp>
    </p:spTree>
    <p:extLst>
      <p:ext uri="{BB962C8B-B14F-4D97-AF65-F5344CB8AC3E}">
        <p14:creationId xmlns:p14="http://schemas.microsoft.com/office/powerpoint/2010/main" val="2195712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weekly agenda.  If you notice the link column that is where the links for the different Zoom accounts are.   Just click on the link you need and it will take you to the right session.  Seniors don’t have to leave the main room as all their activities are held there.  Notice the different colors for the meeting.  Aqua means that session  for everyone, green is for seniors only and yellow is for cadets.</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12</a:t>
            </a:fld>
            <a:endParaRPr lang="en-US" altLang="en-US"/>
          </a:p>
        </p:txBody>
      </p:sp>
    </p:spTree>
    <p:extLst>
      <p:ext uri="{BB962C8B-B14F-4D97-AF65-F5344CB8AC3E}">
        <p14:creationId xmlns:p14="http://schemas.microsoft.com/office/powerpoint/2010/main" val="407584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Virtual meeting are valuable because:</a:t>
            </a:r>
          </a:p>
          <a:p>
            <a:pPr marL="171450" indent="-171450">
              <a:buFont typeface="Arial" panose="020B0604020202020204" pitchFamily="34" charset="0"/>
              <a:buChar char="•"/>
            </a:pPr>
            <a:r>
              <a:rPr lang="en-US" dirty="0"/>
              <a:t>They give the members a chance to interact with members of the other squadrons in the group</a:t>
            </a:r>
          </a:p>
          <a:p>
            <a:pPr marL="171450" indent="-171450">
              <a:buFont typeface="Arial" panose="020B0604020202020204" pitchFamily="34" charset="0"/>
              <a:buChar char="•"/>
            </a:pPr>
            <a:r>
              <a:rPr lang="en-US" dirty="0"/>
              <a:t>Commanders get to work with other squadrons , giving members a chance to work with different commanders</a:t>
            </a:r>
          </a:p>
          <a:p>
            <a:pPr marL="171450" indent="-171450">
              <a:buFont typeface="Arial" panose="020B0604020202020204" pitchFamily="34" charset="0"/>
              <a:buChar char="•"/>
            </a:pPr>
            <a:r>
              <a:rPr lang="en-US" dirty="0"/>
              <a:t>More members can participate in the discussion of topics</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3</a:t>
            </a:fld>
            <a:endParaRPr lang="en-US" altLang="en-US"/>
          </a:p>
        </p:txBody>
      </p:sp>
    </p:spTree>
    <p:extLst>
      <p:ext uri="{BB962C8B-B14F-4D97-AF65-F5344CB8AC3E}">
        <p14:creationId xmlns:p14="http://schemas.microsoft.com/office/powerpoint/2010/main" val="1349351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meetings can be recorded, this give you a way to check on something if someone questions what happened during </a:t>
            </a:r>
            <a:r>
              <a:rPr lang="en-US"/>
              <a:t>the meeting</a:t>
            </a:r>
          </a:p>
          <a:p>
            <a:pPr marL="171450" indent="-171450">
              <a:buFont typeface="Arial" panose="020B0604020202020204" pitchFamily="34" charset="0"/>
              <a:buChar char="•"/>
            </a:pPr>
            <a:r>
              <a:rPr lang="en-US" dirty="0"/>
              <a:t>You can have more members from different squadrons involved in the meeting to help with the topics</a:t>
            </a:r>
          </a:p>
          <a:p>
            <a:pPr marL="171450" indent="-171450">
              <a:buFont typeface="Arial" panose="020B0604020202020204" pitchFamily="34" charset="0"/>
              <a:buChar char="•"/>
            </a:pPr>
            <a:r>
              <a:rPr lang="en-US" dirty="0"/>
              <a:t>Squadrons can learn from each other</a:t>
            </a:r>
          </a:p>
          <a:p>
            <a:pPr marL="171450" indent="-171450">
              <a:buFont typeface="Arial" panose="020B0604020202020204" pitchFamily="34" charset="0"/>
              <a:buChar char="•"/>
            </a:pPr>
            <a:r>
              <a:rPr lang="en-US" dirty="0"/>
              <a:t>There is no time required for traveling to the meeting</a:t>
            </a:r>
          </a:p>
          <a:p>
            <a:pPr marL="171450" indent="-171450">
              <a:buFont typeface="Arial" panose="020B0604020202020204" pitchFamily="34" charset="0"/>
              <a:buChar char="•"/>
            </a:pPr>
            <a:r>
              <a:rPr lang="en-US" dirty="0"/>
              <a:t>The will be no time restraints on the meeting if it runs over the scheduled time</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4</a:t>
            </a:fld>
            <a:endParaRPr lang="en-US" altLang="en-US"/>
          </a:p>
        </p:txBody>
      </p:sp>
    </p:spTree>
    <p:extLst>
      <p:ext uri="{BB962C8B-B14F-4D97-AF65-F5344CB8AC3E}">
        <p14:creationId xmlns:p14="http://schemas.microsoft.com/office/powerpoint/2010/main" val="4050327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virtual group/squadron has several purposes:</a:t>
            </a:r>
          </a:p>
          <a:p>
            <a:pPr marL="171450" indent="-171450">
              <a:buFont typeface="Arial" panose="020B0604020202020204" pitchFamily="34" charset="0"/>
              <a:buChar char="•"/>
            </a:pPr>
            <a:r>
              <a:rPr lang="en-US" dirty="0"/>
              <a:t>When squadrons are unable to meet in person, such as the pandemic</a:t>
            </a:r>
          </a:p>
          <a:p>
            <a:pPr marL="171450" indent="-171450">
              <a:buFont typeface="Arial" panose="020B0604020202020204" pitchFamily="34" charset="0"/>
              <a:buChar char="•"/>
            </a:pPr>
            <a:r>
              <a:rPr lang="en-US" dirty="0"/>
              <a:t>There are not enough active members for the squadron to have an in-person meeting</a:t>
            </a:r>
          </a:p>
          <a:p>
            <a:pPr marL="171450" indent="-171450">
              <a:buFont typeface="Arial" panose="020B0604020202020204" pitchFamily="34" charset="0"/>
              <a:buChar char="•"/>
            </a:pPr>
            <a:r>
              <a:rPr lang="en-US" dirty="0"/>
              <a:t>It can be used for training, so members don’t have to travel great distances</a:t>
            </a:r>
          </a:p>
          <a:p>
            <a:pPr marL="171450" indent="-171450">
              <a:buFont typeface="Arial" panose="020B0604020202020204" pitchFamily="34" charset="0"/>
              <a:buChar char="•"/>
            </a:pPr>
            <a:r>
              <a:rPr lang="en-US" dirty="0"/>
              <a:t>Help members to prepare for promotions</a:t>
            </a:r>
          </a:p>
          <a:p>
            <a:pPr marL="171450" indent="-171450">
              <a:buFont typeface="Arial" panose="020B0604020202020204" pitchFamily="34" charset="0"/>
              <a:buChar char="•"/>
            </a:pPr>
            <a:r>
              <a:rPr lang="en-US" dirty="0"/>
              <a:t>Interaction with other members of the group or wing</a:t>
            </a:r>
          </a:p>
          <a:p>
            <a:pPr marL="171450" indent="-171450">
              <a:buFont typeface="Arial" panose="020B0604020202020204" pitchFamily="34" charset="0"/>
              <a:buChar char="•"/>
            </a:pPr>
            <a:r>
              <a:rPr lang="en-US" dirty="0"/>
              <a:t>Gives senior members a chance to learn, since they do not have to oversee the meeting</a:t>
            </a:r>
          </a:p>
          <a:p>
            <a:pPr marL="171450" indent="-171450">
              <a:buFont typeface="Arial" panose="020B0604020202020204" pitchFamily="34" charset="0"/>
              <a:buChar char="•"/>
            </a:pPr>
            <a:r>
              <a:rPr lang="en-US" dirty="0"/>
              <a:t>Learn how other squadrons conduct their meetings, which may be helpful for squadron not sure how do run their meeting</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5</a:t>
            </a:fld>
            <a:endParaRPr lang="en-US" altLang="en-US"/>
          </a:p>
        </p:txBody>
      </p:sp>
    </p:spTree>
    <p:extLst>
      <p:ext uri="{BB962C8B-B14F-4D97-AF65-F5344CB8AC3E}">
        <p14:creationId xmlns:p14="http://schemas.microsoft.com/office/powerpoint/2010/main" val="1273007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Meetings can be held on Zoom, Team Meet or any other virtual platform.  2 accounts work best because that way it is possible to record both sessions. Only have 1 account if you put the cadets in a breakout room, you are not able to record their session.  One senior member will be a monitor for the cadet session.  The cadet session must include the topics they need each month:</a:t>
            </a:r>
          </a:p>
          <a:p>
            <a:pPr marL="171450" indent="-171450">
              <a:buFont typeface="Arial" panose="020B0604020202020204" pitchFamily="34" charset="0"/>
              <a:buChar char="•"/>
            </a:pPr>
            <a:r>
              <a:rPr lang="en-US" dirty="0"/>
              <a:t>Character Development done by a CDI</a:t>
            </a:r>
          </a:p>
          <a:p>
            <a:pPr marL="171450" indent="-171450">
              <a:buFont typeface="Arial" panose="020B0604020202020204" pitchFamily="34" charset="0"/>
              <a:buChar char="•"/>
            </a:pPr>
            <a:r>
              <a:rPr lang="en-US" dirty="0"/>
              <a:t>Leadership lesson</a:t>
            </a:r>
          </a:p>
          <a:p>
            <a:pPr marL="171450" indent="-171450">
              <a:buFont typeface="Arial" panose="020B0604020202020204" pitchFamily="34" charset="0"/>
              <a:buChar char="•"/>
            </a:pPr>
            <a:r>
              <a:rPr lang="en-US" dirty="0"/>
              <a:t>Aerospace lesson, if supplies are emailed ahead of time, cadets can gather what they need and they can build small rockets or do some small project</a:t>
            </a:r>
          </a:p>
          <a:p>
            <a:pPr marL="0" indent="0">
              <a:buFont typeface="Arial" panose="020B0604020202020204" pitchFamily="34" charset="0"/>
              <a:buNone/>
            </a:pPr>
            <a:r>
              <a:rPr lang="en-US" dirty="0"/>
              <a:t>The senior session can consist of:</a:t>
            </a:r>
          </a:p>
          <a:p>
            <a:pPr marL="171450" indent="-171450">
              <a:buFont typeface="Arial" panose="020B0604020202020204" pitchFamily="34" charset="0"/>
              <a:buChar char="•"/>
            </a:pPr>
            <a:r>
              <a:rPr lang="en-US" dirty="0"/>
              <a:t>Education and training</a:t>
            </a:r>
          </a:p>
          <a:p>
            <a:pPr marL="171450" indent="-171450">
              <a:buFont typeface="Arial" panose="020B0604020202020204" pitchFamily="34" charset="0"/>
              <a:buChar char="•"/>
            </a:pPr>
            <a:r>
              <a:rPr lang="en-US" dirty="0"/>
              <a:t>Any topic of interest to the senior members</a:t>
            </a:r>
          </a:p>
          <a:p>
            <a:pPr marL="171450" indent="-171450">
              <a:buFont typeface="Arial" panose="020B0604020202020204" pitchFamily="34" charset="0"/>
              <a:buChar char="•"/>
            </a:pPr>
            <a:r>
              <a:rPr lang="en-US" dirty="0"/>
              <a:t>Any helpful instruction, G-Suite is a good example as many seniors do not know how to navigate it</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6</a:t>
            </a:fld>
            <a:endParaRPr lang="en-US" altLang="en-US"/>
          </a:p>
        </p:txBody>
      </p:sp>
    </p:spTree>
    <p:extLst>
      <p:ext uri="{BB962C8B-B14F-4D97-AF65-F5344CB8AC3E}">
        <p14:creationId xmlns:p14="http://schemas.microsoft.com/office/powerpoint/2010/main" val="731782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often you hold the meeting is up to the planning committee.  They can be held weekly,  bi-weekly or monthly. The meeting can last up to 2 hours, or longer if desired.</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7</a:t>
            </a:fld>
            <a:endParaRPr lang="en-US" altLang="en-US"/>
          </a:p>
        </p:txBody>
      </p:sp>
    </p:spTree>
    <p:extLst>
      <p:ext uri="{BB962C8B-B14F-4D97-AF65-F5344CB8AC3E}">
        <p14:creationId xmlns:p14="http://schemas.microsoft.com/office/powerpoint/2010/main" val="2223795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meeting weekly, it can be done on alternating days to give most senior members a chance to attend. </a:t>
            </a:r>
          </a:p>
          <a:p>
            <a:pPr marL="171450" indent="-171450">
              <a:buFont typeface="Arial" panose="020B0604020202020204" pitchFamily="34" charset="0"/>
              <a:buChar char="•"/>
            </a:pPr>
            <a:r>
              <a:rPr lang="en-US" dirty="0"/>
              <a:t>Week one on Monday</a:t>
            </a:r>
          </a:p>
          <a:p>
            <a:pPr marL="171450" indent="-171450">
              <a:buFont typeface="Arial" panose="020B0604020202020204" pitchFamily="34" charset="0"/>
              <a:buChar char="•"/>
            </a:pPr>
            <a:r>
              <a:rPr lang="en-US" dirty="0"/>
              <a:t>Week two on Tuesday</a:t>
            </a:r>
          </a:p>
          <a:p>
            <a:pPr marL="171450" indent="-171450">
              <a:buFont typeface="Arial" panose="020B0604020202020204" pitchFamily="34" charset="0"/>
              <a:buChar char="•"/>
            </a:pPr>
            <a:r>
              <a:rPr lang="en-US" dirty="0"/>
              <a:t>Week three on Wednesday</a:t>
            </a:r>
          </a:p>
          <a:p>
            <a:pPr marL="171450" indent="-171450">
              <a:buFont typeface="Arial" panose="020B0604020202020204" pitchFamily="34" charset="0"/>
              <a:buChar char="•"/>
            </a:pPr>
            <a:r>
              <a:rPr lang="en-US" dirty="0"/>
              <a:t>Week four on Thursday</a:t>
            </a:r>
          </a:p>
          <a:p>
            <a:pPr marL="171450" indent="-171450">
              <a:buFont typeface="Arial" panose="020B0604020202020204" pitchFamily="34" charset="0"/>
              <a:buChar char="•"/>
            </a:pPr>
            <a:r>
              <a:rPr lang="en-US" dirty="0"/>
              <a:t>Week five starts over on Monday </a:t>
            </a:r>
          </a:p>
          <a:p>
            <a:pPr marL="0" indent="0">
              <a:buFont typeface="Arial" panose="020B0604020202020204" pitchFamily="34" charset="0"/>
              <a:buNone/>
            </a:pPr>
            <a:r>
              <a:rPr lang="en-US" dirty="0"/>
              <a:t>This sequence continues as long as the virtual meetings are needed.</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8</a:t>
            </a:fld>
            <a:endParaRPr lang="en-US" altLang="en-US"/>
          </a:p>
        </p:txBody>
      </p:sp>
    </p:spTree>
    <p:extLst>
      <p:ext uri="{BB962C8B-B14F-4D97-AF65-F5344CB8AC3E}">
        <p14:creationId xmlns:p14="http://schemas.microsoft.com/office/powerpoint/2010/main" val="3206285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planning committee is made up of the Group/Squadron Command Staff:</a:t>
            </a:r>
          </a:p>
          <a:p>
            <a:pPr marL="171450" indent="-171450">
              <a:buFont typeface="Arial" panose="020B0604020202020204" pitchFamily="34" charset="0"/>
              <a:buChar char="•"/>
            </a:pPr>
            <a:r>
              <a:rPr lang="en-US" dirty="0"/>
              <a:t>Group Commander</a:t>
            </a:r>
          </a:p>
          <a:p>
            <a:pPr marL="171450" indent="-171450">
              <a:buFont typeface="Arial" panose="020B0604020202020204" pitchFamily="34" charset="0"/>
              <a:buChar char="•"/>
            </a:pPr>
            <a:r>
              <a:rPr lang="en-US" dirty="0"/>
              <a:t>Deputy Commander</a:t>
            </a:r>
          </a:p>
          <a:p>
            <a:pPr marL="171450" indent="-171450">
              <a:buFont typeface="Arial" panose="020B0604020202020204" pitchFamily="34" charset="0"/>
              <a:buChar char="•"/>
            </a:pPr>
            <a:r>
              <a:rPr lang="en-US" dirty="0"/>
              <a:t>Chief of Staff</a:t>
            </a:r>
          </a:p>
          <a:p>
            <a:pPr marL="171450" indent="-171450">
              <a:buFont typeface="Arial" panose="020B0604020202020204" pitchFamily="34" charset="0"/>
              <a:buChar char="•"/>
            </a:pPr>
            <a:r>
              <a:rPr lang="en-US" dirty="0"/>
              <a:t>Squadron Commanders</a:t>
            </a:r>
          </a:p>
          <a:p>
            <a:pPr marL="171450" indent="-171450">
              <a:buFont typeface="Arial" panose="020B0604020202020204" pitchFamily="34" charset="0"/>
              <a:buChar char="•"/>
            </a:pPr>
            <a:r>
              <a:rPr lang="en-US" dirty="0"/>
              <a:t>Squadron Cadet Commanders</a:t>
            </a:r>
          </a:p>
          <a:p>
            <a:pPr marL="171450" indent="-171450">
              <a:buFont typeface="Arial" panose="020B0604020202020204" pitchFamily="34" charset="0"/>
              <a:buChar char="•"/>
            </a:pPr>
            <a:r>
              <a:rPr lang="en-US" dirty="0"/>
              <a:t>Group CAC Officers</a:t>
            </a:r>
          </a:p>
          <a:p>
            <a:pPr marL="0" indent="0">
              <a:buFont typeface="Arial" panose="020B0604020202020204" pitchFamily="34" charset="0"/>
              <a:buNone/>
            </a:pPr>
            <a:r>
              <a:rPr lang="en-US" dirty="0"/>
              <a:t>The group CAC officers will be know as Cadet </a:t>
            </a:r>
            <a:r>
              <a:rPr lang="en-US" dirty="0" err="1"/>
              <a:t>Cimmand</a:t>
            </a:r>
            <a:r>
              <a:rPr lang="en-US" dirty="0"/>
              <a:t> Staff for the virtual meetings and will be available at all times if a cadet commander needs help.</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9</a:t>
            </a:fld>
            <a:endParaRPr lang="en-US" altLang="en-US"/>
          </a:p>
        </p:txBody>
      </p:sp>
    </p:spTree>
    <p:extLst>
      <p:ext uri="{BB962C8B-B14F-4D97-AF65-F5344CB8AC3E}">
        <p14:creationId xmlns:p14="http://schemas.microsoft.com/office/powerpoint/2010/main" val="3230358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meeting will be hosted by a squadron commander from one squadron and a cadet commander from a different squadron. The commanders and the cadet commanders will change each week.  The commanders have the option of asking for help from members from any squadron, the topic decided on for the week may be something a commander is not good at so he can reach out to a member with more experience. Guest speakers can be invited to the meeting.  The monthly schedule must be updated when the topics for the meeting are decided upon, giving the other commanders to see what topics are being done.  The topics should be decided on before the monthly planning meeting is held, in case any help is needed.</a:t>
            </a:r>
          </a:p>
        </p:txBody>
      </p:sp>
      <p:sp>
        <p:nvSpPr>
          <p:cNvPr id="4" name="Slide Number Placeholder 3"/>
          <p:cNvSpPr>
            <a:spLocks noGrp="1"/>
          </p:cNvSpPr>
          <p:nvPr>
            <p:ph type="sldNum" sz="quarter" idx="5"/>
          </p:nvPr>
        </p:nvSpPr>
        <p:spPr/>
        <p:txBody>
          <a:bodyPr/>
          <a:lstStyle/>
          <a:p>
            <a:pPr>
              <a:defRPr/>
            </a:pPr>
            <a:fld id="{3F369C5A-E75B-4B2C-9C23-0202D462ED97}" type="slidenum">
              <a:rPr lang="en-US" altLang="en-US" smtClean="0"/>
              <a:pPr>
                <a:defRPr/>
              </a:pPr>
              <a:t>10</a:t>
            </a:fld>
            <a:endParaRPr lang="en-US" altLang="en-US"/>
          </a:p>
        </p:txBody>
      </p:sp>
    </p:spTree>
    <p:extLst>
      <p:ext uri="{BB962C8B-B14F-4D97-AF65-F5344CB8AC3E}">
        <p14:creationId xmlns:p14="http://schemas.microsoft.com/office/powerpoint/2010/main" val="1550320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1325033" y="304800"/>
            <a:ext cx="9541933" cy="685800"/>
          </a:xfrm>
        </p:spPr>
        <p:txBody>
          <a:bodyPr/>
          <a:lstStyle>
            <a:lvl1pPr>
              <a:defRPr sz="3600">
                <a:solidFill>
                  <a:srgbClr val="0B4A8F"/>
                </a:solidFill>
                <a:latin typeface="Calibri" panose="020F0502020204030204" pitchFamily="34" charset="0"/>
                <a:cs typeface="Calibri" panose="020F0502020204030204" pitchFamily="34" charset="0"/>
              </a:defRPr>
            </a:lvl1pPr>
          </a:lstStyle>
          <a:p>
            <a:r>
              <a:rPr lang="en-US"/>
              <a:t>Show Title</a:t>
            </a:r>
          </a:p>
        </p:txBody>
      </p:sp>
      <p:sp>
        <p:nvSpPr>
          <p:cNvPr id="76803" name="Rectangle 3"/>
          <p:cNvSpPr>
            <a:spLocks noGrp="1" noChangeArrowheads="1"/>
          </p:cNvSpPr>
          <p:nvPr>
            <p:ph type="subTitle" idx="1"/>
          </p:nvPr>
        </p:nvSpPr>
        <p:spPr>
          <a:xfrm>
            <a:off x="6096000" y="4876800"/>
            <a:ext cx="5791200" cy="1524000"/>
          </a:xfrm>
        </p:spPr>
        <p:txBody>
          <a:bodyPr/>
          <a:lstStyle>
            <a:lvl1pPr marL="0" indent="0">
              <a:buFont typeface="Wingdings" pitchFamily="2" charset="2"/>
              <a:buNone/>
              <a:defRPr>
                <a:solidFill>
                  <a:schemeClr val="tx1"/>
                </a:solidFill>
                <a:effectLst>
                  <a:outerShdw blurRad="38100" dist="38100" dir="2700000" algn="tl">
                    <a:srgbClr val="C0C0C0"/>
                  </a:outerShdw>
                </a:effectLst>
                <a:latin typeface="Calibri" panose="020F0502020204030204" pitchFamily="34" charset="0"/>
                <a:cs typeface="Calibri" panose="020F0502020204030204" pitchFamily="34" charset="0"/>
              </a:defRPr>
            </a:lvl1pPr>
          </a:lstStyle>
          <a:p>
            <a:r>
              <a:rPr lang="en-US"/>
              <a:t>Click to edit personal info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10287000" cy="609600"/>
          </a:xfrm>
        </p:spPr>
        <p:txBody>
          <a:bodyPr/>
          <a:lstStyle>
            <a:lvl1pPr>
              <a:defRPr sz="4400">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381000" y="2057400"/>
            <a:ext cx="11201400" cy="4343400"/>
          </a:xfrm>
        </p:spPr>
        <p:txBody>
          <a:bodyPr/>
          <a:lstStyle>
            <a:lvl1pPr marL="230188" indent="-230188">
              <a:buClr>
                <a:schemeClr val="tx1"/>
              </a:buClr>
              <a:buFont typeface="Arial" pitchFamily="34" charset="0"/>
              <a:buChar char="•"/>
              <a:defRPr sz="2400">
                <a:latin typeface="Calibri" panose="020F0502020204030204" pitchFamily="34" charset="0"/>
                <a:cs typeface="Calibri" panose="020F0502020204030204" pitchFamily="34" charset="0"/>
              </a:defRPr>
            </a:lvl1pPr>
            <a:lvl2pPr marL="684213" indent="-227013">
              <a:buClr>
                <a:schemeClr val="tx1"/>
              </a:buClr>
              <a:buFont typeface="Arial" pitchFamily="34" charset="0"/>
              <a:buChar char="•"/>
              <a:defRPr>
                <a:latin typeface="Calibri" panose="020F0502020204030204" pitchFamily="34" charset="0"/>
                <a:cs typeface="Calibri" panose="020F0502020204030204" pitchFamily="34" charset="0"/>
              </a:defRPr>
            </a:lvl2pPr>
            <a:lvl3pPr>
              <a:buClr>
                <a:schemeClr val="tx1"/>
              </a:buClr>
              <a:buFont typeface="Arial" pitchFamily="34" charset="0"/>
              <a:buChar cha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Content Placeholder 6">
            <a:extLst>
              <a:ext uri="{FF2B5EF4-FFF2-40B4-BE49-F238E27FC236}">
                <a16:creationId xmlns:a16="http://schemas.microsoft.com/office/drawing/2014/main" id="{69B0A814-DE2A-47F5-A2B0-60E3CBDE89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3097" y="20775"/>
            <a:ext cx="1436262" cy="1436262"/>
          </a:xfrm>
          <a:prstGeom prst="rect">
            <a:avLst/>
          </a:prstGeom>
          <a:noFill/>
          <a:ln w="9525">
            <a:noFill/>
            <a:miter lim="800000"/>
            <a:headEnd/>
            <a:tailEnd/>
          </a:ln>
        </p:spPr>
      </p:pic>
      <p:sp>
        <p:nvSpPr>
          <p:cNvPr id="6" name="Slide Number Placeholder 3">
            <a:extLst>
              <a:ext uri="{FF2B5EF4-FFF2-40B4-BE49-F238E27FC236}">
                <a16:creationId xmlns:a16="http://schemas.microsoft.com/office/drawing/2014/main" id="{4B9133D9-7B4A-497D-8AA2-D278D110917E}"/>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Calibri" panose="020F0502020204030204" pitchFamily="34" charset="0"/>
                <a:cs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a:extLst>
              <a:ext uri="{FF2B5EF4-FFF2-40B4-BE49-F238E27FC236}">
                <a16:creationId xmlns:a16="http://schemas.microsoft.com/office/drawing/2014/main" id="{0B2DB602-8E56-41F1-9212-D661A65093FD}"/>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sz="half" idx="1"/>
          </p:nvPr>
        </p:nvSpPr>
        <p:spPr>
          <a:xfrm>
            <a:off x="2438400" y="1524000"/>
            <a:ext cx="4470400" cy="4876800"/>
          </a:xfrm>
        </p:spPr>
        <p:txBody>
          <a:bodyPr/>
          <a:lstStyle>
            <a:lvl1pPr>
              <a:buClr>
                <a:schemeClr val="tx1"/>
              </a:buClr>
              <a:buFont typeface="Arial" pitchFamily="34" charset="0"/>
              <a:buChar char="•"/>
              <a:defRPr sz="2800">
                <a:latin typeface="Calibri" panose="020F0502020204030204" pitchFamily="34" charset="0"/>
                <a:cs typeface="Calibri" panose="020F0502020204030204" pitchFamily="34" charset="0"/>
              </a:defRPr>
            </a:lvl1pPr>
            <a:lvl2pPr>
              <a:buClr>
                <a:schemeClr val="tx1"/>
              </a:buClr>
              <a:buFont typeface="Arial" pitchFamily="34" charset="0"/>
              <a:buChar char="•"/>
              <a:defRPr sz="2400">
                <a:latin typeface="Calibri" panose="020F0502020204030204" pitchFamily="34" charset="0"/>
                <a:cs typeface="Calibri" panose="020F0502020204030204" pitchFamily="34" charset="0"/>
              </a:defRPr>
            </a:lvl2pPr>
            <a:lvl3pPr>
              <a:buClr>
                <a:schemeClr val="tx1"/>
              </a:buClr>
              <a:buFont typeface="Arial" pitchFamily="34" charset="0"/>
              <a:buChar cha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112000" y="1524000"/>
            <a:ext cx="4470400" cy="4876800"/>
          </a:xfrm>
        </p:spPr>
        <p:txBody>
          <a:bodyPr/>
          <a:lstStyle>
            <a:lvl1pPr>
              <a:buClr>
                <a:schemeClr val="tx1"/>
              </a:buClr>
              <a:buFont typeface="Arial" pitchFamily="34" charset="0"/>
              <a:buChar char="•"/>
              <a:defRPr sz="2800">
                <a:latin typeface="Calibri" panose="020F0502020204030204" pitchFamily="34" charset="0"/>
                <a:cs typeface="Calibri" panose="020F0502020204030204" pitchFamily="34" charset="0"/>
              </a:defRPr>
            </a:lvl1pPr>
            <a:lvl2pPr>
              <a:buClr>
                <a:schemeClr val="tx1"/>
              </a:buClr>
              <a:buFont typeface="Arial" pitchFamily="34" charset="0"/>
              <a:buChar char="•"/>
              <a:defRPr sz="2400">
                <a:latin typeface="Calibri" panose="020F0502020204030204" pitchFamily="34" charset="0"/>
                <a:cs typeface="Calibri" panose="020F0502020204030204" pitchFamily="34" charset="0"/>
              </a:defRPr>
            </a:lvl2pPr>
            <a:lvl3pPr>
              <a:buClr>
                <a:schemeClr val="tx1"/>
              </a:buClr>
              <a:buFont typeface="Arial" pitchFamily="34" charset="0"/>
              <a:buChar cha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a:extLst>
              <a:ext uri="{FF2B5EF4-FFF2-40B4-BE49-F238E27FC236}">
                <a16:creationId xmlns:a16="http://schemas.microsoft.com/office/drawing/2014/main" id="{1257A8EB-3344-4DE6-8458-1CBACB4685DA}"/>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lide Number Placeholder 3">
            <a:extLst>
              <a:ext uri="{FF2B5EF4-FFF2-40B4-BE49-F238E27FC236}">
                <a16:creationId xmlns:a16="http://schemas.microsoft.com/office/drawing/2014/main" id="{3ECA0CCD-5EBE-4E25-9FA8-1C5C599CEBFF}"/>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9550400" y="0"/>
            <a:ext cx="2641600" cy="1219200"/>
          </a:xfrm>
          <a:prstGeom prst="rect">
            <a:avLst/>
          </a:prstGeom>
          <a:solidFill>
            <a:schemeClr val="bg1"/>
          </a:solidFill>
          <a:ln>
            <a:noFill/>
          </a:ln>
        </p:spPr>
        <p:txBody>
          <a:bodyPr/>
          <a:lstStyle>
            <a:lvl1pPr>
              <a:defRPr sz="1600">
                <a:solidFill>
                  <a:schemeClr val="tx1"/>
                </a:solidFill>
                <a:latin typeface="BauerBodni Titl BT" pitchFamily="82" charset="0"/>
              </a:defRPr>
            </a:lvl1pPr>
            <a:lvl2pPr marL="742950" indent="-285750">
              <a:defRPr sz="1600">
                <a:solidFill>
                  <a:schemeClr val="tx1"/>
                </a:solidFill>
                <a:latin typeface="BauerBodni Titl BT" pitchFamily="82" charset="0"/>
              </a:defRPr>
            </a:lvl2pPr>
            <a:lvl3pPr marL="1143000" indent="-228600">
              <a:defRPr sz="1600">
                <a:solidFill>
                  <a:schemeClr val="tx1"/>
                </a:solidFill>
                <a:latin typeface="BauerBodni Titl BT" pitchFamily="82" charset="0"/>
              </a:defRPr>
            </a:lvl3pPr>
            <a:lvl4pPr marL="1600200" indent="-228600">
              <a:defRPr sz="1600">
                <a:solidFill>
                  <a:schemeClr val="tx1"/>
                </a:solidFill>
                <a:latin typeface="BauerBodni Titl BT" pitchFamily="82" charset="0"/>
              </a:defRPr>
            </a:lvl4pPr>
            <a:lvl5pPr marL="2057400" indent="-228600">
              <a:defRPr sz="1600">
                <a:solidFill>
                  <a:schemeClr val="tx1"/>
                </a:solidFill>
                <a:latin typeface="BauerBodni Titl BT" pitchFamily="82" charset="0"/>
              </a:defRPr>
            </a:lvl5pPr>
            <a:lvl6pPr marL="2514600" indent="-228600" eaLnBrk="0" fontAlgn="base" hangingPunct="0">
              <a:spcBef>
                <a:spcPct val="0"/>
              </a:spcBef>
              <a:spcAft>
                <a:spcPct val="0"/>
              </a:spcAft>
              <a:defRPr sz="1600">
                <a:solidFill>
                  <a:schemeClr val="tx1"/>
                </a:solidFill>
                <a:latin typeface="BauerBodni Titl BT" pitchFamily="82" charset="0"/>
              </a:defRPr>
            </a:lvl6pPr>
            <a:lvl7pPr marL="2971800" indent="-228600" eaLnBrk="0" fontAlgn="base" hangingPunct="0">
              <a:spcBef>
                <a:spcPct val="0"/>
              </a:spcBef>
              <a:spcAft>
                <a:spcPct val="0"/>
              </a:spcAft>
              <a:defRPr sz="1600">
                <a:solidFill>
                  <a:schemeClr val="tx1"/>
                </a:solidFill>
                <a:latin typeface="BauerBodni Titl BT" pitchFamily="82" charset="0"/>
              </a:defRPr>
            </a:lvl7pPr>
            <a:lvl8pPr marL="3429000" indent="-228600" eaLnBrk="0" fontAlgn="base" hangingPunct="0">
              <a:spcBef>
                <a:spcPct val="0"/>
              </a:spcBef>
              <a:spcAft>
                <a:spcPct val="0"/>
              </a:spcAft>
              <a:defRPr sz="1600">
                <a:solidFill>
                  <a:schemeClr val="tx1"/>
                </a:solidFill>
                <a:latin typeface="BauerBodni Titl BT" pitchFamily="82" charset="0"/>
              </a:defRPr>
            </a:lvl8pPr>
            <a:lvl9pPr marL="3886200" indent="-228600" eaLnBrk="0" fontAlgn="base" hangingPunct="0">
              <a:spcBef>
                <a:spcPct val="0"/>
              </a:spcBef>
              <a:spcAft>
                <a:spcPct val="0"/>
              </a:spcAft>
              <a:defRPr sz="1600">
                <a:solidFill>
                  <a:schemeClr val="tx1"/>
                </a:solidFill>
                <a:latin typeface="BauerBodni Titl BT" pitchFamily="82" charset="0"/>
              </a:defRPr>
            </a:lvl9pPr>
          </a:lstStyle>
          <a:p>
            <a:pPr eaLnBrk="1" hangingPunct="1">
              <a:defRPr/>
            </a:pPr>
            <a:endParaRPr lang="en-US" altLang="en-US" sz="1600"/>
          </a:p>
        </p:txBody>
      </p:sp>
      <p:sp>
        <p:nvSpPr>
          <p:cNvPr id="5" name="Slide Number Placeholder 3">
            <a:extLst>
              <a:ext uri="{FF2B5EF4-FFF2-40B4-BE49-F238E27FC236}">
                <a16:creationId xmlns:a16="http://schemas.microsoft.com/office/drawing/2014/main" id="{235F80D7-798C-4650-B06A-C0904150CBDE}"/>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Calibri" panose="020F0502020204030204" pitchFamily="34" charset="0"/>
                <a:cs typeface="Calibri" panose="020F0502020204030204" pitchFamily="34" charset="0"/>
              </a:defRPr>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Calibri" panose="020F0502020204030204" pitchFamily="34" charset="0"/>
                <a:cs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Calibri" panose="020F0502020204030204" pitchFamily="34" charset="0"/>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a:extLst>
              <a:ext uri="{FF2B5EF4-FFF2-40B4-BE49-F238E27FC236}">
                <a16:creationId xmlns:a16="http://schemas.microsoft.com/office/drawing/2014/main" id="{E690D5DC-D839-4904-9618-3CEB842365C2}"/>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63902BB0-AF7B-4162-BF46-464192AB674A}"/>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609600"/>
            <a:ext cx="2692400" cy="5791200"/>
          </a:xfrm>
        </p:spPr>
        <p:txBody>
          <a:bodyPr vert="eaVert"/>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812800" y="609600"/>
            <a:ext cx="7874000" cy="5791200"/>
          </a:xfrm>
        </p:spPr>
        <p:txBody>
          <a:bodyPr vert="eaVert"/>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7D827219-24D6-42D9-AE70-0D60B90A6014}"/>
              </a:ext>
            </a:extLst>
          </p:cNvPr>
          <p:cNvSpPr>
            <a:spLocks noGrp="1"/>
          </p:cNvSpPr>
          <p:nvPr>
            <p:ph type="sldNum" sz="quarter" idx="12"/>
          </p:nvPr>
        </p:nvSpPr>
        <p:spPr>
          <a:xfrm>
            <a:off x="11115676" y="6455931"/>
            <a:ext cx="847724" cy="365125"/>
          </a:xfrm>
        </p:spPr>
        <p:txBody>
          <a:bodyPr/>
          <a:lstStyle>
            <a:lvl1pPr>
              <a:defRPr lang="en-US" sz="1400" b="1" kern="1200" cap="all" smtClean="0">
                <a:ln w="6350">
                  <a:noFill/>
                </a:ln>
                <a:solidFill>
                  <a:srgbClr val="0B4A8F"/>
                </a:solidFill>
                <a:latin typeface="+mj-lt"/>
                <a:ea typeface="+mn-ea"/>
                <a:cs typeface="+mn-cs"/>
              </a:defRPr>
            </a:lvl1pPr>
          </a:lstStyle>
          <a:p>
            <a:pPr algn="r"/>
            <a:fld id="{81D62C55-66C0-4F19-A63C-0A910B9F4D26}" type="slidenum">
              <a:rPr lang="en-US" smtClean="0"/>
              <a:pPr algn="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bwMode="auto">
          <a:xfrm>
            <a:off x="533400" y="381000"/>
            <a:ext cx="110490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title</a:t>
            </a:r>
          </a:p>
        </p:txBody>
      </p:sp>
      <p:sp>
        <p:nvSpPr>
          <p:cNvPr id="1027" name="Rectangle 3"/>
          <p:cNvSpPr>
            <a:spLocks noGrp="1" noChangeArrowheads="1"/>
          </p:cNvSpPr>
          <p:nvPr>
            <p:ph type="body" idx="1"/>
          </p:nvPr>
        </p:nvSpPr>
        <p:spPr bwMode="auto">
          <a:xfrm>
            <a:off x="2438400" y="1524000"/>
            <a:ext cx="91440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a:t>Click to edit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a:extLst>
              <a:ext uri="{FF2B5EF4-FFF2-40B4-BE49-F238E27FC236}">
                <a16:creationId xmlns:a16="http://schemas.microsoft.com/office/drawing/2014/main" id="{DBFE3A12-FA70-42EA-82D2-55D91BEF9D6F}"/>
              </a:ext>
            </a:extLst>
          </p:cNvPr>
          <p:cNvSpPr/>
          <p:nvPr userDrawn="1"/>
        </p:nvSpPr>
        <p:spPr bwMode="auto">
          <a:xfrm rot="10800000">
            <a:off x="0" y="1219199"/>
            <a:ext cx="12192000" cy="5652655"/>
          </a:xfrm>
          <a:prstGeom prst="rect">
            <a:avLst/>
          </a:prstGeom>
          <a:gradFill flip="none" rotWithShape="1">
            <a:gsLst>
              <a:gs pos="0">
                <a:srgbClr val="002060"/>
              </a:gs>
              <a:gs pos="15000">
                <a:schemeClr val="accent5">
                  <a:lumMod val="0"/>
                  <a:lumOff val="100000"/>
                </a:schemeClr>
              </a:gs>
              <a:gs pos="36000">
                <a:schemeClr val="accent5">
                  <a:lumMod val="100000"/>
                </a:schemeClr>
              </a:gs>
            </a:gsLst>
            <a:lin ang="16200000" scaled="1"/>
            <a:tileRect/>
          </a:gradFill>
          <a:ln w="9525" cap="flat" cmpd="sng" algn="ctr">
            <a:noFill/>
            <a:prstDash val="solid"/>
            <a:round/>
            <a:headEnd type="none" w="med" len="med"/>
            <a:tailEnd type="none" w="med" len="med"/>
          </a:ln>
          <a:effectLst>
            <a:outerShdw dist="35921" dir="2700000" algn="ctr" rotWithShape="0">
              <a:schemeClr val="bg2"/>
            </a:outerShdw>
          </a:effectLst>
        </p:spPr>
        <p:txBody>
          <a:bodyPr/>
          <a:lstStyle/>
          <a:p>
            <a:pPr eaLnBrk="1" hangingPunct="1">
              <a:defRPr/>
            </a:pPr>
            <a:endParaRPr lang="en-US"/>
          </a:p>
        </p:txBody>
      </p:sp>
      <p:sp>
        <p:nvSpPr>
          <p:cNvPr id="6" name="TextBox 5">
            <a:extLst>
              <a:ext uri="{FF2B5EF4-FFF2-40B4-BE49-F238E27FC236}">
                <a16:creationId xmlns:a16="http://schemas.microsoft.com/office/drawing/2014/main" id="{8F0CA404-2F29-496A-AA6F-F7CE245BCA0C}"/>
              </a:ext>
            </a:extLst>
          </p:cNvPr>
          <p:cNvSpPr txBox="1"/>
          <p:nvPr userDrawn="1"/>
        </p:nvSpPr>
        <p:spPr>
          <a:xfrm>
            <a:off x="0" y="6474023"/>
            <a:ext cx="12192000" cy="307777"/>
          </a:xfrm>
          <a:prstGeom prst="rect">
            <a:avLst/>
          </a:prstGeom>
          <a:noFill/>
        </p:spPr>
        <p:txBody>
          <a:bodyPr wrap="square">
            <a:spAutoFit/>
          </a:bodyPr>
          <a:lstStyle/>
          <a:p>
            <a:pPr algn="ctr" eaLnBrk="1" hangingPunct="1">
              <a:defRPr/>
            </a:pPr>
            <a:r>
              <a:rPr lang="en-US" sz="1400" b="1" cap="all" dirty="0">
                <a:ln w="6350">
                  <a:noFill/>
                </a:ln>
                <a:solidFill>
                  <a:srgbClr val="0B4A8F"/>
                </a:solidFill>
                <a:latin typeface="+mj-lt"/>
              </a:rPr>
              <a:t>One Civil Air Patrol, excelling in service to our nation and our members!</a:t>
            </a:r>
          </a:p>
        </p:txBody>
      </p:sp>
    </p:spTree>
  </p:cSld>
  <p:clrMap bg1="lt1" tx1="dk1" bg2="lt2" tx2="dk2" accent1="accent1" accent2="accent2" accent3="accent3" accent4="accent4" accent5="accent5" accent6="accent6" hlink="hlink" folHlink="folHlink"/>
  <p:sldLayoutIdLst>
    <p:sldLayoutId id="2147484547" r:id="rId1"/>
    <p:sldLayoutId id="2147484542" r:id="rId2"/>
    <p:sldLayoutId id="2147484543" r:id="rId3"/>
    <p:sldLayoutId id="2147484544" r:id="rId4"/>
    <p:sldLayoutId id="2147484546" r:id="rId5"/>
    <p:sldLayoutId id="2147484548" r:id="rId6"/>
    <p:sldLayoutId id="2147484550" r:id="rId7"/>
    <p:sldLayoutId id="2147484551" r:id="rId8"/>
    <p:sldLayoutId id="2147484552" r:id="rId9"/>
  </p:sldLayoutIdLst>
  <p:hf hdr="0" dt="0"/>
  <p:txStyles>
    <p:titleStyle>
      <a:lvl1pPr algn="ctr" rtl="0" eaLnBrk="0" fontAlgn="base" hangingPunct="0">
        <a:spcBef>
          <a:spcPct val="0"/>
        </a:spcBef>
        <a:spcAft>
          <a:spcPct val="0"/>
        </a:spcAft>
        <a:defRPr sz="4400" b="1">
          <a:solidFill>
            <a:srgbClr val="0B4A8F"/>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5pPr>
      <a:lvl6pPr marL="4572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2pPr>
      <a:lvl3pPr marL="1143000" indent="-2286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civilairpatrol.com/members/ed-train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ocs.google.com/presentation/d/1h9dwNNTt_89nE8d1lSZqfYAFVCS_YWoBclPOPk43dUg/edit#slide=id.gbe3a3d5f59_0_30"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7FF1EBA-2788-470F-AF92-B06140C3B0E6}"/>
              </a:ext>
            </a:extLst>
          </p:cNvPr>
          <p:cNvSpPr/>
          <p:nvPr/>
        </p:nvSpPr>
        <p:spPr>
          <a:xfrm>
            <a:off x="1524000" y="209550"/>
            <a:ext cx="9144000" cy="800100"/>
          </a:xfrm>
          <a:prstGeom prst="rect">
            <a:avLst/>
          </a:prstGeom>
        </p:spPr>
        <p:txBody>
          <a:bodyPr>
            <a:spAutoFit/>
          </a:bodyPr>
          <a:lstStyle/>
          <a:p>
            <a:pPr algn="ctr" eaLnBrk="1" hangingPunct="1">
              <a:defRPr/>
            </a:pPr>
            <a:r>
              <a:rPr lang="en-US" sz="4600" b="1" dirty="0">
                <a:solidFill>
                  <a:srgbClr val="0B4A8F"/>
                </a:solidFill>
                <a:effectLst>
                  <a:outerShdw blurRad="38100" dist="38100" dir="2700000" algn="tl">
                    <a:srgbClr val="000000">
                      <a:alpha val="43137"/>
                    </a:srgbClr>
                  </a:outerShdw>
                </a:effectLst>
                <a:latin typeface="+mj-lt"/>
              </a:rPr>
              <a:t>Civil Air Patrol</a:t>
            </a:r>
          </a:p>
        </p:txBody>
      </p:sp>
      <p:pic>
        <p:nvPicPr>
          <p:cNvPr id="5" name="Picture 4">
            <a:extLst>
              <a:ext uri="{FF2B5EF4-FFF2-40B4-BE49-F238E27FC236}">
                <a16:creationId xmlns:a16="http://schemas.microsoft.com/office/drawing/2014/main" id="{5AB61369-A732-41B4-A1AC-DF177726B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1880755"/>
            <a:ext cx="2819400" cy="4229099"/>
          </a:xfrm>
          <a:prstGeom prst="rect">
            <a:avLst/>
          </a:prstGeom>
        </p:spPr>
      </p:pic>
      <p:sp>
        <p:nvSpPr>
          <p:cNvPr id="6" name="Title 1">
            <a:extLst>
              <a:ext uri="{FF2B5EF4-FFF2-40B4-BE49-F238E27FC236}">
                <a16:creationId xmlns:a16="http://schemas.microsoft.com/office/drawing/2014/main" id="{5B283F4F-7FB6-492E-8893-CDB2584BBB81}"/>
              </a:ext>
            </a:extLst>
          </p:cNvPr>
          <p:cNvSpPr txBox="1">
            <a:spLocks/>
          </p:cNvSpPr>
          <p:nvPr/>
        </p:nvSpPr>
        <p:spPr>
          <a:xfrm>
            <a:off x="5076825" y="2284413"/>
            <a:ext cx="6429375" cy="2387600"/>
          </a:xfrm>
          <a:prstGeom prst="rect">
            <a:avLst/>
          </a:prstGeom>
        </p:spPr>
        <p:txBody>
          <a:bodyPr>
            <a:noAutofit/>
          </a:bodyPr>
          <a:lstStyle>
            <a:lvl1pPr algn="ctr" rtl="0" eaLnBrk="0" fontAlgn="base" hangingPunct="0">
              <a:spcBef>
                <a:spcPct val="0"/>
              </a:spcBef>
              <a:spcAft>
                <a:spcPct val="0"/>
              </a:spcAft>
              <a:defRPr sz="3200" b="1">
                <a:solidFill>
                  <a:srgbClr val="0B4A8F"/>
                </a:solidFill>
                <a:effectLst/>
                <a:latin typeface="+mj-lt"/>
                <a:ea typeface="+mj-ea"/>
                <a:cs typeface="+mj-cs"/>
              </a:defRPr>
            </a:lvl1pPr>
            <a:lvl2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200" b="1">
                <a:solidFill>
                  <a:srgbClr val="0B4A8F"/>
                </a:solidFill>
                <a:effectLst>
                  <a:outerShdw blurRad="38100" dist="38100" dir="2700000" algn="tl">
                    <a:srgbClr val="C0C0C0"/>
                  </a:outerShdw>
                </a:effectLst>
                <a:latin typeface="Arial" charset="0"/>
              </a:defRPr>
            </a:lvl5pPr>
            <a:lvl6pPr marL="4572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9pPr>
          </a:lstStyle>
          <a:p>
            <a:r>
              <a:rPr lang="en-US" sz="5400" kern="0" dirty="0">
                <a:effectLst>
                  <a:outerShdw blurRad="38100" dist="38100" dir="2700000" algn="tl">
                    <a:srgbClr val="C0C0C0"/>
                  </a:outerShdw>
                </a:effectLst>
                <a:latin typeface="Calibri" pitchFamily="34" charset="0"/>
              </a:rPr>
              <a:t>Virtual</a:t>
            </a:r>
          </a:p>
          <a:p>
            <a:r>
              <a:rPr lang="en-US" sz="5400" kern="0" dirty="0">
                <a:effectLst>
                  <a:outerShdw blurRad="38100" dist="38100" dir="2700000" algn="tl">
                    <a:srgbClr val="C0C0C0"/>
                  </a:outerShdw>
                </a:effectLst>
                <a:latin typeface="Calibri" pitchFamily="34" charset="0"/>
              </a:rPr>
              <a:t>Group/Squadron</a:t>
            </a:r>
          </a:p>
          <a:p>
            <a:r>
              <a:rPr lang="en-US" sz="5400" kern="0" dirty="0">
                <a:effectLst>
                  <a:outerShdw blurRad="38100" dist="38100" dir="2700000" algn="tl">
                    <a:srgbClr val="C0C0C0"/>
                  </a:outerShdw>
                </a:effectLst>
                <a:latin typeface="Calibri" pitchFamily="34" charset="0"/>
              </a:rPr>
              <a:t>Meeting</a:t>
            </a:r>
          </a:p>
        </p:txBody>
      </p:sp>
      <p:sp>
        <p:nvSpPr>
          <p:cNvPr id="7" name="Subtitle 2">
            <a:extLst>
              <a:ext uri="{FF2B5EF4-FFF2-40B4-BE49-F238E27FC236}">
                <a16:creationId xmlns:a16="http://schemas.microsoft.com/office/drawing/2014/main" id="{66D918BD-50A6-4A16-954E-6AC310E7EC1A}"/>
              </a:ext>
            </a:extLst>
          </p:cNvPr>
          <p:cNvSpPr txBox="1">
            <a:spLocks/>
          </p:cNvSpPr>
          <p:nvPr/>
        </p:nvSpPr>
        <p:spPr>
          <a:xfrm>
            <a:off x="6315076" y="5334000"/>
            <a:ext cx="3952875" cy="742950"/>
          </a:xfrm>
          <a:prstGeom prst="rect">
            <a:avLst/>
          </a:prstGeom>
        </p:spPr>
        <p:txBody>
          <a:bodyPr>
            <a:noAutofit/>
          </a:bodyPr>
          <a:lstStyle>
            <a:lvl1pPr marL="342900" indent="-3429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ea typeface="+mn-ea"/>
                <a:cs typeface="+mn-cs"/>
              </a:defRPr>
            </a:lvl1pPr>
            <a:lvl2pPr marL="742950" indent="-28575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2pPr>
            <a:lvl3pPr marL="1143000" indent="-228600" algn="l" rtl="0" eaLnBrk="0" fontAlgn="base" hangingPunct="0">
              <a:spcBef>
                <a:spcPct val="20000"/>
              </a:spcBef>
              <a:spcAft>
                <a:spcPct val="0"/>
              </a:spcAft>
              <a:buClr>
                <a:schemeClr val="tx1"/>
              </a:buClr>
              <a:buFont typeface="Arial" panose="020B0604020202020204" pitchFamily="34" charset="0"/>
              <a:buChar char="•"/>
              <a:defRPr b="1">
                <a:solidFill>
                  <a:srgbClr val="333333"/>
                </a:solidFill>
                <a:latin typeface="+mn-lt"/>
              </a:defRPr>
            </a:lvl3pPr>
            <a:lvl4pPr marL="1600200" indent="-228600" algn="l" rtl="0" eaLnBrk="0" fontAlgn="base" hangingPunct="0">
              <a:spcBef>
                <a:spcPct val="20000"/>
              </a:spcBef>
              <a:spcAft>
                <a:spcPct val="0"/>
              </a:spcAft>
              <a:buFont typeface="Wingdings"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a:lstStyle>
          <a:p>
            <a:pPr marL="0" indent="0" algn="ctr">
              <a:buNone/>
            </a:pPr>
            <a:r>
              <a:rPr lang="en-US" sz="2400" b="0" kern="0" dirty="0" err="1">
                <a:solidFill>
                  <a:srgbClr val="0B4A8F"/>
                </a:solidFill>
                <a:effectLst>
                  <a:outerShdw blurRad="38100" dist="38100" dir="2700000" algn="tl">
                    <a:srgbClr val="C0C0C0"/>
                  </a:outerShdw>
                </a:effectLst>
                <a:latin typeface="Calibri" pitchFamily="34" charset="0"/>
              </a:rPr>
              <a:t>Capt</a:t>
            </a:r>
            <a:r>
              <a:rPr lang="en-US" sz="2400" b="0" kern="0" dirty="0">
                <a:solidFill>
                  <a:srgbClr val="0B4A8F"/>
                </a:solidFill>
                <a:effectLst>
                  <a:outerShdw blurRad="38100" dist="38100" dir="2700000" algn="tl">
                    <a:srgbClr val="C0C0C0"/>
                  </a:outerShdw>
                </a:effectLst>
                <a:latin typeface="Calibri" pitchFamily="34" charset="0"/>
              </a:rPr>
              <a:t> Margaret Matson</a:t>
            </a:r>
          </a:p>
          <a:p>
            <a:pPr marL="0" indent="0" algn="ctr">
              <a:buNone/>
            </a:pPr>
            <a:r>
              <a:rPr lang="en-US" sz="2400" b="0" kern="0" dirty="0">
                <a:solidFill>
                  <a:srgbClr val="0B4A8F"/>
                </a:solidFill>
                <a:effectLst>
                  <a:outerShdw blurRad="38100" dist="38100" dir="2700000" algn="tl">
                    <a:srgbClr val="C0C0C0"/>
                  </a:outerShdw>
                </a:effectLst>
                <a:latin typeface="Calibri" pitchFamily="34" charset="0"/>
              </a:rPr>
              <a:t>18 April 2021</a:t>
            </a:r>
            <a:endParaRPr lang="en-US" sz="2400" b="0" kern="0" dirty="0">
              <a:solidFill>
                <a:srgbClr val="0B4A8F"/>
              </a:solidFill>
            </a:endParaRPr>
          </a:p>
        </p:txBody>
      </p:sp>
    </p:spTree>
    <p:extLst>
      <p:ext uri="{BB962C8B-B14F-4D97-AF65-F5344CB8AC3E}">
        <p14:creationId xmlns:p14="http://schemas.microsoft.com/office/powerpoint/2010/main" val="3043982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32AD-D46C-413E-9FD3-FBFAB817A2DD}"/>
              </a:ext>
            </a:extLst>
          </p:cNvPr>
          <p:cNvSpPr>
            <a:spLocks noGrp="1"/>
          </p:cNvSpPr>
          <p:nvPr>
            <p:ph type="title"/>
          </p:nvPr>
        </p:nvSpPr>
        <p:spPr/>
        <p:txBody>
          <a:bodyPr/>
          <a:lstStyle/>
          <a:p>
            <a:r>
              <a:rPr lang="en-US" dirty="0"/>
              <a:t>Meeting</a:t>
            </a:r>
          </a:p>
        </p:txBody>
      </p:sp>
      <p:sp>
        <p:nvSpPr>
          <p:cNvPr id="3" name="Content Placeholder 2">
            <a:extLst>
              <a:ext uri="{FF2B5EF4-FFF2-40B4-BE49-F238E27FC236}">
                <a16:creationId xmlns:a16="http://schemas.microsoft.com/office/drawing/2014/main" id="{D4D1B276-64EF-4B26-B421-6C490A9DC00E}"/>
              </a:ext>
            </a:extLst>
          </p:cNvPr>
          <p:cNvSpPr>
            <a:spLocks noGrp="1"/>
          </p:cNvSpPr>
          <p:nvPr>
            <p:ph idx="1"/>
          </p:nvPr>
        </p:nvSpPr>
        <p:spPr>
          <a:xfrm>
            <a:off x="381000" y="1524000"/>
            <a:ext cx="11201400" cy="4876800"/>
          </a:xfrm>
        </p:spPr>
        <p:txBody>
          <a:bodyPr/>
          <a:lstStyle/>
          <a:p>
            <a:pPr marL="0" indent="0">
              <a:buNone/>
            </a:pPr>
            <a:r>
              <a:rPr lang="en-US" dirty="0"/>
              <a:t> </a:t>
            </a:r>
          </a:p>
          <a:p>
            <a:r>
              <a:rPr lang="en-US" dirty="0"/>
              <a:t>Hosted by Squadron Commander and a Cadet Commander each being from a different  squadrons. The commanders and cadet commanders will change each week.</a:t>
            </a:r>
          </a:p>
          <a:p>
            <a:pPr lvl="1">
              <a:buFont typeface="Wingdings" panose="05000000000000000000" pitchFamily="2" charset="2"/>
              <a:buChar char="§"/>
            </a:pPr>
            <a:r>
              <a:rPr lang="en-US" sz="2400" dirty="0"/>
              <a:t> Commanders have the option of asking for help from members of any squadron</a:t>
            </a:r>
          </a:p>
          <a:p>
            <a:pPr marL="457200" lvl="1" indent="0">
              <a:buNone/>
            </a:pPr>
            <a:r>
              <a:rPr lang="en-US" sz="2400" dirty="0"/>
              <a:t> </a:t>
            </a:r>
          </a:p>
          <a:p>
            <a:pPr lvl="1">
              <a:buFont typeface="Wingdings" panose="05000000000000000000" pitchFamily="2" charset="2"/>
              <a:buChar char="§"/>
            </a:pPr>
            <a:r>
              <a:rPr lang="en-US" sz="2400" dirty="0"/>
              <a:t>May invite guest speakers</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 Must update the monthly schedule with their topics</a:t>
            </a:r>
          </a:p>
          <a:p>
            <a:pPr marL="457200" lvl="1" indent="0">
              <a:buNone/>
            </a:pPr>
            <a:endParaRPr lang="en-US" sz="2400" dirty="0"/>
          </a:p>
          <a:p>
            <a:pPr lvl="1">
              <a:buFont typeface="Wingdings" panose="05000000000000000000" pitchFamily="2" charset="2"/>
              <a:buChar char="§"/>
            </a:pPr>
            <a:r>
              <a:rPr lang="en-US" sz="2400" dirty="0"/>
              <a:t> Must plan the meeting in advance of the monthly planning meeting</a:t>
            </a:r>
          </a:p>
          <a:p>
            <a:pPr lvl="1">
              <a:buFont typeface="Wingdings" panose="05000000000000000000" pitchFamily="2" charset="2"/>
              <a:buChar char="§"/>
            </a:pPr>
            <a:endParaRPr lang="en-US" sz="2400" dirty="0"/>
          </a:p>
        </p:txBody>
      </p:sp>
      <p:sp>
        <p:nvSpPr>
          <p:cNvPr id="4" name="Slide Number Placeholder 3">
            <a:extLst>
              <a:ext uri="{FF2B5EF4-FFF2-40B4-BE49-F238E27FC236}">
                <a16:creationId xmlns:a16="http://schemas.microsoft.com/office/drawing/2014/main" id="{BC710B6F-8F91-483C-996F-04A7402AA75C}"/>
              </a:ext>
            </a:extLst>
          </p:cNvPr>
          <p:cNvSpPr>
            <a:spLocks noGrp="1"/>
          </p:cNvSpPr>
          <p:nvPr>
            <p:ph type="sldNum" sz="quarter" idx="12"/>
          </p:nvPr>
        </p:nvSpPr>
        <p:spPr/>
        <p:txBody>
          <a:bodyPr/>
          <a:lstStyle/>
          <a:p>
            <a:pPr algn="r"/>
            <a:fld id="{81D62C55-66C0-4F19-A63C-0A910B9F4D26}" type="slidenum">
              <a:rPr lang="en-US" smtClean="0"/>
              <a:pPr algn="r"/>
              <a:t>10</a:t>
            </a:fld>
            <a:endParaRPr lang="en-US" dirty="0"/>
          </a:p>
        </p:txBody>
      </p:sp>
    </p:spTree>
    <p:extLst>
      <p:ext uri="{BB962C8B-B14F-4D97-AF65-F5344CB8AC3E}">
        <p14:creationId xmlns:p14="http://schemas.microsoft.com/office/powerpoint/2010/main" val="748734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9784E-A50F-46B3-A72C-97D1A417AECC}"/>
              </a:ext>
            </a:extLst>
          </p:cNvPr>
          <p:cNvSpPr>
            <a:spLocks noGrp="1"/>
          </p:cNvSpPr>
          <p:nvPr>
            <p:ph type="title"/>
          </p:nvPr>
        </p:nvSpPr>
        <p:spPr/>
        <p:txBody>
          <a:bodyPr/>
          <a:lstStyle/>
          <a:p>
            <a:r>
              <a:rPr lang="en-US" dirty="0"/>
              <a:t>Sample Monthly Schedule</a:t>
            </a:r>
          </a:p>
        </p:txBody>
      </p:sp>
      <p:graphicFrame>
        <p:nvGraphicFramePr>
          <p:cNvPr id="7" name="Content Placeholder 6">
            <a:extLst>
              <a:ext uri="{FF2B5EF4-FFF2-40B4-BE49-F238E27FC236}">
                <a16:creationId xmlns:a16="http://schemas.microsoft.com/office/drawing/2014/main" id="{EFEC9552-33F7-46F8-B3FE-E3526FA7374C}"/>
              </a:ext>
            </a:extLst>
          </p:cNvPr>
          <p:cNvGraphicFramePr>
            <a:graphicFrameLocks noGrp="1"/>
          </p:cNvGraphicFramePr>
          <p:nvPr>
            <p:ph idx="1"/>
            <p:extLst>
              <p:ext uri="{D42A27DB-BD31-4B8C-83A1-F6EECF244321}">
                <p14:modId xmlns:p14="http://schemas.microsoft.com/office/powerpoint/2010/main" val="4062818075"/>
              </p:ext>
            </p:extLst>
          </p:nvPr>
        </p:nvGraphicFramePr>
        <p:xfrm>
          <a:off x="685800" y="1676400"/>
          <a:ext cx="10896599" cy="4779531"/>
        </p:xfrm>
        <a:graphic>
          <a:graphicData uri="http://schemas.openxmlformats.org/drawingml/2006/table">
            <a:tbl>
              <a:tblPr/>
              <a:tblGrid>
                <a:gridCol w="982829">
                  <a:extLst>
                    <a:ext uri="{9D8B030D-6E8A-4147-A177-3AD203B41FA5}">
                      <a16:colId xmlns:a16="http://schemas.microsoft.com/office/drawing/2014/main" val="4275676165"/>
                    </a:ext>
                  </a:extLst>
                </a:gridCol>
                <a:gridCol w="961466">
                  <a:extLst>
                    <a:ext uri="{9D8B030D-6E8A-4147-A177-3AD203B41FA5}">
                      <a16:colId xmlns:a16="http://schemas.microsoft.com/office/drawing/2014/main" val="1891876185"/>
                    </a:ext>
                  </a:extLst>
                </a:gridCol>
                <a:gridCol w="940097">
                  <a:extLst>
                    <a:ext uri="{9D8B030D-6E8A-4147-A177-3AD203B41FA5}">
                      <a16:colId xmlns:a16="http://schemas.microsoft.com/office/drawing/2014/main" val="2959337306"/>
                    </a:ext>
                  </a:extLst>
                </a:gridCol>
                <a:gridCol w="1175125">
                  <a:extLst>
                    <a:ext uri="{9D8B030D-6E8A-4147-A177-3AD203B41FA5}">
                      <a16:colId xmlns:a16="http://schemas.microsoft.com/office/drawing/2014/main" val="584314452"/>
                    </a:ext>
                  </a:extLst>
                </a:gridCol>
                <a:gridCol w="1068293">
                  <a:extLst>
                    <a:ext uri="{9D8B030D-6E8A-4147-A177-3AD203B41FA5}">
                      <a16:colId xmlns:a16="http://schemas.microsoft.com/office/drawing/2014/main" val="1468471648"/>
                    </a:ext>
                  </a:extLst>
                </a:gridCol>
                <a:gridCol w="1068293">
                  <a:extLst>
                    <a:ext uri="{9D8B030D-6E8A-4147-A177-3AD203B41FA5}">
                      <a16:colId xmlns:a16="http://schemas.microsoft.com/office/drawing/2014/main" val="2853759446"/>
                    </a:ext>
                  </a:extLst>
                </a:gridCol>
                <a:gridCol w="1399465">
                  <a:extLst>
                    <a:ext uri="{9D8B030D-6E8A-4147-A177-3AD203B41FA5}">
                      <a16:colId xmlns:a16="http://schemas.microsoft.com/office/drawing/2014/main" val="3979230842"/>
                    </a:ext>
                  </a:extLst>
                </a:gridCol>
                <a:gridCol w="1570394">
                  <a:extLst>
                    <a:ext uri="{9D8B030D-6E8A-4147-A177-3AD203B41FA5}">
                      <a16:colId xmlns:a16="http://schemas.microsoft.com/office/drawing/2014/main" val="3712877627"/>
                    </a:ext>
                  </a:extLst>
                </a:gridCol>
                <a:gridCol w="1730637">
                  <a:extLst>
                    <a:ext uri="{9D8B030D-6E8A-4147-A177-3AD203B41FA5}">
                      <a16:colId xmlns:a16="http://schemas.microsoft.com/office/drawing/2014/main" val="2314909991"/>
                    </a:ext>
                  </a:extLst>
                </a:gridCol>
              </a:tblGrid>
              <a:tr h="331114">
                <a:tc>
                  <a:txBody>
                    <a:bodyPr/>
                    <a:lstStyle/>
                    <a:p>
                      <a:pPr algn="ctr" rtl="0" fontAlgn="b"/>
                      <a:r>
                        <a:rPr lang="en-US" sz="1000" b="1">
                          <a:effectLst/>
                          <a:latin typeface="Arial" panose="020B0604020202020204" pitchFamily="34" charset="0"/>
                        </a:rPr>
                        <a:t>Date</a:t>
                      </a:r>
                    </a:p>
                  </a:txBody>
                  <a:tcPr marL="9176" marR="9176" marT="0" marB="0" anchor="b">
                    <a:lnL w="22860" cap="flat" cmpd="dbl"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Day of Week</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Command</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UOD</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PT Warmup</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Opening/Emphasis</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Education Block 1</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EducationBlock 2</a:t>
                      </a:r>
                    </a:p>
                  </a:txBody>
                  <a:tcPr marL="9176" marR="9176" marT="0" marB="0" anchor="b">
                    <a:lnL w="7620" cap="flat" cmpd="sng" algn="ctr">
                      <a:solidFill>
                        <a:srgbClr val="CCCCCC"/>
                      </a:solidFill>
                      <a:prstDash val="solid"/>
                      <a:round/>
                      <a:headEnd type="none" w="med" len="med"/>
                      <a:tailEnd type="none" w="med" len="med"/>
                    </a:lnL>
                    <a:lnR w="22860" cap="flat" cmpd="dbl" algn="ctr">
                      <a:solidFill>
                        <a:srgbClr val="000000"/>
                      </a:solidFill>
                      <a:prstDash val="solid"/>
                      <a:round/>
                      <a:headEnd type="none" w="med" len="med"/>
                      <a:tailEnd type="none" w="med" len="med"/>
                    </a:lnR>
                    <a:lnT w="22860" cap="flat" cmpd="dbl"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09915555"/>
                  </a:ext>
                </a:extLst>
              </a:tr>
              <a:tr h="331114">
                <a:tc>
                  <a:txBody>
                    <a:bodyPr/>
                    <a:lstStyle/>
                    <a:p>
                      <a:pPr algn="ctr" rtl="0" fontAlgn="b"/>
                      <a:r>
                        <a:rPr lang="en-US" sz="1000" b="1">
                          <a:effectLst/>
                          <a:latin typeface="Arial" panose="020B0604020202020204" pitchFamily="34" charset="0"/>
                        </a:rPr>
                        <a:t>1-Feb-2021</a:t>
                      </a:r>
                    </a:p>
                  </a:txBody>
                  <a:tcPr marL="9176" marR="9176" marT="0" marB="0"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Monday</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solidFill>
                            <a:srgbClr val="000000"/>
                          </a:solidFill>
                          <a:effectLst/>
                          <a:latin typeface="Arial" panose="020B0604020202020204" pitchFamily="34" charset="0"/>
                        </a:rPr>
                        <a:t>ABU/BDU</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Cadet-10 Min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Safety</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extLst>
                  <a:ext uri="{0D108BD9-81ED-4DB2-BD59-A6C34878D82A}">
                    <a16:rowId xmlns:a16="http://schemas.microsoft.com/office/drawing/2014/main" val="2058117883"/>
                  </a:ext>
                </a:extLst>
              </a:tr>
              <a:tr h="331114">
                <a:tc>
                  <a:txBody>
                    <a:bodyPr/>
                    <a:lstStyle/>
                    <a:p>
                      <a:pPr rtl="0" fontAlgn="b"/>
                      <a:endParaRPr lang="en-US" sz="1000">
                        <a:effectLst/>
                      </a:endParaRPr>
                    </a:p>
                  </a:txBody>
                  <a:tcPr marL="9176" marR="9176" marT="0" marB="0"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Cadet commander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C/Capt Coburn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extLst>
                  <a:ext uri="{0D108BD9-81ED-4DB2-BD59-A6C34878D82A}">
                    <a16:rowId xmlns:a16="http://schemas.microsoft.com/office/drawing/2014/main" val="2982990530"/>
                  </a:ext>
                </a:extLst>
              </a:tr>
              <a:tr h="220743">
                <a:tc>
                  <a:txBody>
                    <a:bodyPr/>
                    <a:lstStyle/>
                    <a:p>
                      <a:pPr rtl="0" fontAlgn="b"/>
                      <a:endParaRPr lang="en-US" sz="1000">
                        <a:effectLst/>
                      </a:endParaRPr>
                    </a:p>
                  </a:txBody>
                  <a:tcPr marL="9176" marR="9176" marT="0" marB="0"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Senior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Lt Hall</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endParaRPr lang="en-US" sz="1000" b="0">
                        <a:effectLst/>
                        <a:latin typeface="Arial" panose="020B0604020202020204" pitchFamily="34" charset="0"/>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Lt. Hall</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Resilience Training</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Resilience Training</a:t>
                      </a: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extLst>
                  <a:ext uri="{0D108BD9-81ED-4DB2-BD59-A6C34878D82A}">
                    <a16:rowId xmlns:a16="http://schemas.microsoft.com/office/drawing/2014/main" val="110523722"/>
                  </a:ext>
                </a:extLst>
              </a:tr>
              <a:tr h="331114">
                <a:tc>
                  <a:txBody>
                    <a:bodyPr/>
                    <a:lstStyle/>
                    <a:p>
                      <a:pPr algn="ctr" rtl="0" fontAlgn="b"/>
                      <a:r>
                        <a:rPr lang="en-US" sz="1000" b="1">
                          <a:effectLst/>
                          <a:latin typeface="Arial" panose="020B0604020202020204" pitchFamily="34" charset="0"/>
                        </a:rPr>
                        <a:t>9-Feb-2021</a:t>
                      </a:r>
                    </a:p>
                  </a:txBody>
                  <a:tcPr marL="9176" marR="9176" marT="0" marB="0" anchor="b">
                    <a:lnL w="1524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Tuesday </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b="1" dirty="0">
                          <a:solidFill>
                            <a:srgbClr val="000000"/>
                          </a:solidFill>
                          <a:effectLst/>
                          <a:latin typeface="Arial" panose="020B0604020202020204" pitchFamily="34" charset="0"/>
                        </a:rPr>
                        <a:t>              DRESS</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000" b="1">
                          <a:effectLst/>
                          <a:latin typeface="Arial" panose="020B0604020202020204" pitchFamily="34" charset="0"/>
                        </a:rPr>
                        <a:t>Promotions</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Character Develop</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Leadership Lesson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71649553"/>
                  </a:ext>
                </a:extLst>
              </a:tr>
              <a:tr h="331114">
                <a:tc>
                  <a:txBody>
                    <a:bodyPr/>
                    <a:lstStyle/>
                    <a:p>
                      <a:pPr rtl="0" fontAlgn="b"/>
                      <a:endParaRPr lang="en-US" sz="1000">
                        <a:effectLst/>
                      </a:endParaRPr>
                    </a:p>
                  </a:txBody>
                  <a:tcPr marL="9176" marR="9176" marT="0" marB="0" anchor="b">
                    <a:lnL w="1524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a:effectLst/>
                          <a:latin typeface="Arial" panose="020B0604020202020204" pitchFamily="34" charset="0"/>
                        </a:rPr>
                        <a:t>Cadet commander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000" b="0">
                          <a:effectLst/>
                          <a:latin typeface="Arial" panose="020B0604020202020204" pitchFamily="34" charset="0"/>
                        </a:rPr>
                        <a:t>C/Lt Rhoades</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a:effectLst/>
                          <a:latin typeface="Arial" panose="020B0604020202020204" pitchFamily="34" charset="0"/>
                        </a:rPr>
                        <a:t>Excellence </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u="sng">
                          <a:solidFill>
                            <a:srgbClr val="1155CC"/>
                          </a:solidFill>
                          <a:effectLst/>
                          <a:latin typeface="Arial" panose="020B0604020202020204" pitchFamily="34" charset="0"/>
                        </a:rPr>
                        <a:t>Ethical decision making</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a:effectLst/>
                          <a:latin typeface="Arial" panose="020B0604020202020204" pitchFamily="34" charset="0"/>
                        </a:rPr>
                        <a:t>Kahoot</a:t>
                      </a: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711599194"/>
                  </a:ext>
                </a:extLst>
              </a:tr>
              <a:tr h="458267">
                <a:tc>
                  <a:txBody>
                    <a:bodyPr/>
                    <a:lstStyle/>
                    <a:p>
                      <a:pPr rtl="0" fontAlgn="b"/>
                      <a:endParaRPr lang="en-US" sz="1000">
                        <a:effectLst/>
                      </a:endParaRPr>
                    </a:p>
                  </a:txBody>
                  <a:tcPr marL="9176" marR="9176" marT="0" marB="0" anchor="b">
                    <a:lnL w="1524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a:effectLst/>
                          <a:latin typeface="Arial" panose="020B0604020202020204" pitchFamily="34" charset="0"/>
                        </a:rPr>
                        <a:t>Senior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000" b="0">
                          <a:effectLst/>
                          <a:latin typeface="Arial" panose="020B0604020202020204" pitchFamily="34" charset="0"/>
                        </a:rPr>
                        <a:t>Capt Coburn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u="sng">
                          <a:solidFill>
                            <a:srgbClr val="1155CC"/>
                          </a:solidFill>
                          <a:effectLst/>
                          <a:latin typeface="Arial" panose="020B0604020202020204" pitchFamily="34" charset="0"/>
                        </a:rPr>
                        <a:t>Using G Suite</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i="0">
                          <a:solidFill>
                            <a:srgbClr val="000000"/>
                          </a:solidFill>
                          <a:effectLst/>
                          <a:latin typeface="Arial" panose="020B0604020202020204" pitchFamily="34" charset="0"/>
                        </a:rPr>
                        <a:t>PD Training Plans - CAP university PD </a:t>
                      </a:r>
                      <a:r>
                        <a:rPr lang="en-US" sz="1000" b="0" i="0" u="sng">
                          <a:solidFill>
                            <a:srgbClr val="1155CC"/>
                          </a:solidFill>
                          <a:effectLst/>
                          <a:latin typeface="Arial" panose="020B0604020202020204" pitchFamily="34" charset="0"/>
                          <a:hlinkClick r:id="rId3"/>
                        </a:rPr>
                        <a:t>link </a:t>
                      </a:r>
                      <a:r>
                        <a:rPr lang="en-US" sz="1000" b="0" i="0">
                          <a:solidFill>
                            <a:srgbClr val="000000"/>
                          </a:solidFill>
                          <a:effectLst/>
                          <a:latin typeface="Arial" panose="020B0604020202020204" pitchFamily="34" charset="0"/>
                        </a:rPr>
                        <a:t>to help SM with plans</a:t>
                      </a:r>
                      <a:endParaRPr lang="en-US" sz="1000" b="0">
                        <a:effectLst/>
                        <a:latin typeface="Arial" panose="020B0604020202020204" pitchFamily="34" charset="0"/>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138032396"/>
                  </a:ext>
                </a:extLst>
              </a:tr>
              <a:tr h="331114">
                <a:tc>
                  <a:txBody>
                    <a:bodyPr/>
                    <a:lstStyle/>
                    <a:p>
                      <a:pPr algn="ctr" rtl="0" fontAlgn="b"/>
                      <a:r>
                        <a:rPr lang="en-US" sz="1000" b="1">
                          <a:effectLst/>
                          <a:latin typeface="Arial" panose="020B0604020202020204" pitchFamily="34" charset="0"/>
                        </a:rPr>
                        <a:t>17-Feb-2021</a:t>
                      </a:r>
                    </a:p>
                  </a:txBody>
                  <a:tcPr marL="9176" marR="9176" marT="0" marB="0" anchor="b">
                    <a:lnL w="1524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Wednesday</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ABU/BDU</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Cadet-10 Min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Safety</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r>
                        <a:rPr lang="en-US" sz="1000">
                          <a:effectLst/>
                        </a:rPr>
                        <a:t>Ground Team Tng</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1">
                          <a:effectLst/>
                          <a:latin typeface="Arial" panose="020B0604020202020204" pitchFamily="34" charset="0"/>
                        </a:rPr>
                        <a:t>Ground Team Tng</a:t>
                      </a: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extLst>
                  <a:ext uri="{0D108BD9-81ED-4DB2-BD59-A6C34878D82A}">
                    <a16:rowId xmlns:a16="http://schemas.microsoft.com/office/drawing/2014/main" val="448474418"/>
                  </a:ext>
                </a:extLst>
              </a:tr>
              <a:tr h="331114">
                <a:tc>
                  <a:txBody>
                    <a:bodyPr/>
                    <a:lstStyle/>
                    <a:p>
                      <a:pPr rtl="0" fontAlgn="b"/>
                      <a:endParaRPr lang="en-US" sz="1000">
                        <a:effectLst/>
                      </a:endParaRPr>
                    </a:p>
                  </a:txBody>
                  <a:tcPr marL="9176" marR="9176" marT="0" marB="0" anchor="b">
                    <a:lnL w="1524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Cadet commander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C/Maj Gillette</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extLst>
                  <a:ext uri="{0D108BD9-81ED-4DB2-BD59-A6C34878D82A}">
                    <a16:rowId xmlns:a16="http://schemas.microsoft.com/office/drawing/2014/main" val="2187274549"/>
                  </a:ext>
                </a:extLst>
              </a:tr>
              <a:tr h="458267">
                <a:tc>
                  <a:txBody>
                    <a:bodyPr/>
                    <a:lstStyle/>
                    <a:p>
                      <a:pPr rtl="0" fontAlgn="b"/>
                      <a:endParaRPr lang="en-US" sz="1000">
                        <a:effectLst/>
                      </a:endParaRPr>
                    </a:p>
                  </a:txBody>
                  <a:tcPr marL="9176" marR="9176" marT="0" marB="0" anchor="b">
                    <a:lnL w="1524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Senior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a:effectLst/>
                          <a:latin typeface="Arial" panose="020B0604020202020204" pitchFamily="34" charset="0"/>
                        </a:rPr>
                        <a:t>Lt Col Brown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endParaRPr lang="en-US" sz="1000" b="0">
                        <a:effectLst/>
                        <a:latin typeface="Arial" panose="020B0604020202020204" pitchFamily="34" charset="0"/>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a:txBody>
                    <a:bodyPr/>
                    <a:lstStyle/>
                    <a:p>
                      <a:pPr algn="ctr" rtl="0" fontAlgn="b"/>
                      <a:r>
                        <a:rPr lang="en-US" sz="1000" b="0" i="0">
                          <a:solidFill>
                            <a:srgbClr val="000000"/>
                          </a:solidFill>
                          <a:effectLst/>
                          <a:latin typeface="Arial" panose="020B0604020202020204" pitchFamily="34" charset="0"/>
                        </a:rPr>
                        <a:t>PD Training Plans - CAP university PD </a:t>
                      </a:r>
                      <a:r>
                        <a:rPr lang="en-US" sz="1000" b="0" i="0" u="sng">
                          <a:solidFill>
                            <a:srgbClr val="1155CC"/>
                          </a:solidFill>
                          <a:effectLst/>
                          <a:latin typeface="Arial" panose="020B0604020202020204" pitchFamily="34" charset="0"/>
                          <a:hlinkClick r:id="rId3"/>
                        </a:rPr>
                        <a:t>link </a:t>
                      </a:r>
                      <a:r>
                        <a:rPr lang="en-US" sz="1000" b="0" i="0">
                          <a:solidFill>
                            <a:srgbClr val="000000"/>
                          </a:solidFill>
                          <a:effectLst/>
                          <a:latin typeface="Arial" panose="020B0604020202020204" pitchFamily="34" charset="0"/>
                        </a:rPr>
                        <a:t>to help SM with plans</a:t>
                      </a:r>
                      <a:endParaRPr lang="en-US" sz="1000" b="0">
                        <a:effectLst/>
                        <a:latin typeface="Arial" panose="020B0604020202020204" pitchFamily="34" charset="0"/>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06589905"/>
                  </a:ext>
                </a:extLst>
              </a:tr>
              <a:tr h="331114">
                <a:tc>
                  <a:txBody>
                    <a:bodyPr/>
                    <a:lstStyle/>
                    <a:p>
                      <a:pPr algn="ctr" rtl="0" fontAlgn="b"/>
                      <a:r>
                        <a:rPr lang="en-US" sz="1000" b="1">
                          <a:effectLst/>
                          <a:latin typeface="Arial" panose="020B0604020202020204" pitchFamily="34" charset="0"/>
                        </a:rPr>
                        <a:t>27-Feb-2021</a:t>
                      </a:r>
                    </a:p>
                  </a:txBody>
                  <a:tcPr marL="9176" marR="9176" marT="0" marB="0"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Thursday</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ABU/BDU</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BA1F"/>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Cadet-10 Min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60BB1F"/>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AE Current Events</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A0BE1F"/>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Aerospace</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1">
                          <a:effectLst/>
                          <a:latin typeface="Arial" panose="020B0604020202020204" pitchFamily="34" charset="0"/>
                        </a:rPr>
                        <a:t>Aerospace AEX</a:t>
                      </a: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4406937"/>
                  </a:ext>
                </a:extLst>
              </a:tr>
              <a:tr h="772599">
                <a:tc>
                  <a:txBody>
                    <a:bodyPr/>
                    <a:lstStyle/>
                    <a:p>
                      <a:pPr rtl="0" fontAlgn="b"/>
                      <a:endParaRPr lang="en-US" sz="1000">
                        <a:effectLst/>
                      </a:endParaRPr>
                    </a:p>
                  </a:txBody>
                  <a:tcPr marL="9176" marR="9176" marT="0" marB="0"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a:effectLst/>
                          <a:latin typeface="Arial" panose="020B0604020202020204" pitchFamily="34" charset="0"/>
                        </a:rPr>
                        <a:t>Cadet commander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000" b="0">
                          <a:effectLst/>
                          <a:latin typeface="Arial" panose="020B0604020202020204" pitchFamily="34" charset="0"/>
                        </a:rPr>
                        <a:t>C/Capt Curran</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00BA1F"/>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endParaRPr lang="en-US" sz="1000" b="0">
                        <a:effectLst/>
                        <a:latin typeface="Arial" panose="020B0604020202020204" pitchFamily="34" charset="0"/>
                      </a:endParaRPr>
                    </a:p>
                  </a:txBody>
                  <a:tcPr marL="9176" marR="9176" marT="0" marB="0" anchor="b">
                    <a:lnL w="7620" cap="flat" cmpd="sng" algn="ctr">
                      <a:solidFill>
                        <a:srgbClr val="00BA1F"/>
                      </a:solidFill>
                      <a:prstDash val="solid"/>
                      <a:round/>
                      <a:headEnd type="none" w="med" len="med"/>
                      <a:tailEnd type="none" w="med" len="med"/>
                    </a:lnL>
                    <a:lnR w="7620" cap="flat" cmpd="sng" algn="ctr">
                      <a:solidFill>
                        <a:srgbClr val="60BB1F"/>
                      </a:solidFill>
                      <a:prstDash val="solid"/>
                      <a:round/>
                      <a:headEnd type="none" w="med" len="med"/>
                      <a:tailEnd type="none" w="med" len="med"/>
                    </a:lnR>
                    <a:lnT w="7620" cap="flat" cmpd="sng" algn="ctr">
                      <a:solidFill>
                        <a:srgbClr val="00BA1F"/>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de-DE" sz="1000" b="1">
                          <a:effectLst/>
                          <a:latin typeface="Arial" panose="020B0604020202020204" pitchFamily="34" charset="0"/>
                        </a:rPr>
                        <a:t>Ice Breaker - C/CMSgt Kaltenbach </a:t>
                      </a:r>
                    </a:p>
                  </a:txBody>
                  <a:tcPr marL="0" marR="0" marT="0" marB="0" anchor="b">
                    <a:lnL w="7620" cap="flat" cmpd="sng" algn="ctr">
                      <a:solidFill>
                        <a:srgbClr val="60BB1F"/>
                      </a:solidFill>
                      <a:prstDash val="solid"/>
                      <a:round/>
                      <a:headEnd type="none" w="med" len="med"/>
                      <a:tailEnd type="none" w="med" len="med"/>
                    </a:lnL>
                    <a:lnR w="7620" cap="flat" cmpd="sng" algn="ctr">
                      <a:solidFill>
                        <a:srgbClr val="A0BE1F"/>
                      </a:solidFill>
                      <a:prstDash val="solid"/>
                      <a:round/>
                      <a:headEnd type="none" w="med" len="med"/>
                      <a:tailEnd type="none" w="med" len="med"/>
                    </a:lnR>
                    <a:lnT w="7620" cap="flat" cmpd="sng" algn="ctr">
                      <a:solidFill>
                        <a:srgbClr val="60BB1F"/>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9176" marR="9176" marT="0" marB="0" anchor="b">
                    <a:lnL w="7620" cap="flat" cmpd="sng" algn="ctr">
                      <a:solidFill>
                        <a:srgbClr val="A0BE1F"/>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A0BE1F"/>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u="sng">
                          <a:solidFill>
                            <a:srgbClr val="1155CC"/>
                          </a:solidFill>
                          <a:effectLst/>
                          <a:latin typeface="Arial" panose="020B0604020202020204" pitchFamily="34" charset="0"/>
                          <a:hlinkClick r:id="rId4"/>
                        </a:rPr>
                        <a:t>Aerospace Leaders of the 20th Century </a:t>
                      </a:r>
                      <a:endParaRPr lang="en-US" sz="1000" b="0" u="sng">
                        <a:solidFill>
                          <a:srgbClr val="1155CC"/>
                        </a:solidFill>
                        <a:effectLst/>
                        <a:latin typeface="Arial" panose="020B0604020202020204" pitchFamily="34" charset="0"/>
                      </a:endParaRPr>
                    </a:p>
                  </a:txBody>
                  <a:tcPr marL="0" marR="0"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ctr" rtl="0" fontAlgn="b"/>
                      <a:r>
                        <a:rPr lang="en-US" sz="1000" b="0" dirty="0">
                          <a:effectLst/>
                          <a:latin typeface="Arial" panose="020B0604020202020204" pitchFamily="34" charset="0"/>
                        </a:rPr>
                        <a:t>Kahoot</a:t>
                      </a: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117415838"/>
                  </a:ext>
                </a:extLst>
              </a:tr>
              <a:tr h="220743">
                <a:tc>
                  <a:txBody>
                    <a:bodyPr/>
                    <a:lstStyle/>
                    <a:p>
                      <a:pPr rtl="0" fontAlgn="b"/>
                      <a:endParaRPr lang="en-US" sz="7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en-US" sz="7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rtl="0" fontAlgn="b"/>
                      <a:r>
                        <a:rPr lang="en-US" sz="700" b="0">
                          <a:effectLst/>
                          <a:latin typeface="Arial" panose="020B0604020202020204" pitchFamily="34" charset="0"/>
                        </a:rPr>
                        <a:t>Senior</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n-US" sz="700" b="0">
                          <a:effectLst/>
                          <a:latin typeface="Arial" panose="020B0604020202020204" pitchFamily="34" charset="0"/>
                        </a:rPr>
                        <a:t>Capt Rosell</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rtl="0" fontAlgn="b"/>
                      <a:endParaRPr lang="en-US" sz="700" b="0">
                        <a:effectLst/>
                        <a:latin typeface="Arial" panose="020B0604020202020204" pitchFamily="34" charset="0"/>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en-US" sz="7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rtl="0" fontAlgn="b"/>
                      <a:r>
                        <a:rPr lang="en-US" sz="700" b="1" dirty="0">
                          <a:effectLst/>
                          <a:latin typeface="Arial" panose="020B0604020202020204" pitchFamily="34" charset="0"/>
                        </a:rPr>
                        <a:t>Internet Security</a:t>
                      </a: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en-US" sz="700">
                        <a:effectLst/>
                      </a:endParaRPr>
                    </a:p>
                  </a:txBody>
                  <a:tcPr marL="9176" marR="9176" marT="0" marB="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en-US" sz="700" dirty="0">
                        <a:effectLst/>
                      </a:endParaRPr>
                    </a:p>
                  </a:txBody>
                  <a:tcPr marL="9176" marR="9176" marT="0" marB="0" anchor="b">
                    <a:lnL w="7620" cap="flat" cmpd="sng" algn="ctr">
                      <a:solidFill>
                        <a:srgbClr val="CCCCCC"/>
                      </a:solidFill>
                      <a:prstDash val="solid"/>
                      <a:round/>
                      <a:headEnd type="none" w="med" len="med"/>
                      <a:tailEnd type="none" w="med" len="med"/>
                    </a:lnL>
                    <a:lnR w="1524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3687090"/>
                  </a:ext>
                </a:extLst>
              </a:tr>
            </a:tbl>
          </a:graphicData>
        </a:graphic>
      </p:graphicFrame>
      <p:sp>
        <p:nvSpPr>
          <p:cNvPr id="4" name="Slide Number Placeholder 3">
            <a:extLst>
              <a:ext uri="{FF2B5EF4-FFF2-40B4-BE49-F238E27FC236}">
                <a16:creationId xmlns:a16="http://schemas.microsoft.com/office/drawing/2014/main" id="{6235CDC5-21EC-4F71-8D44-41713F3301EB}"/>
              </a:ext>
            </a:extLst>
          </p:cNvPr>
          <p:cNvSpPr>
            <a:spLocks noGrp="1"/>
          </p:cNvSpPr>
          <p:nvPr>
            <p:ph type="sldNum" sz="quarter" idx="12"/>
          </p:nvPr>
        </p:nvSpPr>
        <p:spPr/>
        <p:txBody>
          <a:bodyPr/>
          <a:lstStyle/>
          <a:p>
            <a:pPr algn="r"/>
            <a:fld id="{81D62C55-66C0-4F19-A63C-0A910B9F4D26}" type="slidenum">
              <a:rPr lang="en-US" smtClean="0"/>
              <a:pPr algn="r"/>
              <a:t>11</a:t>
            </a:fld>
            <a:endParaRPr lang="en-US" dirty="0"/>
          </a:p>
        </p:txBody>
      </p:sp>
    </p:spTree>
    <p:extLst>
      <p:ext uri="{BB962C8B-B14F-4D97-AF65-F5344CB8AC3E}">
        <p14:creationId xmlns:p14="http://schemas.microsoft.com/office/powerpoint/2010/main" val="1298807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5C73-A13B-47C7-8D73-776F50FCB4E3}"/>
              </a:ext>
            </a:extLst>
          </p:cNvPr>
          <p:cNvSpPr>
            <a:spLocks noGrp="1"/>
          </p:cNvSpPr>
          <p:nvPr>
            <p:ph type="title"/>
          </p:nvPr>
        </p:nvSpPr>
        <p:spPr/>
        <p:txBody>
          <a:bodyPr/>
          <a:lstStyle/>
          <a:p>
            <a:r>
              <a:rPr lang="en-US" dirty="0"/>
              <a:t>Weekly Agenda</a:t>
            </a:r>
          </a:p>
        </p:txBody>
      </p:sp>
      <p:graphicFrame>
        <p:nvGraphicFramePr>
          <p:cNvPr id="5" name="Content Placeholder 4">
            <a:extLst>
              <a:ext uri="{FF2B5EF4-FFF2-40B4-BE49-F238E27FC236}">
                <a16:creationId xmlns:a16="http://schemas.microsoft.com/office/drawing/2014/main" id="{46F363BF-D23A-4F0A-AC70-E5A131F79B1E}"/>
              </a:ext>
            </a:extLst>
          </p:cNvPr>
          <p:cNvGraphicFramePr>
            <a:graphicFrameLocks noGrp="1"/>
          </p:cNvGraphicFramePr>
          <p:nvPr>
            <p:ph idx="1"/>
            <p:extLst>
              <p:ext uri="{D42A27DB-BD31-4B8C-83A1-F6EECF244321}">
                <p14:modId xmlns:p14="http://schemas.microsoft.com/office/powerpoint/2010/main" val="242638575"/>
              </p:ext>
            </p:extLst>
          </p:nvPr>
        </p:nvGraphicFramePr>
        <p:xfrm>
          <a:off x="1371601" y="1524000"/>
          <a:ext cx="8839200" cy="4947545"/>
        </p:xfrm>
        <a:graphic>
          <a:graphicData uri="http://schemas.openxmlformats.org/drawingml/2006/table">
            <a:tbl>
              <a:tblPr/>
              <a:tblGrid>
                <a:gridCol w="2043741">
                  <a:extLst>
                    <a:ext uri="{9D8B030D-6E8A-4147-A177-3AD203B41FA5}">
                      <a16:colId xmlns:a16="http://schemas.microsoft.com/office/drawing/2014/main" val="2856553065"/>
                    </a:ext>
                  </a:extLst>
                </a:gridCol>
                <a:gridCol w="1703125">
                  <a:extLst>
                    <a:ext uri="{9D8B030D-6E8A-4147-A177-3AD203B41FA5}">
                      <a16:colId xmlns:a16="http://schemas.microsoft.com/office/drawing/2014/main" val="4291074183"/>
                    </a:ext>
                  </a:extLst>
                </a:gridCol>
                <a:gridCol w="1703125">
                  <a:extLst>
                    <a:ext uri="{9D8B030D-6E8A-4147-A177-3AD203B41FA5}">
                      <a16:colId xmlns:a16="http://schemas.microsoft.com/office/drawing/2014/main" val="2543310567"/>
                    </a:ext>
                  </a:extLst>
                </a:gridCol>
                <a:gridCol w="987811">
                  <a:extLst>
                    <a:ext uri="{9D8B030D-6E8A-4147-A177-3AD203B41FA5}">
                      <a16:colId xmlns:a16="http://schemas.microsoft.com/office/drawing/2014/main" val="1205359844"/>
                    </a:ext>
                  </a:extLst>
                </a:gridCol>
                <a:gridCol w="630153">
                  <a:extLst>
                    <a:ext uri="{9D8B030D-6E8A-4147-A177-3AD203B41FA5}">
                      <a16:colId xmlns:a16="http://schemas.microsoft.com/office/drawing/2014/main" val="937855007"/>
                    </a:ext>
                  </a:extLst>
                </a:gridCol>
                <a:gridCol w="1771245">
                  <a:extLst>
                    <a:ext uri="{9D8B030D-6E8A-4147-A177-3AD203B41FA5}">
                      <a16:colId xmlns:a16="http://schemas.microsoft.com/office/drawing/2014/main" val="1732437356"/>
                    </a:ext>
                  </a:extLst>
                </a:gridCol>
              </a:tblGrid>
              <a:tr h="160700">
                <a:tc gridSpan="6">
                  <a:txBody>
                    <a:bodyPr/>
                    <a:lstStyle/>
                    <a:p>
                      <a:pPr rtl="0" fontAlgn="b"/>
                      <a:r>
                        <a:rPr lang="en-US" sz="1000" b="1">
                          <a:effectLst/>
                          <a:latin typeface="Calibri" panose="020F0502020204030204" pitchFamily="34" charset="0"/>
                        </a:rPr>
                        <a:t>Weekly Group/Squadron Meeting Schedule</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5861859"/>
                  </a:ext>
                </a:extLst>
              </a:tr>
              <a:tr h="312049">
                <a:tc>
                  <a:txBody>
                    <a:bodyPr/>
                    <a:lstStyle/>
                    <a:p>
                      <a:pPr rtl="0" fontAlgn="b"/>
                      <a:r>
                        <a:rPr lang="en-US" sz="1000" b="0">
                          <a:effectLst/>
                          <a:latin typeface="Calibri" panose="020F0502020204030204" pitchFamily="34" charset="0"/>
                        </a:rPr>
                        <a:t>Date: 17 Feb 2021</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F0BE3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Time 1800-2030</a:t>
                      </a:r>
                    </a:p>
                  </a:txBody>
                  <a:tcPr marL="0" marR="0" marT="4708" marB="4708" anchor="b">
                    <a:lnL w="7620" cap="flat" cmpd="sng" algn="ctr">
                      <a:solidFill>
                        <a:srgbClr val="F0BE32"/>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F0BE3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90C03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solidFill>
                            <a:srgbClr val="000000"/>
                          </a:solidFill>
                          <a:effectLst/>
                        </a:rPr>
                        <a:t>UOD: ABU/BDU</a:t>
                      </a:r>
                    </a:p>
                  </a:txBody>
                  <a:tcPr marL="0" marR="0" marT="4708" marB="4708" anchor="b">
                    <a:lnL w="7620" cap="flat" cmpd="sng" algn="ctr">
                      <a:solidFill>
                        <a:srgbClr val="90C032"/>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90C032"/>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dirty="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66838306"/>
                  </a:ext>
                </a:extLst>
              </a:tr>
              <a:tr h="160700">
                <a:tc>
                  <a:txBody>
                    <a:bodyPr/>
                    <a:lstStyle/>
                    <a:p>
                      <a:pPr rtl="0" fontAlgn="b"/>
                      <a:endParaRPr lang="en-US" sz="1000" b="0">
                        <a:effectLst/>
                        <a:latin typeface="Calibri" panose="020F0502020204030204" pitchFamily="34" charset="0"/>
                      </a:endParaRP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B0C532"/>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41953949"/>
                  </a:ext>
                </a:extLst>
              </a:tr>
              <a:tr h="294272">
                <a:tc>
                  <a:txBody>
                    <a:bodyPr/>
                    <a:lstStyle/>
                    <a:p>
                      <a:pPr rtl="0" fontAlgn="b"/>
                      <a:r>
                        <a:rPr lang="en-US" sz="1000" b="0">
                          <a:effectLst/>
                          <a:latin typeface="Calibri" panose="020F0502020204030204" pitchFamily="34" charset="0"/>
                        </a:rPr>
                        <a:t>Group Commander:</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B0C53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Col Jack Flamingo</a:t>
                      </a:r>
                    </a:p>
                  </a:txBody>
                  <a:tcPr marL="7062" marR="7062" marT="4708" marB="4708" anchor="b">
                    <a:lnL w="7620" cap="flat" cmpd="sng" algn="ctr">
                      <a:solidFill>
                        <a:srgbClr val="B0C532"/>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B0C53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PA-700</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54317831"/>
                  </a:ext>
                </a:extLst>
              </a:tr>
              <a:tr h="222691">
                <a:tc>
                  <a:txBody>
                    <a:bodyPr/>
                    <a:lstStyle/>
                    <a:p>
                      <a:pPr rtl="0" fontAlgn="b"/>
                      <a:r>
                        <a:rPr lang="en-US" sz="1000" b="0">
                          <a:effectLst/>
                          <a:latin typeface="Calibri" panose="020F0502020204030204" pitchFamily="34" charset="0"/>
                        </a:rPr>
                        <a:t>Deputy Commander:</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Lt Col Tim Brice</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PA-700</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06909421"/>
                  </a:ext>
                </a:extLst>
              </a:tr>
              <a:tr h="222691">
                <a:tc>
                  <a:txBody>
                    <a:bodyPr/>
                    <a:lstStyle/>
                    <a:p>
                      <a:pPr rtl="0" fontAlgn="b"/>
                      <a:r>
                        <a:rPr lang="en-US" sz="1000" b="0">
                          <a:effectLst/>
                          <a:latin typeface="Calibri" panose="020F0502020204030204" pitchFamily="34" charset="0"/>
                        </a:rPr>
                        <a:t>Chief of Staff</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1st Lt Martin Ball</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PA-700</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822095044"/>
                  </a:ext>
                </a:extLst>
              </a:tr>
              <a:tr h="222691">
                <a:tc>
                  <a:txBody>
                    <a:bodyPr/>
                    <a:lstStyle/>
                    <a:p>
                      <a:pPr rtl="0" fontAlgn="b"/>
                      <a:r>
                        <a:rPr lang="en-US" sz="1000" b="0">
                          <a:effectLst/>
                          <a:latin typeface="Calibri" panose="020F0502020204030204" pitchFamily="34" charset="0"/>
                        </a:rPr>
                        <a:t>Sqn Commander:</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Lt Col Tim Brice</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30CD32"/>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PA-555</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79577856"/>
                  </a:ext>
                </a:extLst>
              </a:tr>
              <a:tr h="222691">
                <a:tc>
                  <a:txBody>
                    <a:bodyPr/>
                    <a:lstStyle/>
                    <a:p>
                      <a:pPr rtl="0" fontAlgn="b"/>
                      <a:r>
                        <a:rPr lang="en-US" sz="1000" b="0">
                          <a:effectLst/>
                          <a:latin typeface="Calibri" panose="020F0502020204030204" pitchFamily="34" charset="0"/>
                        </a:rPr>
                        <a:t>Cadet Command:</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30CD3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C/Maj Rachel Giller</a:t>
                      </a:r>
                    </a:p>
                  </a:txBody>
                  <a:tcPr marL="7062" marR="7062" marT="4708" marB="4708" anchor="b">
                    <a:lnL w="7620" cap="flat" cmpd="sng" algn="ctr">
                      <a:solidFill>
                        <a:srgbClr val="30CD32"/>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30CD32"/>
                      </a:solidFill>
                      <a:prstDash val="solid"/>
                      <a:round/>
                      <a:headEnd type="none" w="med" len="med"/>
                      <a:tailEnd type="none" w="med" len="med"/>
                    </a:lnT>
                    <a:lnB w="7620" cap="flat" cmpd="sng" algn="ctr">
                      <a:solidFill>
                        <a:srgbClr val="90CB32"/>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PA-491</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78359589"/>
                  </a:ext>
                </a:extLst>
              </a:tr>
              <a:tr h="294272">
                <a:tc>
                  <a:txBody>
                    <a:bodyPr/>
                    <a:lstStyle/>
                    <a:p>
                      <a:pPr rtl="0" fontAlgn="b"/>
                      <a:r>
                        <a:rPr lang="en-US" sz="1000" b="0">
                          <a:effectLst/>
                          <a:latin typeface="Calibri" panose="020F0502020204030204" pitchFamily="34" charset="0"/>
                        </a:rPr>
                        <a:t>C/Support::</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90CB3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sv-SE" sz="1000">
                          <a:effectLst/>
                        </a:rPr>
                        <a:t>C/1st Lt Matt Stormer</a:t>
                      </a:r>
                    </a:p>
                  </a:txBody>
                  <a:tcPr marL="7062" marR="7062" marT="4708" marB="4708" anchor="b">
                    <a:lnL w="7620" cap="flat" cmpd="sng" algn="ctr">
                      <a:solidFill>
                        <a:srgbClr val="90CB32"/>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90CB32"/>
                      </a:solidFill>
                      <a:prstDash val="solid"/>
                      <a:round/>
                      <a:headEnd type="none" w="med" len="med"/>
                      <a:tailEnd type="none" w="med" len="med"/>
                    </a:lnT>
                    <a:lnB w="7620" cap="flat" cmpd="sng" algn="ctr">
                      <a:solidFill>
                        <a:srgbClr val="50D532"/>
                      </a:solidFill>
                      <a:prstDash val="solid"/>
                      <a:round/>
                      <a:headEnd type="none" w="med" len="med"/>
                      <a:tailEnd type="none" w="med" len="med"/>
                    </a:lnB>
                  </a:tcPr>
                </a:tc>
                <a:tc>
                  <a:txBody>
                    <a:bodyPr/>
                    <a:lstStyle/>
                    <a:p>
                      <a:pPr rtl="0" fontAlgn="b"/>
                      <a:endParaRPr lang="en-US" sz="1000" dirty="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PA-305</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26343922"/>
                  </a:ext>
                </a:extLst>
              </a:tr>
              <a:tr h="222691">
                <a:tc>
                  <a:txBody>
                    <a:bodyPr/>
                    <a:lstStyle/>
                    <a:p>
                      <a:pPr rtl="0" fontAlgn="b"/>
                      <a:r>
                        <a:rPr lang="en-US" sz="1000">
                          <a:effectLst/>
                        </a:rPr>
                        <a:t>C/Support</a:t>
                      </a: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50D53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C/1st Lt Elsa Dawn</a:t>
                      </a:r>
                    </a:p>
                  </a:txBody>
                  <a:tcPr marL="7062" marR="7062" marT="4708" marB="4708" anchor="b">
                    <a:lnL w="7620" cap="flat" cmpd="sng" algn="ctr">
                      <a:solidFill>
                        <a:srgbClr val="50D532"/>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50D53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PA-679</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11636636"/>
                  </a:ext>
                </a:extLst>
              </a:tr>
              <a:tr h="160700">
                <a:tc>
                  <a:txBody>
                    <a:bodyPr/>
                    <a:lstStyle/>
                    <a:p>
                      <a:pPr rtl="0" fontAlgn="b"/>
                      <a:endParaRPr lang="en-US" sz="1000">
                        <a:effectLst/>
                      </a:endParaRP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12198991"/>
                  </a:ext>
                </a:extLst>
              </a:tr>
              <a:tr h="160700">
                <a:tc>
                  <a:txBody>
                    <a:bodyPr/>
                    <a:lstStyle/>
                    <a:p>
                      <a:pPr rtl="0" fontAlgn="b"/>
                      <a:r>
                        <a:rPr lang="en-US" sz="1000">
                          <a:effectLst/>
                        </a:rPr>
                        <a:t>Time</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3">
                  <a:txBody>
                    <a:bodyPr/>
                    <a:lstStyle/>
                    <a:p>
                      <a:pPr rtl="0" fontAlgn="b"/>
                      <a:r>
                        <a:rPr lang="en-US" sz="1000">
                          <a:effectLst/>
                        </a:rPr>
                        <a:t>Session</a:t>
                      </a:r>
                    </a:p>
                  </a:txBody>
                  <a:tcPr marL="0" marR="0"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00">
                          <a:effectLst/>
                        </a:rPr>
                        <a:t>Link</a:t>
                      </a:r>
                    </a:p>
                  </a:txBody>
                  <a:tcPr marL="0" marR="0"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71434391"/>
                  </a:ext>
                </a:extLst>
              </a:tr>
              <a:tr h="222691">
                <a:tc>
                  <a:txBody>
                    <a:bodyPr/>
                    <a:lstStyle/>
                    <a:p>
                      <a:pPr rtl="0" fontAlgn="b"/>
                      <a:r>
                        <a:rPr lang="en-US" sz="1000">
                          <a:effectLst/>
                        </a:rPr>
                        <a:t>1815-1830</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Main Session-Open Discussion</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00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r>
                        <a:rPr lang="en-US" sz="1000">
                          <a:effectLst/>
                        </a:rPr>
                        <a:t>All Connect</a:t>
                      </a:r>
                    </a:p>
                  </a:txBody>
                  <a:tcPr marL="0" marR="0"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85280635"/>
                  </a:ext>
                </a:extLst>
              </a:tr>
              <a:tr h="160700">
                <a:tc>
                  <a:txBody>
                    <a:bodyPr/>
                    <a:lstStyle/>
                    <a:p>
                      <a:pPr rtl="0" fontAlgn="b"/>
                      <a:r>
                        <a:rPr lang="en-US" sz="1000">
                          <a:effectLst/>
                        </a:rPr>
                        <a:t>1830-1840</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Opening Ceremony-C/Maj Rachel Giller</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00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97903953"/>
                  </a:ext>
                </a:extLst>
              </a:tr>
              <a:tr h="160700">
                <a:tc>
                  <a:txBody>
                    <a:bodyPr/>
                    <a:lstStyle/>
                    <a:p>
                      <a:pPr rtl="0" fontAlgn="b"/>
                      <a:r>
                        <a:rPr lang="en-US" sz="1000">
                          <a:effectLst/>
                        </a:rPr>
                        <a:t>1840-1850</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Opening Remarks-Col Jack Flamingo</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00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35434183"/>
                  </a:ext>
                </a:extLst>
              </a:tr>
              <a:tr h="222691">
                <a:tc>
                  <a:txBody>
                    <a:bodyPr/>
                    <a:lstStyle/>
                    <a:p>
                      <a:pPr rtl="0" fontAlgn="b"/>
                      <a:r>
                        <a:rPr lang="en-US" sz="1000">
                          <a:effectLst/>
                        </a:rPr>
                        <a:t>1850-1855</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Breakout for Cadets</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r>
                        <a:rPr lang="en-US" sz="1000">
                          <a:effectLst/>
                        </a:rPr>
                        <a:t>Cadets Connect</a:t>
                      </a:r>
                    </a:p>
                  </a:txBody>
                  <a:tcPr marL="0" marR="0"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77717920"/>
                  </a:ext>
                </a:extLst>
              </a:tr>
              <a:tr h="222691">
                <a:tc>
                  <a:txBody>
                    <a:bodyPr/>
                    <a:lstStyle/>
                    <a:p>
                      <a:pPr rtl="0" fontAlgn="b"/>
                      <a:r>
                        <a:rPr lang="en-US" sz="1000">
                          <a:effectLst/>
                        </a:rPr>
                        <a:t>1855-1955</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Senior Member Education and Training</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00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124825969"/>
                  </a:ext>
                </a:extLst>
              </a:tr>
              <a:tr h="160700">
                <a:tc>
                  <a:txBody>
                    <a:bodyPr/>
                    <a:lstStyle/>
                    <a:p>
                      <a:pPr rtl="0" fontAlgn="b"/>
                      <a:endParaRPr lang="en-US" sz="1000">
                        <a:effectLst/>
                      </a:endParaRP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Cadet Session</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96383137"/>
                  </a:ext>
                </a:extLst>
              </a:tr>
              <a:tr h="160700">
                <a:tc>
                  <a:txBody>
                    <a:bodyPr/>
                    <a:lstStyle/>
                    <a:p>
                      <a:pPr rtl="0" fontAlgn="b"/>
                      <a:r>
                        <a:rPr lang="en-US" sz="1000">
                          <a:effectLst/>
                        </a:rPr>
                        <a:t>1855-1955</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24-72 Hour Pack Review</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94502602"/>
                  </a:ext>
                </a:extLst>
              </a:tr>
              <a:tr h="160700">
                <a:tc>
                  <a:txBody>
                    <a:bodyPr/>
                    <a:lstStyle/>
                    <a:p>
                      <a:pPr rtl="0" fontAlgn="b"/>
                      <a:endParaRPr lang="en-US" sz="1000">
                        <a:effectLst/>
                      </a:endParaRP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SQTR Overview</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06652516"/>
                  </a:ext>
                </a:extLst>
              </a:tr>
              <a:tr h="160700">
                <a:tc>
                  <a:txBody>
                    <a:bodyPr/>
                    <a:lstStyle/>
                    <a:p>
                      <a:pPr rtl="0" fontAlgn="b"/>
                      <a:r>
                        <a:rPr lang="en-US" sz="1000">
                          <a:effectLst/>
                        </a:rPr>
                        <a:t>1955-2000</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Cadets return to main room</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r>
                        <a:rPr lang="en-US" sz="1000">
                          <a:effectLst/>
                        </a:rPr>
                        <a:t>Connect</a:t>
                      </a:r>
                    </a:p>
                  </a:txBody>
                  <a:tcPr marL="0" marR="0"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48592819"/>
                  </a:ext>
                </a:extLst>
              </a:tr>
              <a:tr h="160700">
                <a:tc>
                  <a:txBody>
                    <a:bodyPr/>
                    <a:lstStyle/>
                    <a:p>
                      <a:pPr rtl="0" fontAlgn="b"/>
                      <a:r>
                        <a:rPr lang="en-US" sz="1000">
                          <a:effectLst/>
                        </a:rPr>
                        <a:t>2000-2020</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Kahoot</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00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55803039"/>
                  </a:ext>
                </a:extLst>
              </a:tr>
              <a:tr h="160700">
                <a:tc>
                  <a:txBody>
                    <a:bodyPr/>
                    <a:lstStyle/>
                    <a:p>
                      <a:pPr rtl="0" fontAlgn="b"/>
                      <a:r>
                        <a:rPr lang="en-US" sz="1000">
                          <a:effectLst/>
                        </a:rPr>
                        <a:t>2020-2030</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gridSpan="4">
                  <a:txBody>
                    <a:bodyPr/>
                    <a:lstStyle/>
                    <a:p>
                      <a:pPr rtl="0" fontAlgn="b"/>
                      <a:r>
                        <a:rPr lang="en-US" sz="1000">
                          <a:effectLst/>
                        </a:rPr>
                        <a:t>Closing Ceremony</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00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70650778"/>
                  </a:ext>
                </a:extLst>
              </a:tr>
              <a:tr h="160700">
                <a:tc>
                  <a:txBody>
                    <a:bodyPr/>
                    <a:lstStyle/>
                    <a:p>
                      <a:pPr rtl="0" fontAlgn="b"/>
                      <a:endParaRPr lang="en-US" sz="1000">
                        <a:effectLst/>
                      </a:endParaRPr>
                    </a:p>
                  </a:txBody>
                  <a:tcPr marL="7062" marR="7062"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0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638843004"/>
                  </a:ext>
                </a:extLst>
              </a:tr>
              <a:tr h="160700">
                <a:tc>
                  <a:txBody>
                    <a:bodyPr/>
                    <a:lstStyle/>
                    <a:p>
                      <a:pPr rtl="0" fontAlgn="b"/>
                      <a:r>
                        <a:rPr lang="en-US" sz="1000">
                          <a:effectLst/>
                        </a:rPr>
                        <a:t>Track Key</a:t>
                      </a:r>
                    </a:p>
                  </a:txBody>
                  <a:tcPr marL="0" marR="0" marT="4708" marB="4708"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r>
                        <a:rPr lang="en-US" sz="1000">
                          <a:effectLst/>
                        </a:rPr>
                        <a:t>Senior</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00FF00"/>
                    </a:solidFill>
                  </a:tcPr>
                </a:tc>
                <a:tc>
                  <a:txBody>
                    <a:bodyPr/>
                    <a:lstStyle/>
                    <a:p>
                      <a:pPr rtl="0" fontAlgn="b"/>
                      <a:r>
                        <a:rPr lang="en-US" sz="1000">
                          <a:effectLst/>
                        </a:rPr>
                        <a:t>Cadets</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00"/>
                    </a:solidFill>
                  </a:tcPr>
                </a:tc>
                <a:tc gridSpan="2">
                  <a:txBody>
                    <a:bodyPr/>
                    <a:lstStyle/>
                    <a:p>
                      <a:pPr rtl="0" fontAlgn="b"/>
                      <a:r>
                        <a:rPr lang="en-US" sz="1000">
                          <a:effectLst/>
                        </a:rPr>
                        <a:t>All</a:t>
                      </a: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00FFFF"/>
                    </a:solidFill>
                  </a:tcPr>
                </a:tc>
                <a:tc hMerge="1">
                  <a:txBody>
                    <a:bodyPr/>
                    <a:lstStyle/>
                    <a:p>
                      <a:endParaRPr lang="en-US"/>
                    </a:p>
                  </a:txBody>
                  <a:tcPr/>
                </a:tc>
                <a:tc>
                  <a:txBody>
                    <a:bodyPr/>
                    <a:lstStyle/>
                    <a:p>
                      <a:pPr rtl="0" fontAlgn="b"/>
                      <a:endParaRPr lang="en-US" sz="1000" dirty="0">
                        <a:effectLst/>
                      </a:endParaRPr>
                    </a:p>
                  </a:txBody>
                  <a:tcPr marL="7062" marR="7062" marT="4708" marB="4708"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4023562"/>
                  </a:ext>
                </a:extLst>
              </a:tr>
            </a:tbl>
          </a:graphicData>
        </a:graphic>
      </p:graphicFrame>
      <p:sp>
        <p:nvSpPr>
          <p:cNvPr id="4" name="Slide Number Placeholder 3">
            <a:extLst>
              <a:ext uri="{FF2B5EF4-FFF2-40B4-BE49-F238E27FC236}">
                <a16:creationId xmlns:a16="http://schemas.microsoft.com/office/drawing/2014/main" id="{5C8C7395-FA8A-4A48-8CE5-B96082F112D5}"/>
              </a:ext>
            </a:extLst>
          </p:cNvPr>
          <p:cNvSpPr>
            <a:spLocks noGrp="1"/>
          </p:cNvSpPr>
          <p:nvPr>
            <p:ph type="sldNum" sz="quarter" idx="12"/>
          </p:nvPr>
        </p:nvSpPr>
        <p:spPr/>
        <p:txBody>
          <a:bodyPr/>
          <a:lstStyle/>
          <a:p>
            <a:pPr algn="r"/>
            <a:fld id="{81D62C55-66C0-4F19-A63C-0A910B9F4D26}" type="slidenum">
              <a:rPr lang="en-US" smtClean="0"/>
              <a:pPr algn="r"/>
              <a:t>12</a:t>
            </a:fld>
            <a:endParaRPr lang="en-US" dirty="0"/>
          </a:p>
        </p:txBody>
      </p:sp>
    </p:spTree>
    <p:extLst>
      <p:ext uri="{BB962C8B-B14F-4D97-AF65-F5344CB8AC3E}">
        <p14:creationId xmlns:p14="http://schemas.microsoft.com/office/powerpoint/2010/main" val="476891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20225-56F8-4E93-9D22-56939C193F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7E94C49-FD8A-48FC-858D-619D3CA88D8B}"/>
              </a:ext>
            </a:extLst>
          </p:cNvPr>
          <p:cNvSpPr>
            <a:spLocks noGrp="1"/>
          </p:cNvSpPr>
          <p:nvPr>
            <p:ph idx="1"/>
          </p:nvPr>
        </p:nvSpPr>
        <p:spPr/>
        <p:txBody>
          <a:bodyPr/>
          <a:lstStyle/>
          <a:p>
            <a:pPr marL="0" indent="0">
              <a:buNone/>
            </a:pPr>
            <a:r>
              <a:rPr lang="en-US" sz="3600" dirty="0"/>
              <a:t>                   </a:t>
            </a:r>
          </a:p>
          <a:p>
            <a:pPr marL="0" indent="0">
              <a:buNone/>
            </a:pPr>
            <a:endParaRPr lang="en-US" sz="3600" dirty="0"/>
          </a:p>
          <a:p>
            <a:pPr marL="0" indent="0">
              <a:buNone/>
            </a:pPr>
            <a:r>
              <a:rPr lang="en-US" sz="3600" dirty="0"/>
              <a:t>                  Does anyone have any questions?</a:t>
            </a:r>
          </a:p>
        </p:txBody>
      </p:sp>
      <p:sp>
        <p:nvSpPr>
          <p:cNvPr id="4" name="Slide Number Placeholder 3">
            <a:extLst>
              <a:ext uri="{FF2B5EF4-FFF2-40B4-BE49-F238E27FC236}">
                <a16:creationId xmlns:a16="http://schemas.microsoft.com/office/drawing/2014/main" id="{319E4F43-1FB4-4DD8-ACB6-3886AE030EC5}"/>
              </a:ext>
            </a:extLst>
          </p:cNvPr>
          <p:cNvSpPr>
            <a:spLocks noGrp="1"/>
          </p:cNvSpPr>
          <p:nvPr>
            <p:ph type="sldNum" sz="quarter" idx="12"/>
          </p:nvPr>
        </p:nvSpPr>
        <p:spPr/>
        <p:txBody>
          <a:bodyPr/>
          <a:lstStyle/>
          <a:p>
            <a:pPr algn="r"/>
            <a:fld id="{81D62C55-66C0-4F19-A63C-0A910B9F4D26}" type="slidenum">
              <a:rPr lang="en-US" smtClean="0"/>
              <a:pPr algn="r"/>
              <a:t>13</a:t>
            </a:fld>
            <a:endParaRPr lang="en-US" dirty="0"/>
          </a:p>
        </p:txBody>
      </p:sp>
    </p:spTree>
    <p:extLst>
      <p:ext uri="{BB962C8B-B14F-4D97-AF65-F5344CB8AC3E}">
        <p14:creationId xmlns:p14="http://schemas.microsoft.com/office/powerpoint/2010/main" val="832940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B40BEF-201C-4733-A955-B500DD8E4EDF}"/>
              </a:ext>
            </a:extLst>
          </p:cNvPr>
          <p:cNvSpPr>
            <a:spLocks noGrp="1"/>
          </p:cNvSpPr>
          <p:nvPr>
            <p:ph type="sldNum" sz="quarter" idx="12"/>
          </p:nvPr>
        </p:nvSpPr>
        <p:spPr/>
        <p:txBody>
          <a:bodyPr/>
          <a:lstStyle/>
          <a:p>
            <a:pPr algn="r"/>
            <a:fld id="{81D62C55-66C0-4F19-A63C-0A910B9F4D26}" type="slidenum">
              <a:rPr lang="en-US" smtClean="0"/>
              <a:pPr algn="r"/>
              <a:t>14</a:t>
            </a:fld>
            <a:endParaRPr lang="en-US" dirty="0"/>
          </a:p>
        </p:txBody>
      </p:sp>
      <p:pic>
        <p:nvPicPr>
          <p:cNvPr id="5" name="Picture 4">
            <a:extLst>
              <a:ext uri="{FF2B5EF4-FFF2-40B4-BE49-F238E27FC236}">
                <a16:creationId xmlns:a16="http://schemas.microsoft.com/office/drawing/2014/main" id="{9DED838C-2877-4645-8591-6BE0D1DE90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6300" y="1905000"/>
            <a:ext cx="2819400" cy="4229099"/>
          </a:xfrm>
          <a:prstGeom prst="rect">
            <a:avLst/>
          </a:prstGeom>
        </p:spPr>
      </p:pic>
    </p:spTree>
    <p:extLst>
      <p:ext uri="{BB962C8B-B14F-4D97-AF65-F5344CB8AC3E}">
        <p14:creationId xmlns:p14="http://schemas.microsoft.com/office/powerpoint/2010/main" val="47310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6BE1B-6752-4A24-9072-56C3D033CF5D}"/>
              </a:ext>
            </a:extLst>
          </p:cNvPr>
          <p:cNvSpPr>
            <a:spLocks noGrp="1"/>
          </p:cNvSpPr>
          <p:nvPr>
            <p:ph type="title"/>
          </p:nvPr>
        </p:nvSpPr>
        <p:spPr/>
        <p:txBody>
          <a:bodyPr/>
          <a:lstStyle/>
          <a:p>
            <a:r>
              <a:rPr lang="en-US" dirty="0"/>
              <a:t>Virtual Group/Squadron Meeting</a:t>
            </a:r>
          </a:p>
        </p:txBody>
      </p:sp>
      <p:pic>
        <p:nvPicPr>
          <p:cNvPr id="6" name="Content Placeholder 5" descr="Graphical user interface, application, Teams&#10;&#10;Description automatically generated">
            <a:extLst>
              <a:ext uri="{FF2B5EF4-FFF2-40B4-BE49-F238E27FC236}">
                <a16:creationId xmlns:a16="http://schemas.microsoft.com/office/drawing/2014/main" id="{42175294-F204-45B9-893A-D7E36FFBD339}"/>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447800" y="1676400"/>
            <a:ext cx="9524999" cy="4724400"/>
          </a:xfrm>
        </p:spPr>
      </p:pic>
      <p:sp>
        <p:nvSpPr>
          <p:cNvPr id="4" name="Slide Number Placeholder 3">
            <a:extLst>
              <a:ext uri="{FF2B5EF4-FFF2-40B4-BE49-F238E27FC236}">
                <a16:creationId xmlns:a16="http://schemas.microsoft.com/office/drawing/2014/main" id="{A8B40BEF-201C-4733-A955-B500DD8E4EDF}"/>
              </a:ext>
            </a:extLst>
          </p:cNvPr>
          <p:cNvSpPr>
            <a:spLocks noGrp="1"/>
          </p:cNvSpPr>
          <p:nvPr>
            <p:ph type="sldNum" sz="quarter" idx="12"/>
          </p:nvPr>
        </p:nvSpPr>
        <p:spPr/>
        <p:txBody>
          <a:bodyPr/>
          <a:lstStyle/>
          <a:p>
            <a:pPr algn="r"/>
            <a:fld id="{81D62C55-66C0-4F19-A63C-0A910B9F4D26}" type="slidenum">
              <a:rPr lang="en-US" smtClean="0"/>
              <a:pPr algn="r"/>
              <a:t>2</a:t>
            </a:fld>
            <a:endParaRPr lang="en-US" dirty="0"/>
          </a:p>
        </p:txBody>
      </p:sp>
    </p:spTree>
    <p:extLst>
      <p:ext uri="{BB962C8B-B14F-4D97-AF65-F5344CB8AC3E}">
        <p14:creationId xmlns:p14="http://schemas.microsoft.com/office/powerpoint/2010/main" val="2702602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0B305-6950-4323-8F29-6ECAE502792A}"/>
              </a:ext>
            </a:extLst>
          </p:cNvPr>
          <p:cNvSpPr>
            <a:spLocks noGrp="1"/>
          </p:cNvSpPr>
          <p:nvPr>
            <p:ph type="title"/>
          </p:nvPr>
        </p:nvSpPr>
        <p:spPr/>
        <p:txBody>
          <a:bodyPr/>
          <a:lstStyle/>
          <a:p>
            <a:r>
              <a:rPr lang="en-US" dirty="0"/>
              <a:t>Why the Virtual Meeting is Valuable</a:t>
            </a:r>
          </a:p>
        </p:txBody>
      </p:sp>
      <p:sp>
        <p:nvSpPr>
          <p:cNvPr id="3" name="Content Placeholder 2">
            <a:extLst>
              <a:ext uri="{FF2B5EF4-FFF2-40B4-BE49-F238E27FC236}">
                <a16:creationId xmlns:a16="http://schemas.microsoft.com/office/drawing/2014/main" id="{42683C55-988E-498B-8B10-64016591559D}"/>
              </a:ext>
            </a:extLst>
          </p:cNvPr>
          <p:cNvSpPr>
            <a:spLocks noGrp="1"/>
          </p:cNvSpPr>
          <p:nvPr>
            <p:ph idx="1"/>
          </p:nvPr>
        </p:nvSpPr>
        <p:spPr/>
        <p:txBody>
          <a:bodyPr/>
          <a:lstStyle/>
          <a:p>
            <a:pPr marL="0" indent="0">
              <a:buNone/>
            </a:pPr>
            <a:r>
              <a:rPr lang="en-US" dirty="0"/>
              <a:t> </a:t>
            </a:r>
          </a:p>
          <a:p>
            <a:r>
              <a:rPr lang="en-US" sz="2800" dirty="0"/>
              <a:t>Virtual meetings are valuable for the following reason</a:t>
            </a:r>
            <a:endParaRPr lang="en-US" sz="2400" dirty="0"/>
          </a:p>
          <a:p>
            <a:pPr marL="457200" lvl="1" indent="0">
              <a:buNone/>
            </a:pPr>
            <a:r>
              <a:rPr lang="en-US" sz="2400" dirty="0"/>
              <a:t> </a:t>
            </a:r>
          </a:p>
          <a:p>
            <a:pPr lvl="1">
              <a:buFont typeface="Wingdings" panose="05000000000000000000" pitchFamily="2" charset="2"/>
              <a:buChar char="§"/>
            </a:pPr>
            <a:r>
              <a:rPr lang="en-US" sz="2400" dirty="0"/>
              <a:t> Gives interaction of members in the group</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 Commanders get to work with other squadrons</a:t>
            </a:r>
          </a:p>
          <a:p>
            <a:pPr marL="457200" lvl="1" indent="0">
              <a:buNone/>
            </a:pPr>
            <a:r>
              <a:rPr lang="en-US" sz="2400" dirty="0"/>
              <a:t> </a:t>
            </a:r>
          </a:p>
          <a:p>
            <a:pPr lvl="1">
              <a:buFont typeface="Wingdings" panose="05000000000000000000" pitchFamily="2" charset="2"/>
              <a:buChar char="§"/>
            </a:pPr>
            <a:r>
              <a:rPr lang="en-US" sz="2400" dirty="0"/>
              <a:t> More participation in discussion of topics</a:t>
            </a:r>
          </a:p>
          <a:p>
            <a:pPr marL="457200" lvl="1" indent="0">
              <a:buNone/>
            </a:pPr>
            <a:r>
              <a:rPr lang="en-US" sz="2400" dirty="0"/>
              <a:t> </a:t>
            </a:r>
          </a:p>
          <a:p>
            <a:pPr marL="457200" lvl="1" indent="0">
              <a:buNone/>
            </a:pPr>
            <a:endParaRPr lang="en-US" sz="2400" dirty="0"/>
          </a:p>
          <a:p>
            <a:pPr lvl="1">
              <a:buFont typeface="Wingdings" panose="05000000000000000000" pitchFamily="2" charset="2"/>
              <a:buChar char="§"/>
            </a:pPr>
            <a:endParaRPr lang="en-US" sz="2400" dirty="0"/>
          </a:p>
          <a:p>
            <a:pPr marL="457200" lvl="1" indent="0">
              <a:buNone/>
            </a:pPr>
            <a:endParaRPr lang="en-US" dirty="0"/>
          </a:p>
        </p:txBody>
      </p:sp>
      <p:sp>
        <p:nvSpPr>
          <p:cNvPr id="4" name="Slide Number Placeholder 3">
            <a:extLst>
              <a:ext uri="{FF2B5EF4-FFF2-40B4-BE49-F238E27FC236}">
                <a16:creationId xmlns:a16="http://schemas.microsoft.com/office/drawing/2014/main" id="{E4FD9D25-7744-4743-8CF0-4698598B72EF}"/>
              </a:ext>
            </a:extLst>
          </p:cNvPr>
          <p:cNvSpPr>
            <a:spLocks noGrp="1"/>
          </p:cNvSpPr>
          <p:nvPr>
            <p:ph type="sldNum" sz="quarter" idx="12"/>
          </p:nvPr>
        </p:nvSpPr>
        <p:spPr/>
        <p:txBody>
          <a:bodyPr/>
          <a:lstStyle/>
          <a:p>
            <a:pPr algn="r"/>
            <a:fld id="{81D62C55-66C0-4F19-A63C-0A910B9F4D26}" type="slidenum">
              <a:rPr lang="en-US" smtClean="0"/>
              <a:pPr algn="r"/>
              <a:t>3</a:t>
            </a:fld>
            <a:endParaRPr lang="en-US" dirty="0"/>
          </a:p>
        </p:txBody>
      </p:sp>
    </p:spTree>
    <p:extLst>
      <p:ext uri="{BB962C8B-B14F-4D97-AF65-F5344CB8AC3E}">
        <p14:creationId xmlns:p14="http://schemas.microsoft.com/office/powerpoint/2010/main" val="2791890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A7084-B768-436A-8240-D222800140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BAC5CD-BE3A-4A89-893A-03130F48463C}"/>
              </a:ext>
            </a:extLst>
          </p:cNvPr>
          <p:cNvSpPr>
            <a:spLocks noGrp="1"/>
          </p:cNvSpPr>
          <p:nvPr>
            <p:ph idx="1"/>
          </p:nvPr>
        </p:nvSpPr>
        <p:spPr>
          <a:xfrm>
            <a:off x="381000" y="1600200"/>
            <a:ext cx="11201400" cy="4800600"/>
          </a:xfrm>
        </p:spPr>
        <p:txBody>
          <a:bodyPr/>
          <a:lstStyle/>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The meetings can be recorded </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Can have more members involved other than just one squadron</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Squadrons can learn from each other</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No travel time required</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No time restraints on the meeting</a:t>
            </a:r>
          </a:p>
        </p:txBody>
      </p:sp>
      <p:sp>
        <p:nvSpPr>
          <p:cNvPr id="4" name="Slide Number Placeholder 3">
            <a:extLst>
              <a:ext uri="{FF2B5EF4-FFF2-40B4-BE49-F238E27FC236}">
                <a16:creationId xmlns:a16="http://schemas.microsoft.com/office/drawing/2014/main" id="{1A3F1364-DA6F-44D6-9EAD-91B76CAFB0CF}"/>
              </a:ext>
            </a:extLst>
          </p:cNvPr>
          <p:cNvSpPr>
            <a:spLocks noGrp="1"/>
          </p:cNvSpPr>
          <p:nvPr>
            <p:ph type="sldNum" sz="quarter" idx="12"/>
          </p:nvPr>
        </p:nvSpPr>
        <p:spPr/>
        <p:txBody>
          <a:bodyPr/>
          <a:lstStyle/>
          <a:p>
            <a:pPr algn="r"/>
            <a:fld id="{81D62C55-66C0-4F19-A63C-0A910B9F4D26}" type="slidenum">
              <a:rPr lang="en-US" smtClean="0"/>
              <a:pPr algn="r"/>
              <a:t>4</a:t>
            </a:fld>
            <a:endParaRPr lang="en-US" dirty="0"/>
          </a:p>
        </p:txBody>
      </p:sp>
    </p:spTree>
    <p:extLst>
      <p:ext uri="{BB962C8B-B14F-4D97-AF65-F5344CB8AC3E}">
        <p14:creationId xmlns:p14="http://schemas.microsoft.com/office/powerpoint/2010/main" val="252576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EF64-9E38-4EAF-AFDD-FBD68B8B2DE0}"/>
              </a:ext>
            </a:extLst>
          </p:cNvPr>
          <p:cNvSpPr>
            <a:spLocks noGrp="1"/>
          </p:cNvSpPr>
          <p:nvPr>
            <p:ph type="title"/>
          </p:nvPr>
        </p:nvSpPr>
        <p:spPr/>
        <p:txBody>
          <a:bodyPr/>
          <a:lstStyle/>
          <a:p>
            <a:r>
              <a:rPr lang="en-US" dirty="0"/>
              <a:t>Purposes</a:t>
            </a:r>
          </a:p>
        </p:txBody>
      </p:sp>
      <p:sp>
        <p:nvSpPr>
          <p:cNvPr id="3" name="Content Placeholder 2">
            <a:extLst>
              <a:ext uri="{FF2B5EF4-FFF2-40B4-BE49-F238E27FC236}">
                <a16:creationId xmlns:a16="http://schemas.microsoft.com/office/drawing/2014/main" id="{9CF99518-FD87-4115-A0FA-350113171408}"/>
              </a:ext>
            </a:extLst>
          </p:cNvPr>
          <p:cNvSpPr>
            <a:spLocks noGrp="1"/>
          </p:cNvSpPr>
          <p:nvPr>
            <p:ph idx="1"/>
          </p:nvPr>
        </p:nvSpPr>
        <p:spPr/>
        <p:txBody>
          <a:bodyPr/>
          <a:lstStyle/>
          <a:p>
            <a:endParaRPr lang="en-US" dirty="0"/>
          </a:p>
          <a:p>
            <a:r>
              <a:rPr lang="en-US" sz="2800" dirty="0"/>
              <a:t>Virtual meetings have several different purposes:</a:t>
            </a:r>
          </a:p>
          <a:p>
            <a:pPr lvl="1">
              <a:buFont typeface="Wingdings" panose="05000000000000000000" pitchFamily="2" charset="2"/>
              <a:buChar char="§"/>
            </a:pPr>
            <a:r>
              <a:rPr lang="en-US" sz="2400" dirty="0"/>
              <a:t> When squadrons are unable to meet in-person</a:t>
            </a:r>
          </a:p>
          <a:p>
            <a:pPr lvl="1">
              <a:buFont typeface="Wingdings" panose="05000000000000000000" pitchFamily="2" charset="2"/>
              <a:buChar char="§"/>
            </a:pPr>
            <a:r>
              <a:rPr lang="en-US" sz="2400" dirty="0"/>
              <a:t> Squadrons do not have enough active members</a:t>
            </a:r>
          </a:p>
          <a:p>
            <a:pPr lvl="1">
              <a:buFont typeface="Wingdings" panose="05000000000000000000" pitchFamily="2" charset="2"/>
              <a:buChar char="§"/>
            </a:pPr>
            <a:r>
              <a:rPr lang="en-US" sz="2400" dirty="0"/>
              <a:t> Use for training or promotions</a:t>
            </a:r>
          </a:p>
          <a:p>
            <a:pPr lvl="1">
              <a:buFont typeface="Wingdings" panose="05000000000000000000" pitchFamily="2" charset="2"/>
              <a:buChar char="§"/>
            </a:pPr>
            <a:r>
              <a:rPr lang="en-US" sz="2400" dirty="0"/>
              <a:t> Interact with other members of the group</a:t>
            </a:r>
          </a:p>
          <a:p>
            <a:pPr lvl="1">
              <a:buFont typeface="Wingdings" panose="05000000000000000000" pitchFamily="2" charset="2"/>
              <a:buChar char="§"/>
            </a:pPr>
            <a:r>
              <a:rPr lang="en-US" sz="2400" dirty="0"/>
              <a:t> Gives senior members a chance to learn</a:t>
            </a:r>
          </a:p>
          <a:p>
            <a:pPr lvl="1">
              <a:buFont typeface="Wingdings" panose="05000000000000000000" pitchFamily="2" charset="2"/>
              <a:buChar char="§"/>
            </a:pPr>
            <a:r>
              <a:rPr lang="en-US" sz="2400" dirty="0"/>
              <a:t> Learn how other squadrons conduct their meetings</a:t>
            </a:r>
          </a:p>
          <a:p>
            <a:pPr lvl="1">
              <a:buFont typeface="Wingdings" panose="05000000000000000000" pitchFamily="2" charset="2"/>
              <a:buChar char="§"/>
            </a:pPr>
            <a:endParaRPr lang="en-US" sz="2400" dirty="0"/>
          </a:p>
        </p:txBody>
      </p:sp>
      <p:sp>
        <p:nvSpPr>
          <p:cNvPr id="4" name="Slide Number Placeholder 3">
            <a:extLst>
              <a:ext uri="{FF2B5EF4-FFF2-40B4-BE49-F238E27FC236}">
                <a16:creationId xmlns:a16="http://schemas.microsoft.com/office/drawing/2014/main" id="{1952048C-945E-49E4-90D7-B813F019FA89}"/>
              </a:ext>
            </a:extLst>
          </p:cNvPr>
          <p:cNvSpPr>
            <a:spLocks noGrp="1"/>
          </p:cNvSpPr>
          <p:nvPr>
            <p:ph type="sldNum" sz="quarter" idx="12"/>
          </p:nvPr>
        </p:nvSpPr>
        <p:spPr/>
        <p:txBody>
          <a:bodyPr/>
          <a:lstStyle/>
          <a:p>
            <a:pPr algn="r"/>
            <a:fld id="{81D62C55-66C0-4F19-A63C-0A910B9F4D26}" type="slidenum">
              <a:rPr lang="en-US" smtClean="0"/>
              <a:pPr algn="r"/>
              <a:t>5</a:t>
            </a:fld>
            <a:endParaRPr lang="en-US" dirty="0"/>
          </a:p>
        </p:txBody>
      </p:sp>
    </p:spTree>
    <p:extLst>
      <p:ext uri="{BB962C8B-B14F-4D97-AF65-F5344CB8AC3E}">
        <p14:creationId xmlns:p14="http://schemas.microsoft.com/office/powerpoint/2010/main" val="883743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319C1-8202-4FBF-869A-6FE5D28EF342}"/>
              </a:ext>
            </a:extLst>
          </p:cNvPr>
          <p:cNvSpPr>
            <a:spLocks noGrp="1"/>
          </p:cNvSpPr>
          <p:nvPr>
            <p:ph type="title"/>
          </p:nvPr>
        </p:nvSpPr>
        <p:spPr/>
        <p:txBody>
          <a:bodyPr/>
          <a:lstStyle/>
          <a:p>
            <a:r>
              <a:rPr lang="en-US" dirty="0"/>
              <a:t>The Meeting</a:t>
            </a:r>
          </a:p>
        </p:txBody>
      </p:sp>
      <p:sp>
        <p:nvSpPr>
          <p:cNvPr id="3" name="Content Placeholder 2">
            <a:extLst>
              <a:ext uri="{FF2B5EF4-FFF2-40B4-BE49-F238E27FC236}">
                <a16:creationId xmlns:a16="http://schemas.microsoft.com/office/drawing/2014/main" id="{7E7B2EE6-02CB-4BE4-9B8E-B365B3AE7608}"/>
              </a:ext>
            </a:extLst>
          </p:cNvPr>
          <p:cNvSpPr>
            <a:spLocks noGrp="1"/>
          </p:cNvSpPr>
          <p:nvPr>
            <p:ph idx="1"/>
          </p:nvPr>
        </p:nvSpPr>
        <p:spPr>
          <a:xfrm>
            <a:off x="381000" y="1600200"/>
            <a:ext cx="11201400" cy="4953000"/>
          </a:xfrm>
        </p:spPr>
        <p:txBody>
          <a:bodyPr/>
          <a:lstStyle/>
          <a:p>
            <a:pPr marL="0" indent="0">
              <a:buNone/>
            </a:pPr>
            <a:r>
              <a:rPr lang="en-US" dirty="0"/>
              <a:t>Meetings will be held on Zoom or other virtual platform.</a:t>
            </a:r>
          </a:p>
          <a:p>
            <a:pPr marL="0" indent="0">
              <a:buNone/>
            </a:pPr>
            <a:r>
              <a:rPr lang="en-US" dirty="0"/>
              <a:t>2 Zoom accounts work best so you can record both senior and cadet sessions.</a:t>
            </a:r>
          </a:p>
          <a:p>
            <a:r>
              <a:rPr lang="en-US" dirty="0"/>
              <a:t>Cadet Session</a:t>
            </a:r>
          </a:p>
          <a:p>
            <a:pPr lvl="1">
              <a:buFont typeface="Wingdings" panose="05000000000000000000" pitchFamily="2" charset="2"/>
              <a:buChar char="§"/>
            </a:pPr>
            <a:r>
              <a:rPr lang="en-US" dirty="0"/>
              <a:t> </a:t>
            </a:r>
            <a:r>
              <a:rPr lang="en-US" sz="2400" dirty="0"/>
              <a:t>Must include</a:t>
            </a:r>
          </a:p>
          <a:p>
            <a:pPr lvl="2">
              <a:buFont typeface="Wingdings" panose="05000000000000000000" pitchFamily="2" charset="2"/>
              <a:buChar char="v"/>
            </a:pPr>
            <a:r>
              <a:rPr lang="en-US" dirty="0"/>
              <a:t>  </a:t>
            </a:r>
            <a:r>
              <a:rPr lang="en-US" sz="2400" dirty="0"/>
              <a:t>Character Development</a:t>
            </a:r>
          </a:p>
          <a:p>
            <a:pPr lvl="2">
              <a:buFont typeface="Wingdings" panose="05000000000000000000" pitchFamily="2" charset="2"/>
              <a:buChar char="v"/>
            </a:pPr>
            <a:r>
              <a:rPr lang="en-US" sz="2400" dirty="0"/>
              <a:t>  Leadership Lesson</a:t>
            </a:r>
          </a:p>
          <a:p>
            <a:pPr lvl="2">
              <a:buFont typeface="Wingdings" panose="05000000000000000000" pitchFamily="2" charset="2"/>
              <a:buChar char="v"/>
            </a:pPr>
            <a:r>
              <a:rPr lang="en-US" sz="2400" dirty="0"/>
              <a:t>  Aerospace Lesson</a:t>
            </a:r>
          </a:p>
          <a:p>
            <a:r>
              <a:rPr lang="en-US" sz="3000" dirty="0"/>
              <a:t> </a:t>
            </a:r>
            <a:r>
              <a:rPr lang="en-US" dirty="0"/>
              <a:t>Senior Session</a:t>
            </a:r>
          </a:p>
          <a:p>
            <a:pPr lvl="1">
              <a:buFont typeface="Wingdings" panose="05000000000000000000" pitchFamily="2" charset="2"/>
              <a:buChar char="§"/>
            </a:pPr>
            <a:r>
              <a:rPr lang="en-US" dirty="0"/>
              <a:t> </a:t>
            </a:r>
            <a:r>
              <a:rPr lang="en-US" sz="2400" dirty="0"/>
              <a:t>Education and Training</a:t>
            </a:r>
          </a:p>
          <a:p>
            <a:pPr lvl="1">
              <a:buFont typeface="Wingdings" panose="05000000000000000000" pitchFamily="2" charset="2"/>
              <a:buChar char="§"/>
            </a:pPr>
            <a:r>
              <a:rPr lang="en-US" sz="2400" dirty="0"/>
              <a:t>  Topic of Interest</a:t>
            </a:r>
          </a:p>
          <a:p>
            <a:pPr lvl="1">
              <a:buFont typeface="Wingdings" panose="05000000000000000000" pitchFamily="2" charset="2"/>
              <a:buChar char="§"/>
            </a:pPr>
            <a:r>
              <a:rPr lang="en-US" sz="2400" dirty="0"/>
              <a:t>  Helpful Instruction</a:t>
            </a:r>
          </a:p>
        </p:txBody>
      </p:sp>
      <p:sp>
        <p:nvSpPr>
          <p:cNvPr id="4" name="Slide Number Placeholder 3">
            <a:extLst>
              <a:ext uri="{FF2B5EF4-FFF2-40B4-BE49-F238E27FC236}">
                <a16:creationId xmlns:a16="http://schemas.microsoft.com/office/drawing/2014/main" id="{C07DCB16-CCD9-42D8-8716-850546D87E08}"/>
              </a:ext>
            </a:extLst>
          </p:cNvPr>
          <p:cNvSpPr>
            <a:spLocks noGrp="1"/>
          </p:cNvSpPr>
          <p:nvPr>
            <p:ph type="sldNum" sz="quarter" idx="12"/>
          </p:nvPr>
        </p:nvSpPr>
        <p:spPr/>
        <p:txBody>
          <a:bodyPr/>
          <a:lstStyle/>
          <a:p>
            <a:pPr algn="r"/>
            <a:fld id="{81D62C55-66C0-4F19-A63C-0A910B9F4D26}" type="slidenum">
              <a:rPr lang="en-US" smtClean="0"/>
              <a:pPr algn="r"/>
              <a:t>6</a:t>
            </a:fld>
            <a:endParaRPr lang="en-US" dirty="0"/>
          </a:p>
        </p:txBody>
      </p:sp>
    </p:spTree>
    <p:extLst>
      <p:ext uri="{BB962C8B-B14F-4D97-AF65-F5344CB8AC3E}">
        <p14:creationId xmlns:p14="http://schemas.microsoft.com/office/powerpoint/2010/main" val="3734960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F3BF8-06DD-44C0-8A27-64E73ECF91EA}"/>
              </a:ext>
            </a:extLst>
          </p:cNvPr>
          <p:cNvSpPr>
            <a:spLocks noGrp="1"/>
          </p:cNvSpPr>
          <p:nvPr>
            <p:ph type="title"/>
          </p:nvPr>
        </p:nvSpPr>
        <p:spPr/>
        <p:txBody>
          <a:bodyPr/>
          <a:lstStyle/>
          <a:p>
            <a:r>
              <a:rPr lang="en-US" dirty="0"/>
              <a:t>Meeting Times</a:t>
            </a:r>
          </a:p>
        </p:txBody>
      </p:sp>
      <p:sp>
        <p:nvSpPr>
          <p:cNvPr id="3" name="Content Placeholder 2">
            <a:extLst>
              <a:ext uri="{FF2B5EF4-FFF2-40B4-BE49-F238E27FC236}">
                <a16:creationId xmlns:a16="http://schemas.microsoft.com/office/drawing/2014/main" id="{2DB28062-9C28-4D42-A4F2-E0CF1EFCFCAE}"/>
              </a:ext>
            </a:extLst>
          </p:cNvPr>
          <p:cNvSpPr>
            <a:spLocks noGrp="1"/>
          </p:cNvSpPr>
          <p:nvPr>
            <p:ph idx="1"/>
          </p:nvPr>
        </p:nvSpPr>
        <p:spPr/>
        <p:txBody>
          <a:bodyPr/>
          <a:lstStyle/>
          <a:p>
            <a:r>
              <a:rPr lang="en-US" dirty="0"/>
              <a:t> Meeting may be held as much or little as you prefer:</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  Weekly</a:t>
            </a:r>
          </a:p>
          <a:p>
            <a:pPr marL="457200" lvl="1" indent="0">
              <a:buNone/>
            </a:pPr>
            <a:endParaRPr lang="en-US" sz="2400" dirty="0"/>
          </a:p>
          <a:p>
            <a:pPr lvl="1">
              <a:buFont typeface="Wingdings" panose="05000000000000000000" pitchFamily="2" charset="2"/>
              <a:buChar char="§"/>
            </a:pPr>
            <a:r>
              <a:rPr lang="en-US" sz="2400" dirty="0"/>
              <a:t> Bi-weekly</a:t>
            </a:r>
          </a:p>
          <a:p>
            <a:pPr marL="457200" lvl="1" indent="0">
              <a:buNone/>
            </a:pPr>
            <a:r>
              <a:rPr lang="en-US" sz="2400" dirty="0"/>
              <a:t> </a:t>
            </a:r>
          </a:p>
          <a:p>
            <a:pPr lvl="1">
              <a:buFont typeface="Wingdings" panose="05000000000000000000" pitchFamily="2" charset="2"/>
              <a:buChar char="§"/>
            </a:pPr>
            <a:r>
              <a:rPr lang="en-US" sz="2400" dirty="0"/>
              <a:t> Monthly </a:t>
            </a:r>
          </a:p>
          <a:p>
            <a:pPr marL="460375" indent="-457200"/>
            <a:endParaRPr lang="en-US" dirty="0"/>
          </a:p>
          <a:p>
            <a:pPr marL="460375" indent="-457200"/>
            <a:r>
              <a:rPr lang="en-US" dirty="0"/>
              <a:t>Meeting can be up to two hours long</a:t>
            </a:r>
          </a:p>
        </p:txBody>
      </p:sp>
      <p:sp>
        <p:nvSpPr>
          <p:cNvPr id="4" name="Slide Number Placeholder 3">
            <a:extLst>
              <a:ext uri="{FF2B5EF4-FFF2-40B4-BE49-F238E27FC236}">
                <a16:creationId xmlns:a16="http://schemas.microsoft.com/office/drawing/2014/main" id="{08A89D97-2307-456E-98E6-16EB19355225}"/>
              </a:ext>
            </a:extLst>
          </p:cNvPr>
          <p:cNvSpPr>
            <a:spLocks noGrp="1"/>
          </p:cNvSpPr>
          <p:nvPr>
            <p:ph type="sldNum" sz="quarter" idx="12"/>
          </p:nvPr>
        </p:nvSpPr>
        <p:spPr/>
        <p:txBody>
          <a:bodyPr/>
          <a:lstStyle/>
          <a:p>
            <a:pPr algn="r"/>
            <a:fld id="{81D62C55-66C0-4F19-A63C-0A910B9F4D26}" type="slidenum">
              <a:rPr lang="en-US" smtClean="0"/>
              <a:pPr algn="r"/>
              <a:t>7</a:t>
            </a:fld>
            <a:endParaRPr lang="en-US" dirty="0"/>
          </a:p>
        </p:txBody>
      </p:sp>
    </p:spTree>
    <p:extLst>
      <p:ext uri="{BB962C8B-B14F-4D97-AF65-F5344CB8AC3E}">
        <p14:creationId xmlns:p14="http://schemas.microsoft.com/office/powerpoint/2010/main" val="903723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E25B-13FD-412C-8E1E-4D9F91095CC2}"/>
              </a:ext>
            </a:extLst>
          </p:cNvPr>
          <p:cNvSpPr>
            <a:spLocks noGrp="1"/>
          </p:cNvSpPr>
          <p:nvPr>
            <p:ph type="title"/>
          </p:nvPr>
        </p:nvSpPr>
        <p:spPr/>
        <p:txBody>
          <a:bodyPr/>
          <a:lstStyle/>
          <a:p>
            <a:r>
              <a:rPr lang="en-US" dirty="0"/>
              <a:t>Weekly Schedule</a:t>
            </a:r>
          </a:p>
        </p:txBody>
      </p:sp>
      <p:sp>
        <p:nvSpPr>
          <p:cNvPr id="3" name="Content Placeholder 2">
            <a:extLst>
              <a:ext uri="{FF2B5EF4-FFF2-40B4-BE49-F238E27FC236}">
                <a16:creationId xmlns:a16="http://schemas.microsoft.com/office/drawing/2014/main" id="{E61EACFC-BA90-4CAA-8AAD-354E43F93EC2}"/>
              </a:ext>
            </a:extLst>
          </p:cNvPr>
          <p:cNvSpPr>
            <a:spLocks noGrp="1"/>
          </p:cNvSpPr>
          <p:nvPr>
            <p:ph idx="1"/>
          </p:nvPr>
        </p:nvSpPr>
        <p:spPr/>
        <p:txBody>
          <a:bodyPr/>
          <a:lstStyle/>
          <a:p>
            <a:r>
              <a:rPr lang="en-US" dirty="0"/>
              <a:t>  A weekly schedule could be done on alternating days</a:t>
            </a:r>
          </a:p>
          <a:p>
            <a:pPr lvl="1">
              <a:buFont typeface="Wingdings" panose="05000000000000000000" pitchFamily="2" charset="2"/>
              <a:buChar char="§"/>
            </a:pPr>
            <a:endParaRPr lang="en-US" dirty="0"/>
          </a:p>
          <a:p>
            <a:pPr lvl="1">
              <a:buFont typeface="Wingdings" panose="05000000000000000000" pitchFamily="2" charset="2"/>
              <a:buChar char="§"/>
            </a:pPr>
            <a:r>
              <a:rPr lang="en-US" sz="2400" dirty="0"/>
              <a:t> Week one Monday</a:t>
            </a:r>
          </a:p>
          <a:p>
            <a:pPr lvl="1">
              <a:buFont typeface="Wingdings" panose="05000000000000000000" pitchFamily="2" charset="2"/>
              <a:buChar char="§"/>
            </a:pPr>
            <a:r>
              <a:rPr lang="en-US" sz="2400" dirty="0"/>
              <a:t> Week two Tuesday</a:t>
            </a:r>
          </a:p>
          <a:p>
            <a:pPr lvl="1">
              <a:buFont typeface="Wingdings" panose="05000000000000000000" pitchFamily="2" charset="2"/>
              <a:buChar char="§"/>
            </a:pPr>
            <a:r>
              <a:rPr lang="en-US" sz="2400" dirty="0"/>
              <a:t> Week three Wednesday</a:t>
            </a:r>
          </a:p>
          <a:p>
            <a:pPr lvl="1">
              <a:buFont typeface="Wingdings" panose="05000000000000000000" pitchFamily="2" charset="2"/>
              <a:buChar char="§"/>
            </a:pPr>
            <a:r>
              <a:rPr lang="en-US" sz="2400" dirty="0"/>
              <a:t> Week four Thursday</a:t>
            </a:r>
          </a:p>
          <a:p>
            <a:pPr lvl="1">
              <a:buFont typeface="Wingdings" panose="05000000000000000000" pitchFamily="2" charset="2"/>
              <a:buChar char="§"/>
            </a:pPr>
            <a:r>
              <a:rPr lang="en-US" sz="2400" dirty="0"/>
              <a:t> Week five Monday</a:t>
            </a:r>
          </a:p>
          <a:p>
            <a:pPr marL="457200" lvl="1" indent="0">
              <a:buNone/>
            </a:pPr>
            <a:endParaRPr lang="en-US" sz="2400" dirty="0"/>
          </a:p>
          <a:p>
            <a:pPr marL="457200" lvl="1" indent="0">
              <a:buNone/>
            </a:pPr>
            <a:r>
              <a:rPr lang="en-US" sz="2400" dirty="0"/>
              <a:t>Doing this should give most members a chance to attend </a:t>
            </a:r>
          </a:p>
          <a:p>
            <a:pPr lvl="1">
              <a:buFont typeface="Wingdings" panose="05000000000000000000" pitchFamily="2" charset="2"/>
              <a:buChar char="§"/>
            </a:pPr>
            <a:endParaRPr lang="en-US" sz="2400" dirty="0"/>
          </a:p>
        </p:txBody>
      </p:sp>
      <p:sp>
        <p:nvSpPr>
          <p:cNvPr id="4" name="Slide Number Placeholder 3">
            <a:extLst>
              <a:ext uri="{FF2B5EF4-FFF2-40B4-BE49-F238E27FC236}">
                <a16:creationId xmlns:a16="http://schemas.microsoft.com/office/drawing/2014/main" id="{91C797A5-29BF-4F87-B3A9-77058012F3FF}"/>
              </a:ext>
            </a:extLst>
          </p:cNvPr>
          <p:cNvSpPr>
            <a:spLocks noGrp="1"/>
          </p:cNvSpPr>
          <p:nvPr>
            <p:ph type="sldNum" sz="quarter" idx="12"/>
          </p:nvPr>
        </p:nvSpPr>
        <p:spPr/>
        <p:txBody>
          <a:bodyPr/>
          <a:lstStyle/>
          <a:p>
            <a:pPr algn="r"/>
            <a:fld id="{81D62C55-66C0-4F19-A63C-0A910B9F4D26}" type="slidenum">
              <a:rPr lang="en-US" smtClean="0"/>
              <a:pPr algn="r"/>
              <a:t>8</a:t>
            </a:fld>
            <a:endParaRPr lang="en-US" dirty="0"/>
          </a:p>
        </p:txBody>
      </p:sp>
    </p:spTree>
    <p:extLst>
      <p:ext uri="{BB962C8B-B14F-4D97-AF65-F5344CB8AC3E}">
        <p14:creationId xmlns:p14="http://schemas.microsoft.com/office/powerpoint/2010/main" val="2828108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75DFC-9C09-4771-9042-88A2238608E4}"/>
              </a:ext>
            </a:extLst>
          </p:cNvPr>
          <p:cNvSpPr>
            <a:spLocks noGrp="1"/>
          </p:cNvSpPr>
          <p:nvPr>
            <p:ph type="title"/>
          </p:nvPr>
        </p:nvSpPr>
        <p:spPr/>
        <p:txBody>
          <a:bodyPr/>
          <a:lstStyle/>
          <a:p>
            <a:r>
              <a:rPr lang="en-US" dirty="0"/>
              <a:t>How its Planned</a:t>
            </a:r>
          </a:p>
        </p:txBody>
      </p:sp>
      <p:sp>
        <p:nvSpPr>
          <p:cNvPr id="3" name="Content Placeholder 2">
            <a:extLst>
              <a:ext uri="{FF2B5EF4-FFF2-40B4-BE49-F238E27FC236}">
                <a16:creationId xmlns:a16="http://schemas.microsoft.com/office/drawing/2014/main" id="{ED983749-E258-4293-BE2C-BA7FDAD1DDA3}"/>
              </a:ext>
            </a:extLst>
          </p:cNvPr>
          <p:cNvSpPr>
            <a:spLocks noGrp="1"/>
          </p:cNvSpPr>
          <p:nvPr>
            <p:ph idx="1"/>
          </p:nvPr>
        </p:nvSpPr>
        <p:spPr>
          <a:xfrm>
            <a:off x="381000" y="1600200"/>
            <a:ext cx="11201400" cy="4800600"/>
          </a:xfrm>
        </p:spPr>
        <p:txBody>
          <a:bodyPr/>
          <a:lstStyle/>
          <a:p>
            <a:pPr marL="0" indent="0">
              <a:buNone/>
            </a:pPr>
            <a:r>
              <a:rPr lang="en-US" dirty="0"/>
              <a:t>The planning committee for the meeting is made up of the Group/Squadron Command Staff who meet once a month to go over the schedule for the next month.</a:t>
            </a:r>
          </a:p>
          <a:p>
            <a:r>
              <a:rPr lang="en-US" dirty="0"/>
              <a:t>Group/Squadron Command Staff consists of:</a:t>
            </a:r>
          </a:p>
          <a:p>
            <a:pPr lvl="1">
              <a:buFont typeface="Wingdings" panose="05000000000000000000" pitchFamily="2" charset="2"/>
              <a:buChar char="§"/>
            </a:pPr>
            <a:r>
              <a:rPr lang="en-US" sz="2400" dirty="0"/>
              <a:t>  Group Commander</a:t>
            </a:r>
          </a:p>
          <a:p>
            <a:pPr lvl="1">
              <a:buFont typeface="Wingdings" panose="05000000000000000000" pitchFamily="2" charset="2"/>
              <a:buChar char="§"/>
            </a:pPr>
            <a:r>
              <a:rPr lang="en-US" sz="2400" dirty="0"/>
              <a:t>  Deputy Commander</a:t>
            </a:r>
          </a:p>
          <a:p>
            <a:pPr lvl="1">
              <a:buFont typeface="Wingdings" panose="05000000000000000000" pitchFamily="2" charset="2"/>
              <a:buChar char="§"/>
            </a:pPr>
            <a:r>
              <a:rPr lang="en-US" sz="2400" dirty="0"/>
              <a:t>  Chief of Staff</a:t>
            </a:r>
          </a:p>
          <a:p>
            <a:pPr lvl="1">
              <a:buFont typeface="Wingdings" panose="05000000000000000000" pitchFamily="2" charset="2"/>
              <a:buChar char="§"/>
            </a:pPr>
            <a:r>
              <a:rPr lang="en-US" sz="2400" dirty="0"/>
              <a:t>  Squadron Commanders</a:t>
            </a:r>
          </a:p>
          <a:p>
            <a:pPr lvl="1">
              <a:buFont typeface="Wingdings" panose="05000000000000000000" pitchFamily="2" charset="2"/>
              <a:buChar char="§"/>
            </a:pPr>
            <a:r>
              <a:rPr lang="en-US" sz="2400" dirty="0"/>
              <a:t>  Squadron Cadet Commanders </a:t>
            </a:r>
          </a:p>
          <a:p>
            <a:pPr lvl="1">
              <a:buFont typeface="Wingdings" panose="05000000000000000000" pitchFamily="2" charset="2"/>
              <a:buChar char="§"/>
            </a:pPr>
            <a:r>
              <a:rPr lang="en-US" sz="2400" dirty="0"/>
              <a:t>  Group CAC Officers</a:t>
            </a:r>
          </a:p>
          <a:p>
            <a:pPr lvl="2">
              <a:buFont typeface="Wingdings" panose="05000000000000000000" pitchFamily="2" charset="2"/>
              <a:buChar char="v"/>
            </a:pPr>
            <a:r>
              <a:rPr lang="en-US" sz="2400" dirty="0"/>
              <a:t>  The CAC Officers will be called Cadet Command Staff for the virtual meetings</a:t>
            </a:r>
          </a:p>
        </p:txBody>
      </p:sp>
      <p:sp>
        <p:nvSpPr>
          <p:cNvPr id="4" name="Slide Number Placeholder 3">
            <a:extLst>
              <a:ext uri="{FF2B5EF4-FFF2-40B4-BE49-F238E27FC236}">
                <a16:creationId xmlns:a16="http://schemas.microsoft.com/office/drawing/2014/main" id="{A2E17C81-F737-4586-A6D5-AA327A834FEC}"/>
              </a:ext>
            </a:extLst>
          </p:cNvPr>
          <p:cNvSpPr>
            <a:spLocks noGrp="1"/>
          </p:cNvSpPr>
          <p:nvPr>
            <p:ph type="sldNum" sz="quarter" idx="12"/>
          </p:nvPr>
        </p:nvSpPr>
        <p:spPr/>
        <p:txBody>
          <a:bodyPr/>
          <a:lstStyle/>
          <a:p>
            <a:pPr algn="r"/>
            <a:fld id="{81D62C55-66C0-4F19-A63C-0A910B9F4D26}" type="slidenum">
              <a:rPr lang="en-US" smtClean="0"/>
              <a:pPr algn="r"/>
              <a:t>9</a:t>
            </a:fld>
            <a:endParaRPr lang="en-US" dirty="0"/>
          </a:p>
        </p:txBody>
      </p:sp>
    </p:spTree>
    <p:extLst>
      <p:ext uri="{BB962C8B-B14F-4D97-AF65-F5344CB8AC3E}">
        <p14:creationId xmlns:p14="http://schemas.microsoft.com/office/powerpoint/2010/main" val="1542783418"/>
      </p:ext>
    </p:extLst>
  </p:cSld>
  <p:clrMapOvr>
    <a:masterClrMapping/>
  </p:clrMapOvr>
</p:sld>
</file>

<file path=ppt/theme/theme1.xml><?xml version="1.0" encoding="utf-8"?>
<a:theme xmlns:a="http://schemas.openxmlformats.org/drawingml/2006/main" name="Sky">
  <a:themeElements>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k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lnDef>
  </a:objectDefaults>
  <a:extraClrSchemeLst>
    <a:extraClrScheme>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k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k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k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k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k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k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k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k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k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k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k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Sky</Template>
  <TotalTime>14370</TotalTime>
  <Words>1504</Words>
  <Application>Microsoft Office PowerPoint</Application>
  <PresentationFormat>Widescreen</PresentationFormat>
  <Paragraphs>281</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BauerBodni Titl BT</vt:lpstr>
      <vt:lpstr>Calibri</vt:lpstr>
      <vt:lpstr>Wingdings</vt:lpstr>
      <vt:lpstr>Sky</vt:lpstr>
      <vt:lpstr>PowerPoint Presentation</vt:lpstr>
      <vt:lpstr>Virtual Group/Squadron Meeting</vt:lpstr>
      <vt:lpstr>Why the Virtual Meeting is Valuable</vt:lpstr>
      <vt:lpstr>PowerPoint Presentation</vt:lpstr>
      <vt:lpstr>Purposes</vt:lpstr>
      <vt:lpstr>The Meeting</vt:lpstr>
      <vt:lpstr>Meeting Times</vt:lpstr>
      <vt:lpstr>Weekly Schedule</vt:lpstr>
      <vt:lpstr>How its Planned</vt:lpstr>
      <vt:lpstr>Meeting</vt:lpstr>
      <vt:lpstr>Sample Monthly Schedule</vt:lpstr>
      <vt:lpstr>Weekly Agenda</vt:lpstr>
      <vt:lpstr>Questions</vt:lpstr>
      <vt:lpstr>PowerPoint Presentation</vt:lpstr>
    </vt:vector>
  </TitlesOfParts>
  <Company>NHQ Civil Air Patrol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pgloyd</dc:creator>
  <cp:lastModifiedBy>Peg Matson</cp:lastModifiedBy>
  <cp:revision>1000</cp:revision>
  <dcterms:created xsi:type="dcterms:W3CDTF">2008-07-11T20:08:11Z</dcterms:created>
  <dcterms:modified xsi:type="dcterms:W3CDTF">2021-04-20T18:39:13Z</dcterms:modified>
</cp:coreProperties>
</file>