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2" r:id="rId5"/>
    <p:sldMasterId id="2147483696" r:id="rId6"/>
  </p:sldMasterIdLst>
  <p:notesMasterIdLst>
    <p:notesMasterId r:id="rId17"/>
  </p:notesMasterIdLst>
  <p:sldIdLst>
    <p:sldId id="259" r:id="rId7"/>
    <p:sldId id="257" r:id="rId8"/>
    <p:sldId id="268" r:id="rId9"/>
    <p:sldId id="264" r:id="rId10"/>
    <p:sldId id="258" r:id="rId11"/>
    <p:sldId id="265" r:id="rId12"/>
    <p:sldId id="261" r:id="rId13"/>
    <p:sldId id="262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6"/>
    <a:srgbClr val="FBFBFB"/>
    <a:srgbClr val="BDBDBD"/>
    <a:srgbClr val="63656B"/>
    <a:srgbClr val="EFEF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0" autoAdjust="0"/>
    <p:restoredTop sz="94679" autoAdjust="0"/>
  </p:normalViewPr>
  <p:slideViewPr>
    <p:cSldViewPr snapToGrid="0">
      <p:cViewPr varScale="1">
        <p:scale>
          <a:sx n="81" d="100"/>
          <a:sy n="81" d="100"/>
        </p:scale>
        <p:origin x="83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153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09F97C-0500-4D4F-9B9B-377C718BFE40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5882C911-A4B8-4433-8E27-88E15B5D6D1E}">
      <dgm:prSet phldrT="[Text]"/>
      <dgm:spPr/>
      <dgm:t>
        <a:bodyPr/>
        <a:lstStyle/>
        <a:p>
          <a:r>
            <a:rPr lang="en-US" dirty="0"/>
            <a:t>August:  Command Council</a:t>
          </a:r>
        </a:p>
      </dgm:t>
    </dgm:pt>
    <dgm:pt modelId="{9480B7E6-C15A-4CA9-A2CB-C78D39B43C0D}" type="parTrans" cxnId="{FF1DBE5D-28A6-4850-8835-F76354FCC07E}">
      <dgm:prSet/>
      <dgm:spPr/>
      <dgm:t>
        <a:bodyPr/>
        <a:lstStyle/>
        <a:p>
          <a:endParaRPr lang="en-US"/>
        </a:p>
      </dgm:t>
    </dgm:pt>
    <dgm:pt modelId="{72EE06D4-B43F-4C73-98C7-E3D2F83611E1}" type="sibTrans" cxnId="{FF1DBE5D-28A6-4850-8835-F76354FCC07E}">
      <dgm:prSet/>
      <dgm:spPr/>
      <dgm:t>
        <a:bodyPr/>
        <a:lstStyle/>
        <a:p>
          <a:endParaRPr lang="en-US"/>
        </a:p>
      </dgm:t>
    </dgm:pt>
    <dgm:pt modelId="{2759C619-8D52-420E-B15F-3A32D689A423}">
      <dgm:prSet phldrT="[Text]"/>
      <dgm:spPr/>
      <dgm:t>
        <a:bodyPr/>
        <a:lstStyle/>
        <a:p>
          <a:r>
            <a:rPr lang="en-US" dirty="0"/>
            <a:t>November: Appoint YAO</a:t>
          </a:r>
        </a:p>
      </dgm:t>
    </dgm:pt>
    <dgm:pt modelId="{EDE24C15-5F57-4AFA-9252-2B47A2201E44}" type="parTrans" cxnId="{D05ECAE5-550A-4022-94C9-358D54FD5B25}">
      <dgm:prSet/>
      <dgm:spPr/>
      <dgm:t>
        <a:bodyPr/>
        <a:lstStyle/>
        <a:p>
          <a:endParaRPr lang="en-US"/>
        </a:p>
      </dgm:t>
    </dgm:pt>
    <dgm:pt modelId="{079A855F-5141-4539-A3E1-DB4D2E1EA268}" type="sibTrans" cxnId="{D05ECAE5-550A-4022-94C9-358D54FD5B25}">
      <dgm:prSet/>
      <dgm:spPr/>
      <dgm:t>
        <a:bodyPr/>
        <a:lstStyle/>
        <a:p>
          <a:endParaRPr lang="en-US"/>
        </a:p>
      </dgm:t>
    </dgm:pt>
    <dgm:pt modelId="{B090C744-D191-44C8-9313-761FE1E93882}">
      <dgm:prSet phldrT="[Text]"/>
      <dgm:spPr/>
      <dgm:t>
        <a:bodyPr/>
        <a:lstStyle/>
        <a:p>
          <a:r>
            <a:rPr lang="en-US" dirty="0"/>
            <a:t>December: Training Sessions</a:t>
          </a:r>
        </a:p>
      </dgm:t>
    </dgm:pt>
    <dgm:pt modelId="{B2156169-2FFA-43C4-B6F4-DB7C666F5B17}" type="parTrans" cxnId="{FCE2B2CA-4D3E-4207-9C93-DAF5C7DE87CE}">
      <dgm:prSet/>
      <dgm:spPr/>
      <dgm:t>
        <a:bodyPr/>
        <a:lstStyle/>
        <a:p>
          <a:endParaRPr lang="en-US"/>
        </a:p>
      </dgm:t>
    </dgm:pt>
    <dgm:pt modelId="{64618054-8FC6-4877-A805-17C73FD730AC}" type="sibTrans" cxnId="{FCE2B2CA-4D3E-4207-9C93-DAF5C7DE87CE}">
      <dgm:prSet/>
      <dgm:spPr/>
      <dgm:t>
        <a:bodyPr/>
        <a:lstStyle/>
        <a:p>
          <a:endParaRPr lang="en-US"/>
        </a:p>
      </dgm:t>
    </dgm:pt>
    <dgm:pt modelId="{AAE7F286-9EB0-4CF3-9A1C-97892E144D8A}" type="pres">
      <dgm:prSet presAssocID="{A209F97C-0500-4D4F-9B9B-377C718BFE40}" presName="Name0" presStyleCnt="0">
        <dgm:presLayoutVars>
          <dgm:dir/>
          <dgm:resizeHandles val="exact"/>
        </dgm:presLayoutVars>
      </dgm:prSet>
      <dgm:spPr/>
    </dgm:pt>
    <dgm:pt modelId="{ADF1D022-B572-4C25-94DD-4B3860A7407D}" type="pres">
      <dgm:prSet presAssocID="{A209F97C-0500-4D4F-9B9B-377C718BFE40}" presName="arrow" presStyleLbl="bgShp" presStyleIdx="0" presStyleCnt="1"/>
      <dgm:spPr/>
    </dgm:pt>
    <dgm:pt modelId="{E1E55710-58C6-4285-A4DC-3CB60C25568B}" type="pres">
      <dgm:prSet presAssocID="{A209F97C-0500-4D4F-9B9B-377C718BFE40}" presName="points" presStyleCnt="0"/>
      <dgm:spPr/>
    </dgm:pt>
    <dgm:pt modelId="{2ED871D8-73E5-454C-9558-507BD3F7E779}" type="pres">
      <dgm:prSet presAssocID="{5882C911-A4B8-4433-8E27-88E15B5D6D1E}" presName="compositeA" presStyleCnt="0"/>
      <dgm:spPr/>
    </dgm:pt>
    <dgm:pt modelId="{FCBB2501-8BB8-46C0-BA64-2D4C290FDBF1}" type="pres">
      <dgm:prSet presAssocID="{5882C911-A4B8-4433-8E27-88E15B5D6D1E}" presName="textA" presStyleLbl="revTx" presStyleIdx="0" presStyleCnt="3">
        <dgm:presLayoutVars>
          <dgm:bulletEnabled val="1"/>
        </dgm:presLayoutVars>
      </dgm:prSet>
      <dgm:spPr/>
    </dgm:pt>
    <dgm:pt modelId="{71D6C017-3D78-4468-A165-9D5709929C4B}" type="pres">
      <dgm:prSet presAssocID="{5882C911-A4B8-4433-8E27-88E15B5D6D1E}" presName="circleA" presStyleLbl="node1" presStyleIdx="0" presStyleCnt="3"/>
      <dgm:spPr/>
    </dgm:pt>
    <dgm:pt modelId="{88A7F673-0118-4CF8-B10F-58481534286D}" type="pres">
      <dgm:prSet presAssocID="{5882C911-A4B8-4433-8E27-88E15B5D6D1E}" presName="spaceA" presStyleCnt="0"/>
      <dgm:spPr/>
    </dgm:pt>
    <dgm:pt modelId="{D8A13FC6-622F-480C-8D30-9444B6AA17B6}" type="pres">
      <dgm:prSet presAssocID="{72EE06D4-B43F-4C73-98C7-E3D2F83611E1}" presName="space" presStyleCnt="0"/>
      <dgm:spPr/>
    </dgm:pt>
    <dgm:pt modelId="{1109737A-8DA7-47E8-B298-B7356A556394}" type="pres">
      <dgm:prSet presAssocID="{2759C619-8D52-420E-B15F-3A32D689A423}" presName="compositeB" presStyleCnt="0"/>
      <dgm:spPr/>
    </dgm:pt>
    <dgm:pt modelId="{A4F09A10-5C14-41D2-B13B-9B5BFAD73AD4}" type="pres">
      <dgm:prSet presAssocID="{2759C619-8D52-420E-B15F-3A32D689A423}" presName="textB" presStyleLbl="revTx" presStyleIdx="1" presStyleCnt="3">
        <dgm:presLayoutVars>
          <dgm:bulletEnabled val="1"/>
        </dgm:presLayoutVars>
      </dgm:prSet>
      <dgm:spPr/>
    </dgm:pt>
    <dgm:pt modelId="{186602D4-67B6-4DC4-97F2-C183BA049E62}" type="pres">
      <dgm:prSet presAssocID="{2759C619-8D52-420E-B15F-3A32D689A423}" presName="circleB" presStyleLbl="node1" presStyleIdx="1" presStyleCnt="3"/>
      <dgm:spPr/>
    </dgm:pt>
    <dgm:pt modelId="{E6908FC2-2E6C-44B7-BDA4-AB87A66253ED}" type="pres">
      <dgm:prSet presAssocID="{2759C619-8D52-420E-B15F-3A32D689A423}" presName="spaceB" presStyleCnt="0"/>
      <dgm:spPr/>
    </dgm:pt>
    <dgm:pt modelId="{ECC3BE67-7D33-4B16-BD75-E208DACC7E4B}" type="pres">
      <dgm:prSet presAssocID="{079A855F-5141-4539-A3E1-DB4D2E1EA268}" presName="space" presStyleCnt="0"/>
      <dgm:spPr/>
    </dgm:pt>
    <dgm:pt modelId="{E416991C-64FA-4267-BFC3-F781547E475E}" type="pres">
      <dgm:prSet presAssocID="{B090C744-D191-44C8-9313-761FE1E93882}" presName="compositeA" presStyleCnt="0"/>
      <dgm:spPr/>
    </dgm:pt>
    <dgm:pt modelId="{8FA4E093-F19E-44C5-ACEB-FAE0215F76C1}" type="pres">
      <dgm:prSet presAssocID="{B090C744-D191-44C8-9313-761FE1E93882}" presName="textA" presStyleLbl="revTx" presStyleIdx="2" presStyleCnt="3">
        <dgm:presLayoutVars>
          <dgm:bulletEnabled val="1"/>
        </dgm:presLayoutVars>
      </dgm:prSet>
      <dgm:spPr/>
    </dgm:pt>
    <dgm:pt modelId="{5F1B919A-9217-43E5-A274-250D4A133078}" type="pres">
      <dgm:prSet presAssocID="{B090C744-D191-44C8-9313-761FE1E93882}" presName="circleA" presStyleLbl="node1" presStyleIdx="2" presStyleCnt="3"/>
      <dgm:spPr/>
    </dgm:pt>
    <dgm:pt modelId="{4D3E3CEA-2F66-4344-BA09-D168A3AB5C5C}" type="pres">
      <dgm:prSet presAssocID="{B090C744-D191-44C8-9313-761FE1E93882}" presName="spaceA" presStyleCnt="0"/>
      <dgm:spPr/>
    </dgm:pt>
  </dgm:ptLst>
  <dgm:cxnLst>
    <dgm:cxn modelId="{FF1DBE5D-28A6-4850-8835-F76354FCC07E}" srcId="{A209F97C-0500-4D4F-9B9B-377C718BFE40}" destId="{5882C911-A4B8-4433-8E27-88E15B5D6D1E}" srcOrd="0" destOrd="0" parTransId="{9480B7E6-C15A-4CA9-A2CB-C78D39B43C0D}" sibTransId="{72EE06D4-B43F-4C73-98C7-E3D2F83611E1}"/>
    <dgm:cxn modelId="{8FA72B64-ADB4-493A-814B-F5BC67FE115C}" type="presOf" srcId="{2759C619-8D52-420E-B15F-3A32D689A423}" destId="{A4F09A10-5C14-41D2-B13B-9B5BFAD73AD4}" srcOrd="0" destOrd="0" presId="urn:microsoft.com/office/officeart/2005/8/layout/hProcess11"/>
    <dgm:cxn modelId="{6FD07550-CE51-4807-863F-2A1943AF7652}" type="presOf" srcId="{5882C911-A4B8-4433-8E27-88E15B5D6D1E}" destId="{FCBB2501-8BB8-46C0-BA64-2D4C290FDBF1}" srcOrd="0" destOrd="0" presId="urn:microsoft.com/office/officeart/2005/8/layout/hProcess11"/>
    <dgm:cxn modelId="{E7381071-AD3F-4B42-89F8-D803D481061E}" type="presOf" srcId="{A209F97C-0500-4D4F-9B9B-377C718BFE40}" destId="{AAE7F286-9EB0-4CF3-9A1C-97892E144D8A}" srcOrd="0" destOrd="0" presId="urn:microsoft.com/office/officeart/2005/8/layout/hProcess11"/>
    <dgm:cxn modelId="{BE0E8087-A17D-479E-AB96-2BFE113A1B7B}" type="presOf" srcId="{B090C744-D191-44C8-9313-761FE1E93882}" destId="{8FA4E093-F19E-44C5-ACEB-FAE0215F76C1}" srcOrd="0" destOrd="0" presId="urn:microsoft.com/office/officeart/2005/8/layout/hProcess11"/>
    <dgm:cxn modelId="{FCE2B2CA-4D3E-4207-9C93-DAF5C7DE87CE}" srcId="{A209F97C-0500-4D4F-9B9B-377C718BFE40}" destId="{B090C744-D191-44C8-9313-761FE1E93882}" srcOrd="2" destOrd="0" parTransId="{B2156169-2FFA-43C4-B6F4-DB7C666F5B17}" sibTransId="{64618054-8FC6-4877-A805-17C73FD730AC}"/>
    <dgm:cxn modelId="{D05ECAE5-550A-4022-94C9-358D54FD5B25}" srcId="{A209F97C-0500-4D4F-9B9B-377C718BFE40}" destId="{2759C619-8D52-420E-B15F-3A32D689A423}" srcOrd="1" destOrd="0" parTransId="{EDE24C15-5F57-4AFA-9252-2B47A2201E44}" sibTransId="{079A855F-5141-4539-A3E1-DB4D2E1EA268}"/>
    <dgm:cxn modelId="{26CA98C8-B209-4EE6-B501-000A43AD7499}" type="presParOf" srcId="{AAE7F286-9EB0-4CF3-9A1C-97892E144D8A}" destId="{ADF1D022-B572-4C25-94DD-4B3860A7407D}" srcOrd="0" destOrd="0" presId="urn:microsoft.com/office/officeart/2005/8/layout/hProcess11"/>
    <dgm:cxn modelId="{7A802AF0-BFC7-4868-A73E-98FCF67CEE85}" type="presParOf" srcId="{AAE7F286-9EB0-4CF3-9A1C-97892E144D8A}" destId="{E1E55710-58C6-4285-A4DC-3CB60C25568B}" srcOrd="1" destOrd="0" presId="urn:microsoft.com/office/officeart/2005/8/layout/hProcess11"/>
    <dgm:cxn modelId="{C696610A-4EFC-4FB7-8C42-91CD3067ECAA}" type="presParOf" srcId="{E1E55710-58C6-4285-A4DC-3CB60C25568B}" destId="{2ED871D8-73E5-454C-9558-507BD3F7E779}" srcOrd="0" destOrd="0" presId="urn:microsoft.com/office/officeart/2005/8/layout/hProcess11"/>
    <dgm:cxn modelId="{4D91B87C-872E-45D8-ACB5-E7AF2C008755}" type="presParOf" srcId="{2ED871D8-73E5-454C-9558-507BD3F7E779}" destId="{FCBB2501-8BB8-46C0-BA64-2D4C290FDBF1}" srcOrd="0" destOrd="0" presId="urn:microsoft.com/office/officeart/2005/8/layout/hProcess11"/>
    <dgm:cxn modelId="{D150C4AF-89EC-40E4-A49C-4BDFF976761B}" type="presParOf" srcId="{2ED871D8-73E5-454C-9558-507BD3F7E779}" destId="{71D6C017-3D78-4468-A165-9D5709929C4B}" srcOrd="1" destOrd="0" presId="urn:microsoft.com/office/officeart/2005/8/layout/hProcess11"/>
    <dgm:cxn modelId="{8044B2E5-0D20-4BC2-AE3C-1467FE598071}" type="presParOf" srcId="{2ED871D8-73E5-454C-9558-507BD3F7E779}" destId="{88A7F673-0118-4CF8-B10F-58481534286D}" srcOrd="2" destOrd="0" presId="urn:microsoft.com/office/officeart/2005/8/layout/hProcess11"/>
    <dgm:cxn modelId="{292CC2A7-9657-4303-A665-48BA56F588D5}" type="presParOf" srcId="{E1E55710-58C6-4285-A4DC-3CB60C25568B}" destId="{D8A13FC6-622F-480C-8D30-9444B6AA17B6}" srcOrd="1" destOrd="0" presId="urn:microsoft.com/office/officeart/2005/8/layout/hProcess11"/>
    <dgm:cxn modelId="{C5AFA768-C4FD-43FC-8867-FCF8259A0483}" type="presParOf" srcId="{E1E55710-58C6-4285-A4DC-3CB60C25568B}" destId="{1109737A-8DA7-47E8-B298-B7356A556394}" srcOrd="2" destOrd="0" presId="urn:microsoft.com/office/officeart/2005/8/layout/hProcess11"/>
    <dgm:cxn modelId="{71B05BFA-3F6C-4669-AABA-59B29AC4EE59}" type="presParOf" srcId="{1109737A-8DA7-47E8-B298-B7356A556394}" destId="{A4F09A10-5C14-41D2-B13B-9B5BFAD73AD4}" srcOrd="0" destOrd="0" presId="urn:microsoft.com/office/officeart/2005/8/layout/hProcess11"/>
    <dgm:cxn modelId="{6CFEEB95-FC88-45A9-BBEE-C2655BB1A509}" type="presParOf" srcId="{1109737A-8DA7-47E8-B298-B7356A556394}" destId="{186602D4-67B6-4DC4-97F2-C183BA049E62}" srcOrd="1" destOrd="0" presId="urn:microsoft.com/office/officeart/2005/8/layout/hProcess11"/>
    <dgm:cxn modelId="{D4219FA6-FE8A-4CD3-93CF-4639342397E0}" type="presParOf" srcId="{1109737A-8DA7-47E8-B298-B7356A556394}" destId="{E6908FC2-2E6C-44B7-BDA4-AB87A66253ED}" srcOrd="2" destOrd="0" presId="urn:microsoft.com/office/officeart/2005/8/layout/hProcess11"/>
    <dgm:cxn modelId="{2A8A15EC-4862-4689-BE5F-C6A7EEC89D68}" type="presParOf" srcId="{E1E55710-58C6-4285-A4DC-3CB60C25568B}" destId="{ECC3BE67-7D33-4B16-BD75-E208DACC7E4B}" srcOrd="3" destOrd="0" presId="urn:microsoft.com/office/officeart/2005/8/layout/hProcess11"/>
    <dgm:cxn modelId="{EDD404F4-C629-45BB-B744-E3AB9A5CFCE7}" type="presParOf" srcId="{E1E55710-58C6-4285-A4DC-3CB60C25568B}" destId="{E416991C-64FA-4267-BFC3-F781547E475E}" srcOrd="4" destOrd="0" presId="urn:microsoft.com/office/officeart/2005/8/layout/hProcess11"/>
    <dgm:cxn modelId="{F622D811-AB40-4115-8D26-608C1A44025C}" type="presParOf" srcId="{E416991C-64FA-4267-BFC3-F781547E475E}" destId="{8FA4E093-F19E-44C5-ACEB-FAE0215F76C1}" srcOrd="0" destOrd="0" presId="urn:microsoft.com/office/officeart/2005/8/layout/hProcess11"/>
    <dgm:cxn modelId="{B3261EBB-9BE3-4D70-91F4-F3AF311F58D8}" type="presParOf" srcId="{E416991C-64FA-4267-BFC3-F781547E475E}" destId="{5F1B919A-9217-43E5-A274-250D4A133078}" srcOrd="1" destOrd="0" presId="urn:microsoft.com/office/officeart/2005/8/layout/hProcess11"/>
    <dgm:cxn modelId="{6F64A897-4A0E-4643-A78C-6A95FD443800}" type="presParOf" srcId="{E416991C-64FA-4267-BFC3-F781547E475E}" destId="{4D3E3CEA-2F66-4344-BA09-D168A3AB5C5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1D022-B572-4C25-94DD-4B3860A7407D}">
      <dsp:nvSpPr>
        <dsp:cNvPr id="0" name=""/>
        <dsp:cNvSpPr/>
      </dsp:nvSpPr>
      <dsp:spPr>
        <a:xfrm>
          <a:off x="0" y="312937"/>
          <a:ext cx="8128000" cy="41725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B2501-8BB8-46C0-BA64-2D4C290FDBF1}">
      <dsp:nvSpPr>
        <dsp:cNvPr id="0" name=""/>
        <dsp:cNvSpPr/>
      </dsp:nvSpPr>
      <dsp:spPr>
        <a:xfrm>
          <a:off x="3571" y="0"/>
          <a:ext cx="2357437" cy="41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August:  Command Council</a:t>
          </a:r>
        </a:p>
      </dsp:txBody>
      <dsp:txXfrm>
        <a:off x="3571" y="0"/>
        <a:ext cx="2357437" cy="417250"/>
      </dsp:txXfrm>
    </dsp:sp>
    <dsp:sp modelId="{71D6C017-3D78-4468-A165-9D5709929C4B}">
      <dsp:nvSpPr>
        <dsp:cNvPr id="0" name=""/>
        <dsp:cNvSpPr/>
      </dsp:nvSpPr>
      <dsp:spPr>
        <a:xfrm>
          <a:off x="1130134" y="469406"/>
          <a:ext cx="104312" cy="104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09A10-5C14-41D2-B13B-9B5BFAD73AD4}">
      <dsp:nvSpPr>
        <dsp:cNvPr id="0" name=""/>
        <dsp:cNvSpPr/>
      </dsp:nvSpPr>
      <dsp:spPr>
        <a:xfrm>
          <a:off x="2478881" y="625875"/>
          <a:ext cx="2357437" cy="41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November: Appoint YAO</a:t>
          </a:r>
        </a:p>
      </dsp:txBody>
      <dsp:txXfrm>
        <a:off x="2478881" y="625875"/>
        <a:ext cx="2357437" cy="417250"/>
      </dsp:txXfrm>
    </dsp:sp>
    <dsp:sp modelId="{186602D4-67B6-4DC4-97F2-C183BA049E62}">
      <dsp:nvSpPr>
        <dsp:cNvPr id="0" name=""/>
        <dsp:cNvSpPr/>
      </dsp:nvSpPr>
      <dsp:spPr>
        <a:xfrm>
          <a:off x="3605443" y="469406"/>
          <a:ext cx="104312" cy="104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4E093-F19E-44C5-ACEB-FAE0215F76C1}">
      <dsp:nvSpPr>
        <dsp:cNvPr id="0" name=""/>
        <dsp:cNvSpPr/>
      </dsp:nvSpPr>
      <dsp:spPr>
        <a:xfrm>
          <a:off x="4954190" y="0"/>
          <a:ext cx="2357437" cy="41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December: Training Sessions</a:t>
          </a:r>
        </a:p>
      </dsp:txBody>
      <dsp:txXfrm>
        <a:off x="4954190" y="0"/>
        <a:ext cx="2357437" cy="417250"/>
      </dsp:txXfrm>
    </dsp:sp>
    <dsp:sp modelId="{5F1B919A-9217-43E5-A274-250D4A133078}">
      <dsp:nvSpPr>
        <dsp:cNvPr id="0" name=""/>
        <dsp:cNvSpPr/>
      </dsp:nvSpPr>
      <dsp:spPr>
        <a:xfrm>
          <a:off x="6080753" y="469406"/>
          <a:ext cx="104312" cy="104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64E0E-513F-4300-B88D-F63DA86B8B48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A1390-2F5E-4337-9BEC-5F90CCEDA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61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6;p13">
            <a:extLst>
              <a:ext uri="{FF2B5EF4-FFF2-40B4-BE49-F238E27FC236}">
                <a16:creationId xmlns:a16="http://schemas.microsoft.com/office/drawing/2014/main" id="{24348F6A-551A-4BB5-9CFF-50100A3EC745}"/>
              </a:ext>
            </a:extLst>
          </p:cNvPr>
          <p:cNvSpPr/>
          <p:nvPr userDrawn="1"/>
        </p:nvSpPr>
        <p:spPr>
          <a:xfrm>
            <a:off x="0" y="6656150"/>
            <a:ext cx="9231550" cy="201850"/>
          </a:xfrm>
          <a:prstGeom prst="rtTriangle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182BAF24-DAED-4314-8CE5-36ADBB18FC5A}"/>
              </a:ext>
            </a:extLst>
          </p:cNvPr>
          <p:cNvSpPr/>
          <p:nvPr userDrawn="1"/>
        </p:nvSpPr>
        <p:spPr>
          <a:xfrm rot="16202181">
            <a:off x="994997" y="5358766"/>
            <a:ext cx="511617" cy="2501287"/>
          </a:xfrm>
          <a:prstGeom prst="diagStripe">
            <a:avLst>
              <a:gd name="adj" fmla="val 81854"/>
            </a:avLst>
          </a:prstGeom>
          <a:gradFill flip="none" rotWithShape="1">
            <a:gsLst>
              <a:gs pos="0">
                <a:schemeClr val="lt2">
                  <a:shade val="30000"/>
                  <a:satMod val="115000"/>
                </a:schemeClr>
              </a:gs>
              <a:gs pos="50000">
                <a:schemeClr val="lt2">
                  <a:shade val="67500"/>
                  <a:satMod val="115000"/>
                </a:schemeClr>
              </a:gs>
              <a:gs pos="100000">
                <a:schemeClr val="l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57;p13">
            <a:extLst>
              <a:ext uri="{FF2B5EF4-FFF2-40B4-BE49-F238E27FC236}">
                <a16:creationId xmlns:a16="http://schemas.microsoft.com/office/drawing/2014/main" id="{8F5C3701-1845-4E5D-9E35-DCB39987B856}"/>
              </a:ext>
            </a:extLst>
          </p:cNvPr>
          <p:cNvSpPr/>
          <p:nvPr userDrawn="1"/>
        </p:nvSpPr>
        <p:spPr>
          <a:xfrm>
            <a:off x="2" y="6421511"/>
            <a:ext cx="2501449" cy="445025"/>
          </a:xfrm>
          <a:prstGeom prst="rtTriangle">
            <a:avLst/>
          </a:prstGeom>
          <a:gradFill flip="none" rotWithShape="1">
            <a:gsLst>
              <a:gs pos="0">
                <a:srgbClr val="2613B5">
                  <a:shade val="30000"/>
                  <a:satMod val="115000"/>
                </a:srgbClr>
              </a:gs>
              <a:gs pos="50000">
                <a:srgbClr val="2613B5">
                  <a:shade val="67500"/>
                  <a:satMod val="115000"/>
                </a:srgbClr>
              </a:gs>
              <a:gs pos="100000">
                <a:srgbClr val="2613B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64B1598-0A11-4ADE-A8F1-25958FE5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456" y="2349542"/>
            <a:ext cx="7931825" cy="218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00EAF9-0718-428D-8CC4-2FAC9931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14"/>
          <a:stretch/>
        </p:blipFill>
        <p:spPr>
          <a:xfrm>
            <a:off x="607210" y="2302099"/>
            <a:ext cx="2290860" cy="22795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E42631-8B64-4020-9116-5174F713B1FA}"/>
              </a:ext>
            </a:extLst>
          </p:cNvPr>
          <p:cNvSpPr/>
          <p:nvPr userDrawn="1"/>
        </p:nvSpPr>
        <p:spPr>
          <a:xfrm>
            <a:off x="88490" y="98323"/>
            <a:ext cx="1504336" cy="1445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6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40E0233D-6688-4E42-962A-D128DA49A291">
            <a:extLst>
              <a:ext uri="{FF2B5EF4-FFF2-40B4-BE49-F238E27FC236}">
                <a16:creationId xmlns:a16="http://schemas.microsoft.com/office/drawing/2014/main" id="{01053F93-ADD1-4025-A9B1-B6F8498000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" y="5781935"/>
            <a:ext cx="825416" cy="9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079FD-F3DD-45E6-9736-FC88E2E40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225D5-BCD8-4C8A-AFB2-3351BCE4DF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BDBDBD"/>
                </a:solidFill>
              </a:defRPr>
            </a:lvl1pPr>
          </a:lstStyle>
          <a:p>
            <a:fld id="{A47E3F7A-0EE5-45E7-B40F-D7CBCF0FD8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98CF1B-D3CD-4E42-A764-F2AB0E56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9ADBDD4-70CA-4385-9C98-1BA05DC92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535503"/>
            <a:ext cx="10507860" cy="1848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DBDBD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pPr algn="ctr"/>
            <a:r>
              <a:rPr lang="en-US" cap="all" dirty="0">
                <a:ln w="6350">
                  <a:noFill/>
                </a:ln>
              </a:rPr>
              <a:t>ONE CIVIL AIR PATROL   </a:t>
            </a:r>
            <a:r>
              <a:rPr lang="en-US" b="1" cap="all" dirty="0">
                <a:ln w="6350">
                  <a:noFill/>
                </a:ln>
              </a:rPr>
              <a:t>|   Excelling in Service to Our Nation and Our Members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D2FF79-B540-4B99-9F3E-659733BA8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14"/>
          <a:stretch/>
        </p:blipFill>
        <p:spPr>
          <a:xfrm>
            <a:off x="140190" y="136415"/>
            <a:ext cx="1396019" cy="13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0E0233D-6688-4E42-962A-D128DA49A291">
            <a:extLst>
              <a:ext uri="{FF2B5EF4-FFF2-40B4-BE49-F238E27FC236}">
                <a16:creationId xmlns:a16="http://schemas.microsoft.com/office/drawing/2014/main" id="{F58F8706-2AD9-4C2E-BEEF-BE8B0C7655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" y="5781935"/>
            <a:ext cx="825416" cy="9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E431D-A7A4-4F20-A2BD-88F59FC81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984" y="136525"/>
            <a:ext cx="981801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3D99-7A5E-4126-B091-6BA792DC9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252C7-EBA6-4BE6-93B6-52C9340FE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ECECF4-D905-40B0-A856-9D7CAE06BD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7E3F7A-0EE5-45E7-B40F-D7CBCF0FD8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A63C3F-21BD-4A1B-A536-A34FF7BCB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535503"/>
            <a:ext cx="10507860" cy="1848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DBDBD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pPr algn="ctr"/>
            <a:r>
              <a:rPr lang="en-US" b="1" cap="all" dirty="0">
                <a:ln w="6350">
                  <a:noFill/>
                </a:ln>
              </a:rPr>
              <a:t>ONE CIVIL AIR PATROL   |   Excelling in Service to Our Nation and Our Members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92FC6A-1BA3-450D-9369-DC776C59B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14"/>
          <a:stretch/>
        </p:blipFill>
        <p:spPr>
          <a:xfrm>
            <a:off x="140190" y="136415"/>
            <a:ext cx="1396019" cy="13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4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0E0233D-6688-4E42-962A-D128DA49A291">
            <a:extLst>
              <a:ext uri="{FF2B5EF4-FFF2-40B4-BE49-F238E27FC236}">
                <a16:creationId xmlns:a16="http://schemas.microsoft.com/office/drawing/2014/main" id="{1D774B18-289A-4BEE-ABD0-30B02E6BB3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" y="5781935"/>
            <a:ext cx="825416" cy="9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CBF21-1D03-4DB0-9D4C-7A74FCD4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410" y="188913"/>
            <a:ext cx="973239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456AA-A7C4-431E-BAA0-D788BC1D6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06726-4D8C-409F-B61C-6630E723F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8F9B7-A44E-411A-BCF1-AB5151460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BE248-7D69-490E-8147-C4EB882C9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061A147-1B50-42E4-9784-AED17788D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7E3F7A-0EE5-45E7-B40F-D7CBCF0FD8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F3FD7789-CF63-444C-93AD-36D86D7CE7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38199" y="6535503"/>
            <a:ext cx="10507860" cy="1848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DBDBD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pPr algn="ctr"/>
            <a:r>
              <a:rPr lang="en-US" b="1" cap="all" dirty="0">
                <a:ln w="6350">
                  <a:noFill/>
                </a:ln>
              </a:rPr>
              <a:t>ONE CIVIL AIR PATROL   |   Excelling in Service to Our Nation and Our Members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B43080-BC88-4B21-8688-3B882F83B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14"/>
          <a:stretch/>
        </p:blipFill>
        <p:spPr>
          <a:xfrm>
            <a:off x="140190" y="136415"/>
            <a:ext cx="1396019" cy="13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1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0E0233D-6688-4E42-962A-D128DA49A291">
            <a:extLst>
              <a:ext uri="{FF2B5EF4-FFF2-40B4-BE49-F238E27FC236}">
                <a16:creationId xmlns:a16="http://schemas.microsoft.com/office/drawing/2014/main" id="{7211D7CD-A214-4743-9223-4FAAC153F1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" y="5781935"/>
            <a:ext cx="825416" cy="9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B4B67-2F88-4C02-A1E3-BC8D4740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56" y="149242"/>
            <a:ext cx="9751243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BE18F-E527-4C34-985A-AD6904315D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7E3F7A-0EE5-45E7-B40F-D7CBCF0FD8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A197D14D-EC99-4C00-A68F-B84193D57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535503"/>
            <a:ext cx="10507860" cy="1848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DBDBD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pPr algn="ctr"/>
            <a:r>
              <a:rPr lang="en-US" b="1" cap="all" dirty="0">
                <a:ln w="6350">
                  <a:noFill/>
                </a:ln>
              </a:rPr>
              <a:t>ONE CIVIL AIR PATROL   |   Excelling in Service to Our Nation and Our Members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7491AA-294A-4504-80CB-D0E1BBBC4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14"/>
          <a:stretch/>
        </p:blipFill>
        <p:spPr>
          <a:xfrm>
            <a:off x="140190" y="136415"/>
            <a:ext cx="1396019" cy="13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5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0E0233D-6688-4E42-962A-D128DA49A291">
            <a:extLst>
              <a:ext uri="{FF2B5EF4-FFF2-40B4-BE49-F238E27FC236}">
                <a16:creationId xmlns:a16="http://schemas.microsoft.com/office/drawing/2014/main" id="{8182F636-BBEF-45FC-AF1C-7B958DB2F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" y="5781935"/>
            <a:ext cx="825416" cy="9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28CC3-5CE8-413B-9C2B-29815792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29FFA-977D-4A08-A1A9-5BA43CA6C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FD9F4-20DF-4295-B890-812B9A3B7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7E3F7A-0EE5-45E7-B40F-D7CBCF0FD8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FFD026-36F0-4F6C-8173-C96885D4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45134-DF26-42C7-A61D-83772BE83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535503"/>
            <a:ext cx="10507860" cy="1848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DBDBD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pPr algn="ctr"/>
            <a:r>
              <a:rPr lang="en-US" b="1" cap="all" dirty="0">
                <a:ln w="6350">
                  <a:noFill/>
                </a:ln>
              </a:rPr>
              <a:t>ONE CIVIL AIR PATROL   |   Excelling in Service to Our Nation and Our Members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0AF513-6667-401C-AB80-8476B0F27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14"/>
          <a:stretch/>
        </p:blipFill>
        <p:spPr>
          <a:xfrm>
            <a:off x="140190" y="136415"/>
            <a:ext cx="1396019" cy="13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0E0233D-6688-4E42-962A-D128DA49A291">
            <a:extLst>
              <a:ext uri="{FF2B5EF4-FFF2-40B4-BE49-F238E27FC236}">
                <a16:creationId xmlns:a16="http://schemas.microsoft.com/office/drawing/2014/main" id="{4A5FC7B8-4876-4CFC-A782-4BED6BDF87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" y="5781935"/>
            <a:ext cx="825416" cy="9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D2261-4825-48A7-AF21-30EB9B959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80A55-EAA8-4E4B-B6A1-6814EF241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C9E10-A2BD-453B-BB04-FC2639D57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7E3F7A-0EE5-45E7-B40F-D7CBCF0FD8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3A5F33E-5E01-4250-BCD6-6C4F8022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924AD-5E64-4112-875C-39B1FD57F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535503"/>
            <a:ext cx="10507860" cy="1848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DBDBD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pPr algn="ctr"/>
            <a:r>
              <a:rPr lang="en-US" b="1" cap="all" dirty="0">
                <a:ln w="6350">
                  <a:noFill/>
                </a:ln>
              </a:rPr>
              <a:t>ONE CIVIL AIR PATROL   |   Excelling in Service to Our Nation and Our Members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C06AE4-9C7F-4785-ACE1-0003CE690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14"/>
          <a:stretch/>
        </p:blipFill>
        <p:spPr>
          <a:xfrm>
            <a:off x="140190" y="136415"/>
            <a:ext cx="1396019" cy="13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5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D515C8-AD4A-4C7F-A43D-6781C82B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410" y="167158"/>
            <a:ext cx="97323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90FB7-BA14-4A2D-8E12-1C51D0F5C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D92660-4083-4432-A3C4-01EB904B0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6514"/>
          <a:stretch/>
        </p:blipFill>
        <p:spPr>
          <a:xfrm>
            <a:off x="140190" y="136415"/>
            <a:ext cx="1396019" cy="138911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1626888-99C9-4F70-9675-FEEED1ACE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2666" y="6459897"/>
            <a:ext cx="956865" cy="321416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rgbClr val="BDBDBD"/>
                </a:solidFill>
                <a:latin typeface="Arial Black" panose="020B0A04020102020204" pitchFamily="34" charset="0"/>
              </a:defRPr>
            </a:lvl1pPr>
          </a:lstStyle>
          <a:p>
            <a:fld id="{A47E3F7A-0EE5-45E7-B40F-D7CBCF0FD8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0839D0-C84D-4248-B64C-208C59DB3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535503"/>
            <a:ext cx="10507860" cy="184862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DBDBD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pPr algn="ctr"/>
            <a:r>
              <a:rPr lang="en-US" b="1" cap="all" dirty="0">
                <a:ln w="6350">
                  <a:noFill/>
                </a:ln>
              </a:rPr>
              <a:t>ONE CIVIL AIR PATROL   |   Excelling in Service to Our Nation and Our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8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F0DDE-1E40-4828-90C9-76298BD9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456" y="2349542"/>
            <a:ext cx="7931825" cy="218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1F90D5CE-E283-4EA8-81AF-F6B67BC3AF9F}"/>
              </a:ext>
            </a:extLst>
          </p:cNvPr>
          <p:cNvSpPr/>
          <p:nvPr userDrawn="1"/>
        </p:nvSpPr>
        <p:spPr>
          <a:xfrm>
            <a:off x="0" y="6656150"/>
            <a:ext cx="9231550" cy="201850"/>
          </a:xfrm>
          <a:prstGeom prst="rtTriangle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58;p13">
            <a:extLst>
              <a:ext uri="{FF2B5EF4-FFF2-40B4-BE49-F238E27FC236}">
                <a16:creationId xmlns:a16="http://schemas.microsoft.com/office/drawing/2014/main" id="{EE18A59B-E11B-4378-94C3-434696E4AC07}"/>
              </a:ext>
            </a:extLst>
          </p:cNvPr>
          <p:cNvSpPr/>
          <p:nvPr userDrawn="1"/>
        </p:nvSpPr>
        <p:spPr>
          <a:xfrm rot="16202181">
            <a:off x="994997" y="5358766"/>
            <a:ext cx="511617" cy="2501287"/>
          </a:xfrm>
          <a:prstGeom prst="diagStripe">
            <a:avLst>
              <a:gd name="adj" fmla="val 81854"/>
            </a:avLst>
          </a:prstGeom>
          <a:gradFill flip="none" rotWithShape="1">
            <a:gsLst>
              <a:gs pos="0">
                <a:schemeClr val="lt2">
                  <a:shade val="30000"/>
                  <a:satMod val="115000"/>
                </a:schemeClr>
              </a:gs>
              <a:gs pos="50000">
                <a:schemeClr val="lt2">
                  <a:shade val="67500"/>
                  <a:satMod val="115000"/>
                </a:schemeClr>
              </a:gs>
              <a:gs pos="100000">
                <a:schemeClr val="l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57;p13">
            <a:extLst>
              <a:ext uri="{FF2B5EF4-FFF2-40B4-BE49-F238E27FC236}">
                <a16:creationId xmlns:a16="http://schemas.microsoft.com/office/drawing/2014/main" id="{5BAC9F49-A0D9-4E6B-912E-4E49AA34168E}"/>
              </a:ext>
            </a:extLst>
          </p:cNvPr>
          <p:cNvSpPr/>
          <p:nvPr userDrawn="1"/>
        </p:nvSpPr>
        <p:spPr>
          <a:xfrm>
            <a:off x="2" y="6421511"/>
            <a:ext cx="2501449" cy="445025"/>
          </a:xfrm>
          <a:prstGeom prst="rtTriangle">
            <a:avLst/>
          </a:prstGeom>
          <a:gradFill flip="none" rotWithShape="1">
            <a:gsLst>
              <a:gs pos="0">
                <a:srgbClr val="2613B5">
                  <a:shade val="30000"/>
                  <a:satMod val="115000"/>
                </a:srgbClr>
              </a:gs>
              <a:gs pos="50000">
                <a:srgbClr val="2613B5">
                  <a:shade val="67500"/>
                  <a:satMod val="115000"/>
                </a:srgbClr>
              </a:gs>
              <a:gs pos="100000">
                <a:srgbClr val="2613B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54E01-8F9D-486C-B835-6A52B9870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14"/>
          <a:stretch/>
        </p:blipFill>
        <p:spPr>
          <a:xfrm>
            <a:off x="607210" y="2302099"/>
            <a:ext cx="2290860" cy="22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125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F0DDE-1E40-4828-90C9-76298BD9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456" y="2349542"/>
            <a:ext cx="7931825" cy="218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1F90D5CE-E283-4EA8-81AF-F6B67BC3AF9F}"/>
              </a:ext>
            </a:extLst>
          </p:cNvPr>
          <p:cNvSpPr/>
          <p:nvPr userDrawn="1"/>
        </p:nvSpPr>
        <p:spPr>
          <a:xfrm>
            <a:off x="0" y="6656150"/>
            <a:ext cx="9231550" cy="201850"/>
          </a:xfrm>
          <a:prstGeom prst="rtTriangle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58;p13">
            <a:extLst>
              <a:ext uri="{FF2B5EF4-FFF2-40B4-BE49-F238E27FC236}">
                <a16:creationId xmlns:a16="http://schemas.microsoft.com/office/drawing/2014/main" id="{EE18A59B-E11B-4378-94C3-434696E4AC07}"/>
              </a:ext>
            </a:extLst>
          </p:cNvPr>
          <p:cNvSpPr/>
          <p:nvPr userDrawn="1"/>
        </p:nvSpPr>
        <p:spPr>
          <a:xfrm rot="16202181">
            <a:off x="994997" y="5358766"/>
            <a:ext cx="511617" cy="2501287"/>
          </a:xfrm>
          <a:prstGeom prst="diagStripe">
            <a:avLst>
              <a:gd name="adj" fmla="val 81854"/>
            </a:avLst>
          </a:prstGeom>
          <a:gradFill flip="none" rotWithShape="1">
            <a:gsLst>
              <a:gs pos="0">
                <a:schemeClr val="lt2">
                  <a:shade val="30000"/>
                  <a:satMod val="115000"/>
                </a:schemeClr>
              </a:gs>
              <a:gs pos="50000">
                <a:schemeClr val="lt2">
                  <a:shade val="67500"/>
                  <a:satMod val="115000"/>
                </a:schemeClr>
              </a:gs>
              <a:gs pos="100000">
                <a:schemeClr val="l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57;p13">
            <a:extLst>
              <a:ext uri="{FF2B5EF4-FFF2-40B4-BE49-F238E27FC236}">
                <a16:creationId xmlns:a16="http://schemas.microsoft.com/office/drawing/2014/main" id="{5BAC9F49-A0D9-4E6B-912E-4E49AA34168E}"/>
              </a:ext>
            </a:extLst>
          </p:cNvPr>
          <p:cNvSpPr/>
          <p:nvPr userDrawn="1"/>
        </p:nvSpPr>
        <p:spPr>
          <a:xfrm>
            <a:off x="2" y="6421511"/>
            <a:ext cx="2501449" cy="445025"/>
          </a:xfrm>
          <a:prstGeom prst="rtTriangle">
            <a:avLst/>
          </a:prstGeom>
          <a:gradFill flip="none" rotWithShape="1">
            <a:gsLst>
              <a:gs pos="0">
                <a:srgbClr val="2613B5">
                  <a:shade val="30000"/>
                  <a:satMod val="115000"/>
                </a:srgbClr>
              </a:gs>
              <a:gs pos="50000">
                <a:srgbClr val="2613B5">
                  <a:shade val="67500"/>
                  <a:satMod val="115000"/>
                </a:srgbClr>
              </a:gs>
              <a:gs pos="100000">
                <a:srgbClr val="2613B5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54E01-8F9D-486C-B835-6A52B9870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14"/>
          <a:stretch/>
        </p:blipFill>
        <p:spPr>
          <a:xfrm>
            <a:off x="607210" y="2302099"/>
            <a:ext cx="2290860" cy="22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5593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FE1A-0946-405C-8B33-227D1CDA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Youth </a:t>
            </a:r>
            <a:br>
              <a:rPr lang="en-US" dirty="0"/>
            </a:br>
            <a:r>
              <a:rPr lang="en-US" dirty="0"/>
              <a:t>Aviation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A3BC2-ACC5-1245-91E1-51A950B39ECE}"/>
              </a:ext>
            </a:extLst>
          </p:cNvPr>
          <p:cNvSpPr txBox="1"/>
          <p:nvPr/>
        </p:nvSpPr>
        <p:spPr>
          <a:xfrm>
            <a:off x="6959368" y="4765638"/>
            <a:ext cx="4966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Maj Robin Kim, CAP</a:t>
            </a:r>
          </a:p>
          <a:p>
            <a:r>
              <a:rPr lang="en-US" sz="2400" dirty="0"/>
              <a:t>Standardization and Evaluation Officer</a:t>
            </a:r>
          </a:p>
          <a:p>
            <a:r>
              <a:rPr lang="en-US" sz="2400" dirty="0"/>
              <a:t>Clover Field Composite Squadron 51</a:t>
            </a:r>
          </a:p>
        </p:txBody>
      </p:sp>
    </p:spTree>
    <p:extLst>
      <p:ext uri="{BB962C8B-B14F-4D97-AF65-F5344CB8AC3E}">
        <p14:creationId xmlns:p14="http://schemas.microsoft.com/office/powerpoint/2010/main" val="321731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9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Youth Aviation Initiatives and other programs</a:t>
            </a:r>
          </a:p>
          <a:p>
            <a:r>
              <a:rPr lang="en-US" dirty="0"/>
              <a:t>Cadet Wings, Cadet Takeoff Program, Cadet Lift, AFJROTC Flight Academy, etc.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5" y="3170321"/>
            <a:ext cx="1809900" cy="2413199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17" y="3991519"/>
            <a:ext cx="3352652" cy="1320458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91" y="4001294"/>
            <a:ext cx="2442774" cy="1321501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5666" r="94759">
                        <a14:foregroundMark x1="23371" y1="22296" x2="77337" y2="28705"/>
                        <a14:foregroundMark x1="45467" y1="30975" x2="70255" y2="24566"/>
                        <a14:foregroundMark x1="88669" y1="53672" x2="76346" y2="80774"/>
                        <a14:foregroundMark x1="63456" y1="92790" x2="41076" y2="95194"/>
                        <a14:foregroundMark x1="31020" y1="77303" x2="78045" y2="48465"/>
                        <a14:foregroundMark x1="60057" y1="53805" x2="32295" y2="64887"/>
                        <a14:foregroundMark x1="26771" y1="58478" x2="70680" y2="59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4656" y="3525632"/>
            <a:ext cx="2142341" cy="22728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269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3F90A-AF9D-4C6A-8C04-F05F32BCC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7E3F7A-0EE5-45E7-B40F-D7CBCF0FD8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AB8CDE-490F-484A-BFEC-67B62CE2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1EF84-29E3-4A83-B345-9405603EA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cap="all">
                <a:ln w="6350">
                  <a:noFill/>
                </a:ln>
              </a:rPr>
              <a:t>ONE CIVIL AIR PATROL   </a:t>
            </a:r>
            <a:r>
              <a:rPr lang="en-US" b="1" cap="all">
                <a:ln w="6350">
                  <a:noFill/>
                </a:ln>
              </a:rPr>
              <a:t>|   Excelling in Service to Our Nation and Our Members</a:t>
            </a:r>
            <a:endParaRPr lang="en-US" dirty="0"/>
          </a:p>
        </p:txBody>
      </p:sp>
      <p:pic>
        <p:nvPicPr>
          <p:cNvPr id="8" name="RPReplay_Final1618042885A">
            <a:hlinkClick r:id="" action="ppaction://media"/>
            <a:extLst>
              <a:ext uri="{FF2B5EF4-FFF2-40B4-BE49-F238E27FC236}">
                <a16:creationId xmlns:a16="http://schemas.microsoft.com/office/drawing/2014/main" id="{57814FF2-4E7D-431D-9EDD-B8FA43DCC0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00" y="10311"/>
            <a:ext cx="12098999" cy="6847689"/>
          </a:xfrm>
        </p:spPr>
      </p:pic>
    </p:spTree>
    <p:extLst>
      <p:ext uri="{BB962C8B-B14F-4D97-AF65-F5344CB8AC3E}">
        <p14:creationId xmlns:p14="http://schemas.microsoft.com/office/powerpoint/2010/main" val="14329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Success is inconsistent</a:t>
            </a:r>
          </a:p>
          <a:p>
            <a:endParaRPr lang="en-US" dirty="0"/>
          </a:p>
          <a:p>
            <a:r>
              <a:rPr lang="en-US" dirty="0"/>
              <a:t>Some Wings have multiple successful cadets, others have none</a:t>
            </a:r>
          </a:p>
          <a:p>
            <a:pPr lvl="1"/>
            <a:r>
              <a:rPr lang="en-US" dirty="0"/>
              <a:t>MN Wing: 9 Cadet Wings Graduates       </a:t>
            </a:r>
          </a:p>
          <a:p>
            <a:pPr lvl="1"/>
            <a:r>
              <a:rPr lang="en-US" dirty="0"/>
              <a:t>CA Wing: 0</a:t>
            </a:r>
          </a:p>
          <a:p>
            <a:endParaRPr lang="en-US" dirty="0"/>
          </a:p>
          <a:p>
            <a:r>
              <a:rPr lang="en-US" dirty="0"/>
              <a:t>Wing-level Staff seem unaware how to support</a:t>
            </a:r>
          </a:p>
          <a:p>
            <a:endParaRPr lang="en-US" dirty="0"/>
          </a:p>
          <a:p>
            <a:r>
              <a:rPr lang="en-US" dirty="0"/>
              <a:t>Operations vs Cadet Staff Experiences and Background</a:t>
            </a:r>
          </a:p>
          <a:p>
            <a:endParaRPr lang="en-US" dirty="0"/>
          </a:p>
          <a:p>
            <a:r>
              <a:rPr lang="en-US" dirty="0"/>
              <a:t>Unit-level and Cadets not getting the info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8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Permanent Wing-level position: Youth Aviation Officer      </a:t>
            </a:r>
          </a:p>
          <a:p>
            <a:r>
              <a:rPr lang="en-US" dirty="0"/>
              <a:t>Currently, each Wing Commander designates a point-of-contact to NHQ</a:t>
            </a:r>
          </a:p>
          <a:p>
            <a:r>
              <a:rPr lang="en-US" dirty="0"/>
              <a:t>Position reports direct to Wing Commander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557" y="5068711"/>
            <a:ext cx="1360142" cy="1789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246" y="5068711"/>
            <a:ext cx="1779998" cy="1779998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 bwMode="auto">
          <a:xfrm flipV="1">
            <a:off x="3877699" y="5958710"/>
            <a:ext cx="4103547" cy="464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triangle"/>
            <a:tailEnd type="triangle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10" name="TextBox 9"/>
          <p:cNvSpPr txBox="1"/>
          <p:nvPr/>
        </p:nvSpPr>
        <p:spPr>
          <a:xfrm>
            <a:off x="4662311" y="3759200"/>
            <a:ext cx="2799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Wing Commander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3613" y="4816619"/>
            <a:ext cx="28370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Youth Aviation Officer</a:t>
            </a:r>
          </a:p>
        </p:txBody>
      </p:sp>
      <p:cxnSp>
        <p:nvCxnSpPr>
          <p:cNvPr id="13" name="Straight Arrow Connector 12"/>
          <p:cNvCxnSpPr>
            <a:stCxn id="10" idx="2"/>
            <a:endCxn id="11" idx="0"/>
          </p:cNvCxnSpPr>
          <p:nvPr/>
        </p:nvCxnSpPr>
        <p:spPr bwMode="auto">
          <a:xfrm flipH="1">
            <a:off x="6062133" y="4220865"/>
            <a:ext cx="1" cy="5957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triangle"/>
            <a:tailEnd type="triangle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16" name="Straight Arrow Connector 15"/>
          <p:cNvCxnSpPr>
            <a:endCxn id="5" idx="0"/>
          </p:cNvCxnSpPr>
          <p:nvPr/>
        </p:nvCxnSpPr>
        <p:spPr bwMode="auto">
          <a:xfrm>
            <a:off x="7480652" y="4220865"/>
            <a:ext cx="1390593" cy="8478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triangle"/>
            <a:tailEnd type="triangle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877699" y="4220865"/>
            <a:ext cx="779878" cy="8478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triangle"/>
            <a:tailEnd type="triangle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20" name="Straight Arrow Connector 19"/>
          <p:cNvCxnSpPr>
            <a:stCxn id="11" idx="2"/>
          </p:cNvCxnSpPr>
          <p:nvPr/>
        </p:nvCxnSpPr>
        <p:spPr bwMode="auto">
          <a:xfrm flipH="1">
            <a:off x="6062132" y="5216729"/>
            <a:ext cx="1" cy="7059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triangle"/>
            <a:tailEnd type="triangle"/>
          </a:ln>
          <a:effectLst>
            <a:outerShdw dist="35921" dir="2700000" algn="ctr" rotWithShape="0">
              <a:schemeClr val="bg2"/>
            </a:outerShdw>
          </a:effectLst>
        </p:spPr>
      </p:cxnSp>
    </p:spTree>
    <p:extLst>
      <p:ext uri="{BB962C8B-B14F-4D97-AF65-F5344CB8AC3E}">
        <p14:creationId xmlns:p14="http://schemas.microsoft.com/office/powerpoint/2010/main" val="344224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Aviation Officer (YAO)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Permanent position elevates visibility </a:t>
            </a:r>
          </a:p>
          <a:p>
            <a:r>
              <a:rPr lang="en-US" dirty="0"/>
              <a:t>Ideal YAO should be available and visible to all members in Wing</a:t>
            </a:r>
          </a:p>
          <a:p>
            <a:r>
              <a:rPr lang="en-US" dirty="0"/>
              <a:t>Can serve as mentor for cadets in multi-year application process</a:t>
            </a:r>
          </a:p>
          <a:p>
            <a:r>
              <a:rPr lang="en-US" dirty="0"/>
              <a:t>Will coordinate efforts with Operations and Cadet Programs</a:t>
            </a:r>
          </a:p>
          <a:p>
            <a:r>
              <a:rPr lang="en-US" dirty="0"/>
              <a:t>Assistants should be appointed for larger wings</a:t>
            </a:r>
          </a:p>
          <a:p>
            <a:r>
              <a:rPr lang="en-US" dirty="0"/>
              <a:t>Serve as liaison to NHQ</a:t>
            </a:r>
          </a:p>
        </p:txBody>
      </p:sp>
    </p:spTree>
    <p:extLst>
      <p:ext uri="{BB962C8B-B14F-4D97-AF65-F5344CB8AC3E}">
        <p14:creationId xmlns:p14="http://schemas.microsoft.com/office/powerpoint/2010/main" val="1161547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Next Command Council Meeting</a:t>
            </a:r>
          </a:p>
          <a:p>
            <a:r>
              <a:rPr lang="en-US" sz="2400" dirty="0"/>
              <a:t>Present Wing Commanders with new position requirement</a:t>
            </a:r>
          </a:p>
          <a:p>
            <a:r>
              <a:rPr lang="en-US" sz="2400" dirty="0"/>
              <a:t>Give 3 months to make selection for their wing</a:t>
            </a:r>
          </a:p>
          <a:p>
            <a:r>
              <a:rPr lang="en-US" sz="2400" dirty="0"/>
              <a:t>Schedule initial online training sessions with NHQ within 2 months</a:t>
            </a:r>
          </a:p>
          <a:p>
            <a:r>
              <a:rPr lang="en-US" sz="2400" dirty="0"/>
              <a:t>Assistant YAOs appointed in larger wings</a:t>
            </a:r>
          </a:p>
          <a:p>
            <a:r>
              <a:rPr lang="en-US" sz="2400" dirty="0"/>
              <a:t>Assistant YAOs could be Cadet Pilots</a:t>
            </a:r>
          </a:p>
          <a:p>
            <a:r>
              <a:rPr lang="en-US" sz="2400" dirty="0"/>
              <a:t>Empower new YAOs to present at their next wing conference or major event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8FCFD90-A99E-4E68-AB0B-6C1FF788AE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987052"/>
              </p:ext>
            </p:extLst>
          </p:nvPr>
        </p:nvGraphicFramePr>
        <p:xfrm>
          <a:off x="2032000" y="5255406"/>
          <a:ext cx="8128000" cy="1043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30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15%</a:t>
            </a:r>
            <a:r>
              <a:rPr lang="en-US" dirty="0"/>
              <a:t> of cadet population in each wing should be applying for a Youth Aviation Opportunity at the end of 12 months</a:t>
            </a:r>
          </a:p>
          <a:p>
            <a:endParaRPr lang="en-US" u="sng" dirty="0"/>
          </a:p>
          <a:p>
            <a:r>
              <a:rPr lang="en-US" u="sng" dirty="0"/>
              <a:t>2%</a:t>
            </a:r>
            <a:r>
              <a:rPr lang="en-US" dirty="0"/>
              <a:t> of age 17+ cadet population in each wing should be a Private Pilot at the end of 24 months</a:t>
            </a:r>
          </a:p>
          <a:p>
            <a:endParaRPr lang="en-US" dirty="0"/>
          </a:p>
          <a:p>
            <a:r>
              <a:rPr lang="en-US" dirty="0"/>
              <a:t>Currently, only 2.2% of cadets nationwide apply for a Youth Aviation Opportunity</a:t>
            </a:r>
          </a:p>
          <a:p>
            <a:r>
              <a:rPr lang="en-US" dirty="0"/>
              <a:t>Only 0.8% of cadets age 17+ are Private Pilots nationwide</a:t>
            </a:r>
          </a:p>
        </p:txBody>
      </p:sp>
    </p:spTree>
    <p:extLst>
      <p:ext uri="{BB962C8B-B14F-4D97-AF65-F5344CB8AC3E}">
        <p14:creationId xmlns:p14="http://schemas.microsoft.com/office/powerpoint/2010/main" val="6863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Overseas units have unique challenges</a:t>
            </a:r>
          </a:p>
          <a:p>
            <a:r>
              <a:rPr lang="en-US" dirty="0"/>
              <a:t>Can appoint YAO for each nation or perhaps to the Overseas Group Commander</a:t>
            </a:r>
          </a:p>
          <a:p>
            <a:endParaRPr lang="en-US" dirty="0"/>
          </a:p>
          <a:p>
            <a:r>
              <a:rPr lang="en-US" dirty="0"/>
              <a:t>Constantly evolving mission needs from external partners:  JROTC/ROTC/Recruiting Service/AETC</a:t>
            </a:r>
          </a:p>
          <a:p>
            <a:endParaRPr lang="en-US" dirty="0"/>
          </a:p>
          <a:p>
            <a:r>
              <a:rPr lang="en-US" dirty="0"/>
              <a:t>Credit for Specialty Track Duty Assignment (Operations, Stan/</a:t>
            </a:r>
            <a:r>
              <a:rPr lang="en-US" dirty="0" err="1"/>
              <a:t>Eval</a:t>
            </a:r>
            <a:r>
              <a:rPr lang="en-US" dirty="0"/>
              <a:t>, Cadet Programs)?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32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65A1A7D257BE4CA5E9148657A134CB" ma:contentTypeVersion="13" ma:contentTypeDescription="Create a new document." ma:contentTypeScope="" ma:versionID="0c5fcd4c8f0ca9abd49135eb2b219630">
  <xsd:schema xmlns:xsd="http://www.w3.org/2001/XMLSchema" xmlns:xs="http://www.w3.org/2001/XMLSchema" xmlns:p="http://schemas.microsoft.com/office/2006/metadata/properties" xmlns:ns3="43153cf9-c6eb-4580-850f-3103eda557c4" xmlns:ns4="1c0a308b-34e8-42b4-a911-760bb776223e" targetNamespace="http://schemas.microsoft.com/office/2006/metadata/properties" ma:root="true" ma:fieldsID="2280bc314467b45febf96c0b62aeb93e" ns3:_="" ns4:_="">
    <xsd:import namespace="43153cf9-c6eb-4580-850f-3103eda557c4"/>
    <xsd:import namespace="1c0a308b-34e8-42b4-a911-760bb77622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53cf9-c6eb-4580-850f-3103eda557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a308b-34e8-42b4-a911-760bb77622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3218A1-4E55-4B29-8635-8054718894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153cf9-c6eb-4580-850f-3103eda557c4"/>
    <ds:schemaRef ds:uri="1c0a308b-34e8-42b4-a911-760bb77622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6D9778-690B-479A-8606-62D58BCDF9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03FCD22-D9E6-436A-83AA-EC490A79C8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377</Words>
  <Application>Microsoft Office PowerPoint</Application>
  <PresentationFormat>Widescreen</PresentationFormat>
  <Paragraphs>64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Rajdhani SemiBold</vt:lpstr>
      <vt:lpstr>Office Theme</vt:lpstr>
      <vt:lpstr>4_Custom Design</vt:lpstr>
      <vt:lpstr>3_Custom Design</vt:lpstr>
      <vt:lpstr>Improving Youth  Aviation Programs</vt:lpstr>
      <vt:lpstr>Background</vt:lpstr>
      <vt:lpstr>PowerPoint Presentation</vt:lpstr>
      <vt:lpstr>Issue</vt:lpstr>
      <vt:lpstr>Solution</vt:lpstr>
      <vt:lpstr>Youth Aviation Officer (YAO)</vt:lpstr>
      <vt:lpstr>Potential Implementation</vt:lpstr>
      <vt:lpstr>Goals</vt:lpstr>
      <vt:lpstr>Factors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S. Bolinger</dc:creator>
  <cp:lastModifiedBy>robin kim</cp:lastModifiedBy>
  <cp:revision>37</cp:revision>
  <dcterms:created xsi:type="dcterms:W3CDTF">2020-01-13T17:43:42Z</dcterms:created>
  <dcterms:modified xsi:type="dcterms:W3CDTF">2021-04-12T03:27:12Z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0x0101002665A1A7D257BE4CA5E9148657A134CB</vt:lpwstr>
  </property>
</Properties>
</file>