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4"/>
  </p:notesMasterIdLst>
  <p:handoutMasterIdLst>
    <p:handoutMasterId r:id="rId15"/>
  </p:handoutMasterIdLst>
  <p:sldIdLst>
    <p:sldId id="385" r:id="rId2"/>
    <p:sldId id="383" r:id="rId3"/>
    <p:sldId id="386" r:id="rId4"/>
    <p:sldId id="387" r:id="rId5"/>
    <p:sldId id="388" r:id="rId6"/>
    <p:sldId id="389" r:id="rId7"/>
    <p:sldId id="390" r:id="rId8"/>
    <p:sldId id="391" r:id="rId9"/>
    <p:sldId id="393" r:id="rId10"/>
    <p:sldId id="392" r:id="rId11"/>
    <p:sldId id="394" r:id="rId12"/>
    <p:sldId id="384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BauerBodni Titl BT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8F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58" autoAdjust="0"/>
  </p:normalViewPr>
  <p:slideViewPr>
    <p:cSldViewPr>
      <p:cViewPr varScale="1">
        <p:scale>
          <a:sx n="83" d="100"/>
          <a:sy n="83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16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D10C6D7-AD60-468D-971B-9557D9A5F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0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F369C5A-E75B-4B2C-9C23-0202D462E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3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5033" y="304800"/>
            <a:ext cx="9541933" cy="685800"/>
          </a:xfrm>
        </p:spPr>
        <p:txBody>
          <a:bodyPr/>
          <a:lstStyle>
            <a:lvl1pPr>
              <a:defRPr sz="3600">
                <a:solidFill>
                  <a:srgbClr val="0B4A8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Show Title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4876800"/>
            <a:ext cx="5791200" cy="1524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personal info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10287000" cy="609600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11201400" cy="43434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Arial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4213" indent="-227013">
              <a:buClr>
                <a:schemeClr val="tx1"/>
              </a:buClr>
              <a:buFont typeface="Arial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B0A814-DE2A-47F5-A2B0-60E3CBDE8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7" y="20775"/>
            <a:ext cx="1436262" cy="14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9133D9-7B4A-497D-8AA2-D278D110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DB602-8E56-41F1-9212-D661A650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524000"/>
            <a:ext cx="4470400" cy="4876800"/>
          </a:xfr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tx1"/>
              </a:buClr>
              <a:buFont typeface="Arial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470400" cy="4876800"/>
          </a:xfr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tx1"/>
              </a:buClr>
              <a:buFont typeface="Arial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257A8EB-3344-4DE6-8458-1CBACB46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ECA0CCD-5EBE-4E25-9FA8-1C5C599C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9550400" y="0"/>
            <a:ext cx="2641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BauerBodni Titl BT" pitchFamily="82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BauerBodni Titl BT" pitchFamily="82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BauerBodni Titl BT" pitchFamily="82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BauerBodni Titl BT" pitchFamily="82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BauerBodni Titl BT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auerBodni Titl BT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auerBodni Titl BT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auerBodni Titl BT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auerBodni Titl BT" pitchFamily="82" charset="0"/>
              </a:defRPr>
            </a:lvl9pPr>
          </a:lstStyle>
          <a:p>
            <a:pPr eaLnBrk="1" hangingPunct="1">
              <a:defRPr/>
            </a:pPr>
            <a:endParaRPr lang="en-US" altLang="en-US" sz="16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5F80D7-798C-4650-B06A-C0904150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690D5DC-D839-4904-9618-3CEB8423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02BB0-AF7B-4162-BF46-464192AB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609600"/>
            <a:ext cx="2692400" cy="57912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0"/>
            <a:ext cx="7874000" cy="57912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27219-24D6-42D9-AE70-0D60B90A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/>
          <a:lstStyle>
            <a:lvl1pPr>
              <a:defRPr lang="en-US" sz="1400" b="1" kern="1200" cap="all" smtClean="0">
                <a:ln w="6350">
                  <a:noFill/>
                </a:ln>
                <a:solidFill>
                  <a:srgbClr val="0B4A8F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fld id="{81D62C55-66C0-4F19-A63C-0A910B9F4D2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1104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E3A12-FA70-42EA-82D2-55D91BEF9D6F}"/>
              </a:ext>
            </a:extLst>
          </p:cNvPr>
          <p:cNvSpPr/>
          <p:nvPr userDrawn="1"/>
        </p:nvSpPr>
        <p:spPr bwMode="auto">
          <a:xfrm rot="10800000">
            <a:off x="0" y="1219199"/>
            <a:ext cx="12192000" cy="565265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5000">
                <a:schemeClr val="accent5">
                  <a:lumMod val="0"/>
                  <a:lumOff val="100000"/>
                </a:schemeClr>
              </a:gs>
              <a:gs pos="36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CA404-2F29-496A-AA6F-F7CE245BCA0C}"/>
              </a:ext>
            </a:extLst>
          </p:cNvPr>
          <p:cNvSpPr txBox="1"/>
          <p:nvPr userDrawn="1"/>
        </p:nvSpPr>
        <p:spPr>
          <a:xfrm>
            <a:off x="0" y="64740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b="1" cap="all" dirty="0">
                <a:ln w="6350">
                  <a:noFill/>
                </a:ln>
                <a:solidFill>
                  <a:srgbClr val="0B4A8F"/>
                </a:solidFill>
                <a:latin typeface="+mj-lt"/>
              </a:rPr>
              <a:t>One Civil Air Patrol, excelling in service to our nation and our members!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2" r:id="rId2"/>
    <p:sldLayoutId id="2147484543" r:id="rId3"/>
    <p:sldLayoutId id="2147484544" r:id="rId4"/>
    <p:sldLayoutId id="2147484546" r:id="rId5"/>
    <p:sldLayoutId id="2147484548" r:id="rId6"/>
    <p:sldLayoutId id="2147484550" r:id="rId7"/>
    <p:sldLayoutId id="2147484551" r:id="rId8"/>
    <p:sldLayoutId id="2147484552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4A8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B4A8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B4A8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B4A8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B4A8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B540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B540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B540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B540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b="1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F1EBA-2788-470F-AF92-B06140C3B0E6}"/>
              </a:ext>
            </a:extLst>
          </p:cNvPr>
          <p:cNvSpPr/>
          <p:nvPr/>
        </p:nvSpPr>
        <p:spPr>
          <a:xfrm>
            <a:off x="1524000" y="209550"/>
            <a:ext cx="91440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600" b="1" dirty="0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Civil Air Patrol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1369-A732-41B4-A1AC-DF177726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80755"/>
            <a:ext cx="2819400" cy="42290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283F4F-7FB6-492E-8893-CDB2584BBB81}"/>
              </a:ext>
            </a:extLst>
          </p:cNvPr>
          <p:cNvSpPr txBox="1">
            <a:spLocks/>
          </p:cNvSpPr>
          <p:nvPr/>
        </p:nvSpPr>
        <p:spPr>
          <a:xfrm>
            <a:off x="5076825" y="2284413"/>
            <a:ext cx="6429375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5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Visualizing Non-Conventional Senior Member Promotions</a:t>
            </a:r>
            <a:endParaRPr lang="en-US" sz="5400" kern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D918BD-50A6-4A16-954E-6AC310E7EC1A}"/>
              </a:ext>
            </a:extLst>
          </p:cNvPr>
          <p:cNvSpPr txBox="1">
            <a:spLocks/>
          </p:cNvSpPr>
          <p:nvPr/>
        </p:nvSpPr>
        <p:spPr>
          <a:xfrm>
            <a:off x="6315076" y="5334000"/>
            <a:ext cx="4352924" cy="742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0" kern="0" dirty="0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Joshua M. Nussbaum, </a:t>
            </a:r>
            <a:r>
              <a:rPr lang="en-US" sz="2400" b="0" kern="0" dirty="0" err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Capt</a:t>
            </a:r>
            <a:r>
              <a:rPr lang="en-US" sz="2400" b="0" kern="0" dirty="0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CAP</a:t>
            </a:r>
            <a:br>
              <a:rPr lang="en-US" sz="2400" b="0" kern="0" dirty="0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0" kern="0" dirty="0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25 Sept 2021</a:t>
            </a:r>
            <a:endParaRPr lang="en-US" sz="2400" b="0" kern="0" dirty="0">
              <a:solidFill>
                <a:srgbClr val="0B4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8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95D7-E3CE-4BEA-BEAF-667D9376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F8F7A-7026-4F2D-B226-16E33F3F0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enhancing E-Services to allow local CC to approve special promotions</a:t>
            </a:r>
          </a:p>
          <a:p>
            <a:r>
              <a:rPr lang="en-US" dirty="0"/>
              <a:t>Add requirements to the following tracks for increasing knowledge on specialized promotions:</a:t>
            </a:r>
          </a:p>
          <a:p>
            <a:pPr lvl="1"/>
            <a:r>
              <a:rPr lang="en-US" dirty="0"/>
              <a:t>Administration</a:t>
            </a:r>
          </a:p>
          <a:p>
            <a:pPr lvl="1"/>
            <a:r>
              <a:rPr lang="en-US" dirty="0"/>
              <a:t>Cadet Programs (for Prior Cadets)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Education and Training</a:t>
            </a:r>
          </a:p>
          <a:p>
            <a:pPr lvl="1"/>
            <a:r>
              <a:rPr lang="en-US" dirty="0"/>
              <a:t>Operations (for Mission Related)</a:t>
            </a:r>
          </a:p>
          <a:p>
            <a:pPr lvl="1"/>
            <a:r>
              <a:rPr lang="en-US" dirty="0"/>
              <a:t>Personnel</a:t>
            </a:r>
          </a:p>
          <a:p>
            <a:r>
              <a:rPr lang="en-US" dirty="0"/>
              <a:t>Provide information on higher initial appointment in onboarding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9B423-B929-49CA-95D6-DB967C60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7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3B03D8-1489-4AB3-AAF3-2D3C4F75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E97886E-38BD-4A68-A889-425C5352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825D-62F5-4B64-9F60-55B0882F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1D62C55-66C0-4F19-A63C-0A910B9F4D26}" type="slidenum">
              <a:rPr lang="en-US" smtClean="0"/>
              <a:pPr algn="r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0BEF-201C-4733-A955-B500DD8E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D838C-2877-4645-8591-6BE0D1DE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905000"/>
            <a:ext cx="2819400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E1B-6752-4A24-9072-56C3D033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DE59-E6F9-4C26-A0C0-00E32F14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Plot CAPR 40-1, Attachment 2 (AKA “progression chart”) for ALL Senior Member (SM) Promotion types, not just “standard” duty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Draw CAPR 35-5, select Sections 3-7 graphically against Objective 1. These sections deal with promotions in:</a:t>
            </a:r>
          </a:p>
          <a:p>
            <a:pPr marL="911225" lvl="1" indent="-457200"/>
            <a:r>
              <a:rPr lang="en-US" dirty="0"/>
              <a:t>Former CAP Cadets (Section 3)</a:t>
            </a:r>
          </a:p>
          <a:p>
            <a:pPr marL="911225" lvl="1" indent="-457200"/>
            <a:r>
              <a:rPr lang="en-US" dirty="0"/>
              <a:t>Mission Related Skills (pilots) (Section 4)</a:t>
            </a:r>
          </a:p>
          <a:p>
            <a:pPr marL="911225" lvl="1" indent="-457200"/>
            <a:r>
              <a:rPr lang="en-US" dirty="0"/>
              <a:t>Professional Appointments (Section 5)</a:t>
            </a:r>
          </a:p>
          <a:p>
            <a:pPr marL="911225" lvl="1" indent="-457200"/>
            <a:r>
              <a:rPr lang="en-US" dirty="0"/>
              <a:t>Noncommissioned Officer (NCO) Appointments and Promotions (Section 6)</a:t>
            </a:r>
          </a:p>
          <a:p>
            <a:pPr marL="911225" lvl="1" indent="-457200"/>
            <a:r>
              <a:rPr lang="en-US" dirty="0"/>
              <a:t>Flight Officer Grades (Section 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0BEF-201C-4733-A955-B500DD8E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0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DA4D-BF91-4412-93CC-7391EC9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BB60-520F-4D39-8EF0-96917853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7239000" cy="4343400"/>
          </a:xfrm>
        </p:spPr>
        <p:txBody>
          <a:bodyPr/>
          <a:lstStyle/>
          <a:p>
            <a:r>
              <a:rPr lang="en-US" dirty="0"/>
              <a:t>Served as one of my mentors when I was ADY at his squadron</a:t>
            </a:r>
          </a:p>
          <a:p>
            <a:r>
              <a:rPr lang="en-US" dirty="0"/>
              <a:t>He was my CD when I was SQ/CC</a:t>
            </a:r>
          </a:p>
          <a:p>
            <a:r>
              <a:rPr lang="en-US" dirty="0"/>
              <a:t>Air Force veteran; SSgt from 1976-1993 (Electronics Technician)</a:t>
            </a:r>
          </a:p>
          <a:p>
            <a:r>
              <a:rPr lang="en-US" dirty="0"/>
              <a:t>“Some day, Josh, we’re </a:t>
            </a:r>
            <a:r>
              <a:rPr lang="en-US" dirty="0" err="1"/>
              <a:t>gonna</a:t>
            </a:r>
            <a:r>
              <a:rPr lang="en-US" dirty="0"/>
              <a:t> do our Level 5 together…”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7DC9B-F74E-4EDC-89B7-6044DA08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BA2AD5-A9AA-4AF2-8602-F134E69B831B}"/>
              </a:ext>
            </a:extLst>
          </p:cNvPr>
          <p:cNvSpPr txBox="1">
            <a:spLocks/>
          </p:cNvSpPr>
          <p:nvPr/>
        </p:nvSpPr>
        <p:spPr bwMode="auto">
          <a:xfrm>
            <a:off x="1524000" y="969531"/>
            <a:ext cx="10024533" cy="609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B4A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B4A8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B54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Robert “Bob” </a:t>
            </a:r>
            <a:r>
              <a:rPr lang="en-US" kern="0" dirty="0" err="1"/>
              <a:t>Monnich</a:t>
            </a:r>
            <a:r>
              <a:rPr lang="en-US" kern="0" dirty="0"/>
              <a:t>, 1957-2019</a:t>
            </a:r>
          </a:p>
        </p:txBody>
      </p:sp>
      <p:pic>
        <p:nvPicPr>
          <p:cNvPr id="8" name="Picture 7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E8F14ADA-DDA1-4006-8B93-7BF3EBE4B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3321" r="4592" b="15389"/>
          <a:stretch/>
        </p:blipFill>
        <p:spPr>
          <a:xfrm>
            <a:off x="8763000" y="3119782"/>
            <a:ext cx="2819400" cy="2432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89AD4A2-6E3E-4A9E-BA2B-69711D984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75" y="1828800"/>
            <a:ext cx="28311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E2D2-0014-40D5-8714-EDB0593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10B4C-A9F8-48CF-8A4D-4FAD510D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u="sng" dirty="0">
                <a:solidFill>
                  <a:srgbClr val="FF0000"/>
                </a:solidFill>
              </a:rPr>
              <a:t>REGS CONFUSE PEOPLE!</a:t>
            </a:r>
          </a:p>
          <a:p>
            <a:r>
              <a:rPr lang="en-US" dirty="0">
                <a:solidFill>
                  <a:schemeClr val="tx1"/>
                </a:solidFill>
              </a:rPr>
              <a:t>Paragraphs confuse people</a:t>
            </a:r>
          </a:p>
          <a:p>
            <a:r>
              <a:rPr lang="en-US" dirty="0">
                <a:solidFill>
                  <a:schemeClr val="tx1"/>
                </a:solidFill>
              </a:rPr>
              <a:t>Charts, graphs, pictures, etc. might motivate people to pursue promotion</a:t>
            </a:r>
          </a:p>
          <a:p>
            <a:r>
              <a:rPr lang="en-US" dirty="0">
                <a:solidFill>
                  <a:schemeClr val="tx1"/>
                </a:solidFill>
              </a:rPr>
              <a:t>People remember visuals, not words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F1AF6-D092-4729-B44F-2EB42D1E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1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77EE-EB68-4834-9968-AEE8B2F2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3C2A-E821-4F5D-9B4F-7549C072D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wanted to tie promotion into retention</a:t>
            </a:r>
          </a:p>
          <a:p>
            <a:r>
              <a:rPr lang="en-US" dirty="0"/>
              <a:t>Determined that, due to time, data, energy, and other constraints, a longitudinal study wasn’t feasible</a:t>
            </a:r>
          </a:p>
          <a:p>
            <a:r>
              <a:rPr lang="en-US" dirty="0"/>
              <a:t>Was not sure when CAPR 35-5 would be updated since CAPR 40-1 was recently overhauled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CBEB0-769D-4337-AADE-AA77A48D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6E02-1562-4D0C-AB11-EE3FFABE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“Issues”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AC04-F1C8-4116-83E6-23E7D013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Regulations say that certain echelons of commanders can grant authority, but NHQ must “click the button”</a:t>
            </a:r>
          </a:p>
          <a:p>
            <a:r>
              <a:rPr lang="en-US" dirty="0"/>
              <a:t>Disparities on what documentation must be submitted for each type of promotion</a:t>
            </a:r>
          </a:p>
          <a:p>
            <a:r>
              <a:rPr lang="en-US" dirty="0"/>
              <a:t>E-Services database doesn’t “roll over”</a:t>
            </a:r>
          </a:p>
          <a:p>
            <a:pPr lvl="1"/>
            <a:r>
              <a:rPr lang="en-US" dirty="0"/>
              <a:t>EX: Mitchell Cadets turning 21 must still “request” to be converted and have equivalencies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7C5E0-133F-4783-A903-C0B5D70D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C2F0-BB4C-4AC6-ABB0-7B37CA0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AEO Begin as a Major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D2E74-A1C3-4B3D-80F6-23237098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E4BB8F-A7F0-4F80-90B4-03933B26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7" t="2666" r="6811" b="27104"/>
          <a:stretch/>
        </p:blipFill>
        <p:spPr>
          <a:xfrm>
            <a:off x="1724025" y="1219200"/>
            <a:ext cx="8743950" cy="5123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02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803E-AD23-4544-BF5A-B4F0CC53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Example- NCO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25FA-9B9E-412C-BFD9-D1E89079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D62C55-66C0-4F19-A63C-0A910B9F4D26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D23C5-B1A1-4F07-B6E4-0ADBEAE1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5" t="1283" r="11157" b="1283"/>
          <a:stretch/>
        </p:blipFill>
        <p:spPr>
          <a:xfrm>
            <a:off x="2552700" y="889000"/>
            <a:ext cx="70866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2FA0F56-AD62-4A75-81D7-AD46CC96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/>
          <a:p>
            <a:r>
              <a:rPr lang="en-US" dirty="0"/>
              <a:t>22 Variations in total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E54D49-9007-427F-9F41-D59E7C786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0D6E8-31A2-4D37-99D0-C06758D7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5676" y="6455931"/>
            <a:ext cx="84772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1D62C55-66C0-4F19-A63C-0A910B9F4D26}" type="slidenum">
              <a:rPr lang="en-US" smtClean="0"/>
              <a:pPr algn="r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453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uerBodni Titl BT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uerBodni Titl BT" pitchFamily="82" charset="0"/>
          </a:defRPr>
        </a:defPPr>
      </a:lstStyle>
    </a:lnDef>
  </a:objectDefaults>
  <a:extraClrSchemeLst>
    <a:extraClrScheme>
      <a:clrScheme name="Sk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</Template>
  <TotalTime>11811</TotalTime>
  <Words>379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BauerBodni Titl BT</vt:lpstr>
      <vt:lpstr>Calibri</vt:lpstr>
      <vt:lpstr>Wingdings</vt:lpstr>
      <vt:lpstr>Sky</vt:lpstr>
      <vt:lpstr>PowerPoint Presentation</vt:lpstr>
      <vt:lpstr>Objectives</vt:lpstr>
      <vt:lpstr>Dedication</vt:lpstr>
      <vt:lpstr>WHY this project?</vt:lpstr>
      <vt:lpstr>Scope</vt:lpstr>
      <vt:lpstr>Administrative “Issues”</vt:lpstr>
      <vt:lpstr>Example- AEO Begin as a Major</vt:lpstr>
      <vt:lpstr>Example- NCO</vt:lpstr>
      <vt:lpstr>22 Variations in total</vt:lpstr>
      <vt:lpstr>Future Developments</vt:lpstr>
      <vt:lpstr>Questions?</vt:lpstr>
      <vt:lpstr>PowerPoint Presentation</vt:lpstr>
    </vt:vector>
  </TitlesOfParts>
  <Company>NHQ Civil Air Patrol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pgloyd</dc:creator>
  <cp:lastModifiedBy>Josh Nussbaum</cp:lastModifiedBy>
  <cp:revision>997</cp:revision>
  <dcterms:created xsi:type="dcterms:W3CDTF">2008-07-11T20:08:11Z</dcterms:created>
  <dcterms:modified xsi:type="dcterms:W3CDTF">2021-09-08T21:11:27Z</dcterms:modified>
</cp:coreProperties>
</file>