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0"/>
    <p:restoredTop sz="94667"/>
  </p:normalViewPr>
  <p:slideViewPr>
    <p:cSldViewPr snapToGrid="0" snapToObjects="1">
      <p:cViewPr varScale="1">
        <p:scale>
          <a:sx n="206" d="100"/>
          <a:sy n="206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C6684-EC97-A44E-A541-998C8D5F1EFA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A89FF-592E-0342-A404-330A2367D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7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5ADBBA1-82AA-8547-8A4E-2C4384F72167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2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FF02E7-985C-AD43-9599-5E11C053A8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1411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A5710-32F5-4646-93C7-294499F3A0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8666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DA14B1-E9CE-7D48-A59A-078F95B990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0874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21F87-79EE-A04D-A1C6-A5591FA2F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0969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F6889E-D9DF-6847-8E48-67AAB01FA7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5033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53F5F-52AC-1E46-B1B6-A0BA9FE4EF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1799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4EA3-3AC6-754B-ABCF-86C6E7D911C8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6D4D87-FDB9-5E49-B9F6-B1F9858BD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6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ACA8-E075-3441-919A-8FEE652DAECA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59B79-15A6-9D4B-A5C1-C180FE1BB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98E5-472A-AE43-BC64-04E0A44EA1A4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07B31-6E1C-A441-9C69-B51C43FC8B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775D-145C-224D-AA10-CD50A93722FE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8B334-4EF6-D640-B356-B35D25516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7F9C-C2A1-DF4E-BC40-FFB857B328F9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FB69D-53BD-FE4C-8FCB-ADD38270D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2E9B-AC69-1E4D-B6F0-9EA27E49D443}" type="datetime1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0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E397-384D-BF4B-9C8C-B7D0D462A24E}" type="datetime1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F0043B-BA26-C147-994F-D2643189B4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5108-D071-324F-AAA6-3FF358BB55B8}" type="datetime1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29CAE-699E-1E45-B0A8-B3EA2EEBE8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DE8A-B666-E044-9688-20C27674B7A7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EB14E5-BEC9-E448-AD56-3D11AE108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551C1-63C0-DE49-831D-CF5CF5E37BBE}" type="datetime1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049CD6-FF4D-814E-AAF4-DB61567F8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80289" y="856232"/>
            <a:ext cx="943631" cy="9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6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B7F24-E73F-1043-9F0D-0756DE82A51C}" type="datetime1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DFF0C5-D882-7544-A398-267527759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5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ivilairpatrol.com/fieldfr/devteam" TargetMode="External"/><Relationship Id="rId2" Type="http://schemas.openxmlformats.org/officeDocument/2006/relationships/hyperlink" Target="mailto:Edward.bos@orwgcap.or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4imprint.com/" TargetMode="External"/><Relationship Id="rId3" Type="http://schemas.openxmlformats.org/officeDocument/2006/relationships/hyperlink" Target="https://www.gocivilairpatrol.com/fieldfr" TargetMode="External"/><Relationship Id="rId7" Type="http://schemas.openxmlformats.org/officeDocument/2006/relationships/hyperlink" Target="https://tcsfundraising.com/" TargetMode="External"/><Relationship Id="rId2" Type="http://schemas.openxmlformats.org/officeDocument/2006/relationships/hyperlink" Target="https://www.councilofnonprofits.org/tools-resources/ethical-fundraisin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ottledropcenters.com/raise-money/" TargetMode="External"/><Relationship Id="rId5" Type="http://schemas.openxmlformats.org/officeDocument/2006/relationships/hyperlink" Target="https://www.scouting.org/programs/scouts-bsa/troop-resources/program-planning-tools/" TargetMode="External"/><Relationship Id="rId4" Type="http://schemas.openxmlformats.org/officeDocument/2006/relationships/hyperlink" Target="https://www.gocivilairpatrol.com/media/cms/R173_004_3C78BD19C872E.pdf" TargetMode="External"/><Relationship Id="rId9" Type="http://schemas.openxmlformats.org/officeDocument/2006/relationships/hyperlink" Target="https://fundraisers.appleamerican.com/community/fundRaiser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37426-F5C7-E34C-A777-E59F0AFE8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9822" y="1964267"/>
            <a:ext cx="8880303" cy="2421464"/>
          </a:xfrm>
        </p:spPr>
        <p:txBody>
          <a:bodyPr/>
          <a:lstStyle/>
          <a:p>
            <a:r>
              <a:rPr lang="en-US" dirty="0"/>
              <a:t>Unit Fund Development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3D57F-9022-2B4B-84E7-A945FAF3F5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Prepared for the 2022 ORWG Conference</a:t>
            </a:r>
          </a:p>
          <a:p>
            <a:r>
              <a:rPr lang="en-US" dirty="0"/>
              <a:t>9 April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9138-D8F0-4244-BFC8-9ED8CBD8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3" y="1024066"/>
            <a:ext cx="1570853" cy="15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5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CE21-4EE4-2246-AFEE-DF8963FF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BDB52-2BB5-364F-8864-6B94F6EE5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 anchor="t"/>
          <a:lstStyle/>
          <a:p>
            <a:r>
              <a:rPr lang="en-US" dirty="0"/>
              <a:t>“We can get a grant for that.”</a:t>
            </a:r>
          </a:p>
          <a:p>
            <a:endParaRPr lang="en-US" dirty="0"/>
          </a:p>
          <a:p>
            <a:r>
              <a:rPr lang="en-US" dirty="0"/>
              <a:t>“Let me introduce myself…”</a:t>
            </a:r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“It’s OUR money [they] can’t </a:t>
            </a:r>
            <a:br>
              <a:rPr lang="en-US" dirty="0"/>
            </a:br>
            <a:r>
              <a:rPr lang="en-US" dirty="0"/>
              <a:t>tell us what to do with it.”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BD29E-8E00-C741-8BD2-A8E75FC6B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 anchor="t"/>
          <a:lstStyle/>
          <a:p>
            <a:r>
              <a:rPr lang="en-US" dirty="0"/>
              <a:t>Grants are DIFFICULT</a:t>
            </a:r>
          </a:p>
          <a:p>
            <a:endParaRPr lang="en-US" dirty="0"/>
          </a:p>
          <a:p>
            <a:r>
              <a:rPr lang="en-US" dirty="0"/>
              <a:t>The relationship should’ve started LONG before you ask for support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a lot of levels of oversight in CAP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0D63-B0D3-BB43-947C-2DC99853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091D-89ED-5344-9629-F035C379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10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8D80321-6CDD-4841-BA2D-42B1251A0CD1}"/>
              </a:ext>
            </a:extLst>
          </p:cNvPr>
          <p:cNvSpPr/>
          <p:nvPr/>
        </p:nvSpPr>
        <p:spPr>
          <a:xfrm>
            <a:off x="4318686" y="2142067"/>
            <a:ext cx="1000898" cy="366355"/>
          </a:xfrm>
          <a:prstGeom prst="rightArrow">
            <a:avLst/>
          </a:prstGeom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5D41E52-E8B3-FF4C-BDB1-C3D823DBD390}"/>
              </a:ext>
            </a:extLst>
          </p:cNvPr>
          <p:cNvSpPr/>
          <p:nvPr/>
        </p:nvSpPr>
        <p:spPr>
          <a:xfrm>
            <a:off x="4318686" y="2955553"/>
            <a:ext cx="1000898" cy="366355"/>
          </a:xfrm>
          <a:prstGeom prst="rightArrow">
            <a:avLst/>
          </a:prstGeom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AC675FF-0E3E-CC48-9157-B4D1E85B9B05}"/>
              </a:ext>
            </a:extLst>
          </p:cNvPr>
          <p:cNvSpPr/>
          <p:nvPr/>
        </p:nvSpPr>
        <p:spPr>
          <a:xfrm>
            <a:off x="4318686" y="4417769"/>
            <a:ext cx="1000898" cy="366355"/>
          </a:xfrm>
          <a:prstGeom prst="rightArrow">
            <a:avLst/>
          </a:prstGeom>
          <a:scene3d>
            <a:camera prst="orthographicFront"/>
            <a:lightRig rig="harsh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5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60EB-21D9-C141-BD8F-E16B203D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Planning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CED74-55C0-F247-9ED1-9FA4AD4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41652-53C1-5947-AE3E-A49AFE58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F6F33-DFB7-8B45-A2BA-D2C81AA9C878}"/>
              </a:ext>
            </a:extLst>
          </p:cNvPr>
          <p:cNvSpPr/>
          <p:nvPr/>
        </p:nvSpPr>
        <p:spPr>
          <a:xfrm>
            <a:off x="1175621" y="2967335"/>
            <a:ext cx="9840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u="sng" dirty="0" err="1">
                <a:ln/>
                <a:solidFill>
                  <a:schemeClr val="accent3"/>
                </a:solidFill>
              </a:rPr>
              <a:t>GirdwoodSquadron.com</a:t>
            </a:r>
            <a:r>
              <a:rPr lang="en-US" sz="5400" b="1" u="sng" dirty="0">
                <a:ln/>
                <a:solidFill>
                  <a:schemeClr val="accent3"/>
                </a:solidFill>
              </a:rPr>
              <a:t>/</a:t>
            </a:r>
            <a:r>
              <a:rPr lang="en-US" sz="5400" b="1" u="sng" dirty="0" err="1">
                <a:ln/>
                <a:solidFill>
                  <a:schemeClr val="accent3"/>
                </a:solidFill>
              </a:rPr>
              <a:t>DevPrez</a:t>
            </a:r>
            <a:endParaRPr lang="en-US" sz="5400" b="1" u="sng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422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18BC-E5BD-D54E-BF47-928FA146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C1C5D-BDE1-254D-B81D-40E8117726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Presenter Info</a:t>
            </a:r>
          </a:p>
          <a:p>
            <a:endParaRPr lang="en-US" dirty="0"/>
          </a:p>
          <a:p>
            <a:pPr lvl="1"/>
            <a:r>
              <a:rPr lang="en-US" dirty="0"/>
              <a:t>Lt Col Edward A. Bos, CAP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Ten years professional fundraising experience</a:t>
            </a:r>
          </a:p>
          <a:p>
            <a:pPr lvl="1"/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edward.bos@orwgcap.org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3116B-FA4E-A54D-945E-CCC1F50A08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CAP Chief of Philanthropy</a:t>
            </a:r>
          </a:p>
          <a:p>
            <a:endParaRPr lang="en-US" dirty="0"/>
          </a:p>
          <a:p>
            <a:pPr lvl="1"/>
            <a:r>
              <a:rPr lang="en-US" dirty="0"/>
              <a:t>Kristina E. Jones, M.A., CFRE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Certified Fundraising Executive </a:t>
            </a:r>
            <a:br>
              <a:rPr lang="en-US" dirty="0"/>
            </a:br>
            <a:r>
              <a:rPr lang="en-US" dirty="0"/>
              <a:t>(She’s a highly qualified pro!)</a:t>
            </a:r>
          </a:p>
          <a:p>
            <a:pPr lvl="1"/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Leads a VERY experienced staff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474CD9-8A7A-E145-8A8A-1B55D253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C0A8F-974C-C24D-9A6D-839048C5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B5F8-2407-A64B-AF78-62C7ADE9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Resources*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A7E6BD-54D1-6841-8C2B-A1DC803453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National Council of Nonprofits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CAP Field Fundraising</a:t>
            </a:r>
            <a:endParaRPr lang="en-US" dirty="0"/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CAPR 173-4</a:t>
            </a:r>
            <a:endParaRPr lang="en-US" dirty="0"/>
          </a:p>
          <a:p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BSA Budget Planning (Non-CAP, but comprehensive and comparable)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2CC7A6-0B7D-A444-8511-9D9B1FBBE2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6"/>
              </a:rPr>
              <a:t>BottleDrop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Tillamook Country Smoker Fundraiser</a:t>
            </a:r>
            <a:endParaRPr lang="en-US" dirty="0"/>
          </a:p>
          <a:p>
            <a:endParaRPr lang="en-US" dirty="0">
              <a:hlinkClick r:id="rId8"/>
            </a:endParaRPr>
          </a:p>
          <a:p>
            <a:r>
              <a:rPr lang="en-US" dirty="0">
                <a:hlinkClick r:id="rId8"/>
              </a:rPr>
              <a:t>4imprint (Ornaments, etc)</a:t>
            </a:r>
            <a:endParaRPr lang="en-US" dirty="0"/>
          </a:p>
          <a:p>
            <a:endParaRPr lang="en-US" dirty="0">
              <a:hlinkClick r:id="rId9"/>
            </a:endParaRPr>
          </a:p>
          <a:p>
            <a:r>
              <a:rPr lang="en-US" dirty="0">
                <a:hlinkClick r:id="rId9"/>
              </a:rPr>
              <a:t>Applebee’s Fundraisers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B0DB4-9036-E04D-A543-539568DA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F916B-3B45-1F4B-940C-1858DF8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47373E-48F6-B442-9BB3-D2F0832C3A15}"/>
              </a:ext>
            </a:extLst>
          </p:cNvPr>
          <p:cNvSpPr txBox="1"/>
          <p:nvPr/>
        </p:nvSpPr>
        <p:spPr>
          <a:xfrm>
            <a:off x="838200" y="6327172"/>
            <a:ext cx="2046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*Not Endorsements</a:t>
            </a:r>
          </a:p>
        </p:txBody>
      </p:sp>
    </p:spTree>
    <p:extLst>
      <p:ext uri="{BB962C8B-B14F-4D97-AF65-F5344CB8AC3E}">
        <p14:creationId xmlns:p14="http://schemas.microsoft.com/office/powerpoint/2010/main" val="141044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29A2-21F9-2846-B439-1F0F220D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5BFE-7BE9-A54E-8FC7-429347C1C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Raise Funds?</a:t>
            </a:r>
          </a:p>
          <a:p>
            <a:r>
              <a:rPr lang="en-US" dirty="0"/>
              <a:t>Start with a Budget</a:t>
            </a:r>
          </a:p>
          <a:p>
            <a:r>
              <a:rPr lang="en-US" dirty="0"/>
              <a:t>Development Opportunities</a:t>
            </a:r>
          </a:p>
          <a:p>
            <a:r>
              <a:rPr lang="en-US" dirty="0"/>
              <a:t>Development Pitfalls</a:t>
            </a:r>
          </a:p>
          <a:p>
            <a:r>
              <a:rPr lang="en-US" dirty="0"/>
              <a:t>Development Planning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7CA74-7A0D-0049-974A-6DA16D38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96F16-1AC2-144D-B5C2-F618904D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2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1603-A08D-FE49-BFC1-D0E18D58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Raise Funds?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311D4-AAEE-8440-A289-1EE93EE1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994A-E1EA-5844-913C-518B2C8E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D5307-01A5-2A46-82DA-8EBCD387BDD8}"/>
              </a:ext>
            </a:extLst>
          </p:cNvPr>
          <p:cNvSpPr/>
          <p:nvPr/>
        </p:nvSpPr>
        <p:spPr>
          <a:xfrm>
            <a:off x="1839899" y="2068080"/>
            <a:ext cx="851220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Integrity First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Volunteer Service Before Self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Excellence in All we Do</a:t>
            </a:r>
          </a:p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Mutual Respect</a:t>
            </a:r>
          </a:p>
        </p:txBody>
      </p:sp>
    </p:spTree>
    <p:extLst>
      <p:ext uri="{BB962C8B-B14F-4D97-AF65-F5344CB8AC3E}">
        <p14:creationId xmlns:p14="http://schemas.microsoft.com/office/powerpoint/2010/main" val="275487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EAB4-78E8-2F47-BF8C-264F935D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Raise Funds?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F90BDB-3880-BF48-BCD1-85AF01393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Appropriated Funds</a:t>
            </a:r>
          </a:p>
          <a:p>
            <a:pPr lvl="1"/>
            <a:r>
              <a:rPr lang="en-US" dirty="0"/>
              <a:t>Aircraft</a:t>
            </a:r>
          </a:p>
          <a:p>
            <a:pPr lvl="1"/>
            <a:r>
              <a:rPr lang="en-US" dirty="0"/>
              <a:t>Ground Vehicles</a:t>
            </a:r>
          </a:p>
          <a:p>
            <a:pPr lvl="1"/>
            <a:r>
              <a:rPr lang="en-US" dirty="0"/>
              <a:t>Communication Equipment</a:t>
            </a:r>
          </a:p>
          <a:p>
            <a:pPr lvl="1"/>
            <a:r>
              <a:rPr lang="en-US" dirty="0"/>
              <a:t>ES/Ops Fuel/Oil/Maintenance</a:t>
            </a:r>
          </a:p>
          <a:p>
            <a:pPr lvl="1"/>
            <a:r>
              <a:rPr lang="en-US" dirty="0"/>
              <a:t>Congressionally-Budgeted</a:t>
            </a:r>
          </a:p>
          <a:p>
            <a:pPr lvl="1"/>
            <a:r>
              <a:rPr lang="en-US" dirty="0"/>
              <a:t>Overseen by USAF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468449-650E-6340-AC98-AC57FF3848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 Appropriated Funds</a:t>
            </a:r>
          </a:p>
          <a:p>
            <a:pPr lvl="1"/>
            <a:r>
              <a:rPr lang="en-US" dirty="0"/>
              <a:t>Restricted Funds</a:t>
            </a:r>
          </a:p>
          <a:p>
            <a:pPr lvl="2"/>
            <a:r>
              <a:rPr lang="en-US" dirty="0"/>
              <a:t>Donor-Directed</a:t>
            </a:r>
          </a:p>
          <a:p>
            <a:pPr lvl="2"/>
            <a:r>
              <a:rPr lang="en-US" dirty="0"/>
              <a:t>GC-Reviewed</a:t>
            </a:r>
          </a:p>
          <a:p>
            <a:pPr lvl="2"/>
            <a:r>
              <a:rPr lang="en-US" dirty="0"/>
              <a:t>Commander-Approved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Unrestricted Funds</a:t>
            </a:r>
          </a:p>
          <a:p>
            <a:pPr lvl="2"/>
            <a:r>
              <a:rPr lang="en-US" dirty="0"/>
              <a:t>Everything else!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7BE2B-28A3-5A48-AC0A-5ED17966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881B6-2AE5-9D40-9F91-5A9549F3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2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E7E2-6125-6445-BAB4-7F7C85A7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Raise Funds?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DA95-AED9-9149-932A-3754D0483A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/>
              <a:t>Operating Expenses:</a:t>
            </a:r>
          </a:p>
          <a:p>
            <a:pPr lvl="1"/>
            <a:r>
              <a:rPr lang="en-US" dirty="0"/>
              <a:t>New DF Equipment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Colorguard</a:t>
            </a:r>
            <a:r>
              <a:rPr lang="en-US" dirty="0"/>
              <a:t> Equipment</a:t>
            </a:r>
          </a:p>
          <a:p>
            <a:pPr lvl="1"/>
            <a:r>
              <a:rPr lang="en-US" dirty="0"/>
              <a:t>AE </a:t>
            </a:r>
            <a:r>
              <a:rPr lang="en-US" dirty="0" err="1"/>
              <a:t>iFly</a:t>
            </a:r>
            <a:r>
              <a:rPr lang="en-US" dirty="0"/>
              <a:t> Activity</a:t>
            </a:r>
          </a:p>
          <a:p>
            <a:pPr lvl="1"/>
            <a:r>
              <a:rPr lang="en-US" dirty="0"/>
              <a:t>Dry-Erase Boards for Unit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Scholarships</a:t>
            </a:r>
          </a:p>
          <a:p>
            <a:pPr lvl="1"/>
            <a:r>
              <a:rPr lang="en-US" dirty="0"/>
              <a:t>Travel Expenses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89868-688B-EF45-8DB5-DA77304A39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en-US" dirty="0"/>
              <a:t>NOT Capital Expenses</a:t>
            </a:r>
          </a:p>
          <a:p>
            <a:pPr lvl="1"/>
            <a:r>
              <a:rPr lang="en-US" dirty="0"/>
              <a:t>New Buildings/Improvements</a:t>
            </a:r>
          </a:p>
          <a:p>
            <a:pPr lvl="1"/>
            <a:r>
              <a:rPr lang="en-US" dirty="0"/>
              <a:t>New Aircraft</a:t>
            </a:r>
          </a:p>
          <a:p>
            <a:pPr lvl="1"/>
            <a:r>
              <a:rPr lang="en-US" dirty="0"/>
              <a:t>New Ground Vehicles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9EF0-B2B2-3D4B-B96C-F365EFC96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57A67-7A40-524B-9E85-1099027D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5E0E0-C576-9F40-8C95-2E89B4DC4584}"/>
              </a:ext>
            </a:extLst>
          </p:cNvPr>
          <p:cNvSpPr/>
          <p:nvPr/>
        </p:nvSpPr>
        <p:spPr>
          <a:xfrm>
            <a:off x="6274578" y="3583278"/>
            <a:ext cx="597714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 Outside Scope</a:t>
            </a:r>
          </a:p>
          <a:p>
            <a:r>
              <a:rPr lang="en-US" sz="2800" b="1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 Huge Time &amp; Expertise Investment</a:t>
            </a:r>
          </a:p>
        </p:txBody>
      </p:sp>
    </p:spTree>
    <p:extLst>
      <p:ext uri="{BB962C8B-B14F-4D97-AF65-F5344CB8AC3E}">
        <p14:creationId xmlns:p14="http://schemas.microsoft.com/office/powerpoint/2010/main" val="268242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1E70C-F4C6-C14D-8618-BA057775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with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EECA-BA7A-A945-92C2-D0DFC1FD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need a unit financial plan</a:t>
            </a:r>
          </a:p>
          <a:p>
            <a:pPr lvl="1"/>
            <a:r>
              <a:rPr lang="en-US" dirty="0"/>
              <a:t>Fund development needs to balance out with expenses</a:t>
            </a:r>
          </a:p>
          <a:p>
            <a:pPr lvl="1"/>
            <a:endParaRPr lang="en-US" dirty="0"/>
          </a:p>
          <a:p>
            <a:r>
              <a:rPr lang="en-US" dirty="0"/>
              <a:t>The plan needs to include all unit expenses</a:t>
            </a:r>
          </a:p>
          <a:p>
            <a:pPr lvl="1"/>
            <a:r>
              <a:rPr lang="en-US" dirty="0"/>
              <a:t>Cadet Program Activities</a:t>
            </a:r>
          </a:p>
          <a:p>
            <a:pPr lvl="1"/>
            <a:r>
              <a:rPr lang="en-US" dirty="0"/>
              <a:t>ES/Operations Activities</a:t>
            </a:r>
          </a:p>
          <a:p>
            <a:pPr lvl="1"/>
            <a:r>
              <a:rPr lang="en-US" dirty="0"/>
              <a:t>Equipment Maintenance</a:t>
            </a:r>
          </a:p>
          <a:p>
            <a:endParaRPr lang="en-US" dirty="0"/>
          </a:p>
          <a:p>
            <a:r>
              <a:rPr lang="en-US" dirty="0"/>
              <a:t>THEN you can plan how to generate income</a:t>
            </a:r>
          </a:p>
          <a:p>
            <a:endParaRPr lang="en-US" dirty="0"/>
          </a:p>
          <a:p>
            <a:r>
              <a:rPr lang="en-US" dirty="0"/>
              <a:t>This is its own presentation, but assistance is available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65CE-9458-1440-BC64-3D0CA102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35832-2F69-E240-80A1-4B0309EA6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D4E5D-B6C8-8E4B-AC83-D044D1C201DA}"/>
              </a:ext>
            </a:extLst>
          </p:cNvPr>
          <p:cNvSpPr txBox="1"/>
          <p:nvPr/>
        </p:nvSpPr>
        <p:spPr>
          <a:xfrm>
            <a:off x="3799711" y="3338983"/>
            <a:ext cx="4514127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Aerospace Education Activities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Administrative Costs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Awards/Recognition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1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FB72-1DB4-8E48-9220-03BAF78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Opportunities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A6DEB6-28F4-4245-BEF2-0C1A61E5F9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326" y="1825626"/>
            <a:ext cx="5461474" cy="4139222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98EB5-CEEF-5F4E-AB3D-BBA4D796C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These are promoted and supported by NHQ</a:t>
            </a:r>
          </a:p>
          <a:p>
            <a:endParaRPr lang="en-US" dirty="0"/>
          </a:p>
          <a:p>
            <a:r>
              <a:rPr lang="en-US" dirty="0"/>
              <a:t>If you don’t use them correctly, your unit may not see the funds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1F66E-76C8-8243-B021-F3DCF3D6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2B8CC-8791-5747-BC82-7107BAF8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4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FB72-1DB4-8E48-9220-03BAF78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Opportunities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CA3E1FF-9352-B140-8D3C-2B5870AC6D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72" t="-55" r="4882" b="55"/>
          <a:stretch/>
        </p:blipFill>
        <p:spPr>
          <a:xfrm>
            <a:off x="735321" y="3422197"/>
            <a:ext cx="2798711" cy="1051659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98EB5-CEEF-5F4E-AB3D-BBA4D796C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These are other local opportunities</a:t>
            </a:r>
          </a:p>
          <a:p>
            <a:endParaRPr lang="en-US" dirty="0"/>
          </a:p>
          <a:p>
            <a:r>
              <a:rPr lang="en-US" dirty="0"/>
              <a:t>Prioritize which ones work for your unit</a:t>
            </a:r>
          </a:p>
          <a:p>
            <a:endParaRPr lang="en-US" dirty="0"/>
          </a:p>
          <a:p>
            <a:r>
              <a:rPr lang="en-US" dirty="0"/>
              <a:t>They’re also opportunities to engage the community &amp; make friends</a:t>
            </a:r>
          </a:p>
          <a:p>
            <a:endParaRPr lang="en-US" dirty="0"/>
          </a:p>
          <a:p>
            <a:r>
              <a:rPr lang="en-US" dirty="0"/>
              <a:t>Connect with your local United Way, or other federated giving organization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1F66E-76C8-8243-B021-F3DCF3D6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2B8CC-8791-5747-BC82-7107BAF8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89F2F-FA88-0D46-81B3-87C353CC6B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320" y="1899544"/>
            <a:ext cx="1422400" cy="142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E2AB30-F5FD-C44F-94AD-AD1B86BF729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8055" y="1911913"/>
            <a:ext cx="2556758" cy="1336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7ED2D-1A1D-9E49-80E1-10ECB1A2A8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12340" y="4729966"/>
            <a:ext cx="2756040" cy="12067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A0133-C35F-A448-9FF4-79B36B3E61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320" y="4561132"/>
            <a:ext cx="1229404" cy="134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E4A83C-C0ED-EA4C-98EA-125E409F3F4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0838" y="3321543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4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A0F5E-F5DC-A446-812D-0F7943A5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70183-C553-6245-A42C-C361BA3AD3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CAPR 173-4 Says:</a:t>
            </a:r>
          </a:p>
          <a:p>
            <a:pPr lvl="1"/>
            <a:r>
              <a:rPr lang="en-US" dirty="0"/>
              <a:t>You need Wing CC approval (in writing!)</a:t>
            </a:r>
          </a:p>
          <a:p>
            <a:pPr lvl="1"/>
            <a:r>
              <a:rPr lang="en-US" dirty="0"/>
              <a:t>No selling alcohol</a:t>
            </a:r>
          </a:p>
          <a:p>
            <a:pPr lvl="1"/>
            <a:r>
              <a:rPr lang="en-US" dirty="0"/>
              <a:t>No Senior Members in USAF-Style Uniforms</a:t>
            </a:r>
          </a:p>
          <a:p>
            <a:pPr lvl="1"/>
            <a:r>
              <a:rPr lang="en-US" dirty="0"/>
              <a:t>Don’t even mention the USAF</a:t>
            </a:r>
          </a:p>
          <a:p>
            <a:pPr lvl="1"/>
            <a:r>
              <a:rPr lang="en-US" dirty="0"/>
              <a:t>Do the paperwork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5517B-6F6F-2340-A4A3-92D3BA75A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Ethics:</a:t>
            </a:r>
          </a:p>
          <a:p>
            <a:pPr lvl="1"/>
            <a:r>
              <a:rPr lang="en-US" dirty="0"/>
              <a:t>Don’t mislead about where funds are used</a:t>
            </a:r>
          </a:p>
          <a:p>
            <a:pPr lvl="1"/>
            <a:r>
              <a:rPr lang="en-US" dirty="0"/>
              <a:t>Make specific asks, based on need</a:t>
            </a:r>
          </a:p>
          <a:p>
            <a:pPr lvl="1"/>
            <a:r>
              <a:rPr lang="en-US" dirty="0"/>
              <a:t>Acknowledge donors</a:t>
            </a:r>
          </a:p>
          <a:p>
            <a:pPr lvl="1"/>
            <a:r>
              <a:rPr lang="en-US" dirty="0"/>
              <a:t>Allow anonymity if donors request</a:t>
            </a:r>
          </a:p>
          <a:p>
            <a:pPr lvl="1"/>
            <a:r>
              <a:rPr lang="en-US" dirty="0"/>
              <a:t>Always gracefully accept a “No”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Also</a:t>
            </a:r>
          </a:p>
          <a:p>
            <a:pPr lvl="1"/>
            <a:r>
              <a:rPr lang="en-US" dirty="0"/>
              <a:t>Don’t use a “.</a:t>
            </a:r>
            <a:r>
              <a:rPr lang="en-US" dirty="0" err="1"/>
              <a:t>gov</a:t>
            </a:r>
            <a:r>
              <a:rPr lang="en-US" dirty="0"/>
              <a:t>” email </a:t>
            </a:r>
            <a:br>
              <a:rPr lang="en-US" dirty="0"/>
            </a:br>
            <a:r>
              <a:rPr lang="en-US" dirty="0"/>
              <a:t>(not a CAP rule)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B89E-5E6A-4446-9A9F-3DE8ED63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4175E-4293-2244-B6CD-E2C4E9B1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FF0C5-D882-7544-A398-267527759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{00108F73-D1AC-DB43-8C77-35A9FD2DCFE5}tf10001058</Template>
  <TotalTime>190</TotalTime>
  <Words>494</Words>
  <Application>Microsoft Macintosh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Unit Fund Development 101</vt:lpstr>
      <vt:lpstr>Orientation</vt:lpstr>
      <vt:lpstr>Why Raise Funds?</vt:lpstr>
      <vt:lpstr>Why Raise Funds?</vt:lpstr>
      <vt:lpstr>Why Raise Funds?</vt:lpstr>
      <vt:lpstr>Start with a Budget</vt:lpstr>
      <vt:lpstr>Development Opportunities</vt:lpstr>
      <vt:lpstr>Development Opportunities</vt:lpstr>
      <vt:lpstr>Development Pitfalls</vt:lpstr>
      <vt:lpstr>Development Pitfalls</vt:lpstr>
      <vt:lpstr>Development Planning</vt:lpstr>
      <vt:lpstr>Questions?</vt:lpstr>
      <vt:lpstr>Additional Resources*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Fund Development 101</dc:title>
  <dc:creator>Bos, Edward A Lt Col</dc:creator>
  <cp:lastModifiedBy>Bos, Edward A Lt Col</cp:lastModifiedBy>
  <cp:revision>10</cp:revision>
  <cp:lastPrinted>2022-03-23T03:30:59Z</cp:lastPrinted>
  <dcterms:created xsi:type="dcterms:W3CDTF">2022-03-23T00:20:10Z</dcterms:created>
  <dcterms:modified xsi:type="dcterms:W3CDTF">2022-03-23T03:31:06Z</dcterms:modified>
</cp:coreProperties>
</file>