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77" r:id="rId5"/>
    <p:sldId id="280" r:id="rId6"/>
    <p:sldId id="278" r:id="rId7"/>
    <p:sldId id="279" r:id="rId8"/>
    <p:sldId id="264" r:id="rId9"/>
    <p:sldId id="265" r:id="rId10"/>
    <p:sldId id="266" r:id="rId11"/>
    <p:sldId id="262" r:id="rId12"/>
    <p:sldId id="267" r:id="rId13"/>
    <p:sldId id="269" r:id="rId14"/>
    <p:sldId id="268" r:id="rId15"/>
    <p:sldId id="270" r:id="rId16"/>
    <p:sldId id="271" r:id="rId17"/>
    <p:sldId id="272" r:id="rId18"/>
    <p:sldId id="273" r:id="rId19"/>
    <p:sldId id="274" r:id="rId20"/>
    <p:sldId id="276" r:id="rId21"/>
    <p:sldId id="275"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EE7E8-9549-134C-09E0-BA309EDC5C25}" v="434" dt="2022-03-25T08:09:23.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3"/>
    <p:restoredTop sz="97887"/>
  </p:normalViewPr>
  <p:slideViewPr>
    <p:cSldViewPr snapToGrid="0" snapToObjects="1">
      <p:cViewPr varScale="1">
        <p:scale>
          <a:sx n="124" d="100"/>
          <a:sy n="124" d="100"/>
        </p:scale>
        <p:origin x="176" y="80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15757540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2F4C86-495C-764B-9A88-7B2B23D3CDC1}"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6500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386042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50163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222669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96235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344565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238245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267247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96770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2F4C86-495C-764B-9A88-7B2B23D3CDC1}"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5302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F4C86-495C-764B-9A88-7B2B23D3CDC1}"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395167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F4C86-495C-764B-9A88-7B2B23D3CDC1}" type="datetimeFigureOut">
              <a:rPr lang="en-US" smtClean="0"/>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384807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F4C86-495C-764B-9A88-7B2B23D3CDC1}" type="datetimeFigureOut">
              <a:rPr lang="en-US" smtClean="0"/>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425254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2F4C86-495C-764B-9A88-7B2B23D3CDC1}" type="datetimeFigureOut">
              <a:rPr lang="en-US" smtClean="0"/>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106749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2F4C86-495C-764B-9A88-7B2B23D3CDC1}"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144657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2F4C86-495C-764B-9A88-7B2B23D3CDC1}"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898F9-C208-0F4B-BDB6-622EB82792DD}" type="slidenum">
              <a:rPr lang="en-US" smtClean="0"/>
              <a:t>‹#›</a:t>
            </a:fld>
            <a:endParaRPr lang="en-US"/>
          </a:p>
        </p:txBody>
      </p:sp>
    </p:spTree>
    <p:extLst>
      <p:ext uri="{BB962C8B-B14F-4D97-AF65-F5344CB8AC3E}">
        <p14:creationId xmlns:p14="http://schemas.microsoft.com/office/powerpoint/2010/main" val="211466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2F4C86-495C-764B-9A88-7B2B23D3CDC1}" type="datetimeFigureOut">
              <a:rPr lang="en-US" smtClean="0"/>
              <a:t>3/25/22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7898F9-C208-0F4B-BDB6-622EB82792DD}" type="slidenum">
              <a:rPr lang="en-US" smtClean="0"/>
              <a:t>‹#›</a:t>
            </a:fld>
            <a:endParaRPr lang="en-US"/>
          </a:p>
        </p:txBody>
      </p:sp>
    </p:spTree>
    <p:extLst>
      <p:ext uri="{BB962C8B-B14F-4D97-AF65-F5344CB8AC3E}">
        <p14:creationId xmlns:p14="http://schemas.microsoft.com/office/powerpoint/2010/main" val="6701247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mailto:edward.bos@orwgcap.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68C7-A01C-C244-95DB-9A5FA1777C85}"/>
              </a:ext>
            </a:extLst>
          </p:cNvPr>
          <p:cNvSpPr>
            <a:spLocks noGrp="1"/>
          </p:cNvSpPr>
          <p:nvPr>
            <p:ph type="ctrTitle"/>
          </p:nvPr>
        </p:nvSpPr>
        <p:spPr/>
        <p:txBody>
          <a:bodyPr/>
          <a:lstStyle/>
          <a:p>
            <a:r>
              <a:rPr lang="en-US" dirty="0">
                <a:latin typeface="Copperplate Gothic Bold"/>
              </a:rPr>
              <a:t>Q &amp; A w/ ORWG/IG</a:t>
            </a:r>
          </a:p>
        </p:txBody>
      </p:sp>
      <p:sp>
        <p:nvSpPr>
          <p:cNvPr id="3" name="Subtitle 2">
            <a:extLst>
              <a:ext uri="{FF2B5EF4-FFF2-40B4-BE49-F238E27FC236}">
                <a16:creationId xmlns:a16="http://schemas.microsoft.com/office/drawing/2014/main" id="{F5763B2A-18AD-F543-86EE-168CD582C570}"/>
              </a:ext>
            </a:extLst>
          </p:cNvPr>
          <p:cNvSpPr>
            <a:spLocks noGrp="1"/>
          </p:cNvSpPr>
          <p:nvPr>
            <p:ph type="subTitle" idx="1"/>
          </p:nvPr>
        </p:nvSpPr>
        <p:spPr/>
        <p:txBody>
          <a:bodyPr/>
          <a:lstStyle/>
          <a:p>
            <a:r>
              <a:rPr lang="en-US" dirty="0"/>
              <a:t>Prepared for the ORWG Conference</a:t>
            </a:r>
          </a:p>
          <a:p>
            <a:r>
              <a:rPr lang="en-US" dirty="0"/>
              <a:t>9 April 2022</a:t>
            </a:r>
          </a:p>
        </p:txBody>
      </p:sp>
      <p:pic>
        <p:nvPicPr>
          <p:cNvPr id="4" name="Picture 3">
            <a:extLst>
              <a:ext uri="{FF2B5EF4-FFF2-40B4-BE49-F238E27FC236}">
                <a16:creationId xmlns:a16="http://schemas.microsoft.com/office/drawing/2014/main" id="{250A42B4-A1A0-844B-9767-1B329FA92923}"/>
              </a:ext>
            </a:extLst>
          </p:cNvPr>
          <p:cNvPicPr>
            <a:picLocks noChangeAspect="1"/>
          </p:cNvPicPr>
          <p:nvPr/>
        </p:nvPicPr>
        <p:blipFill>
          <a:blip r:embed="rId2"/>
          <a:stretch>
            <a:fillRect/>
          </a:stretch>
        </p:blipFill>
        <p:spPr>
          <a:xfrm>
            <a:off x="1411024" y="940227"/>
            <a:ext cx="3378200" cy="2501900"/>
          </a:xfrm>
          <a:prstGeom prst="rect">
            <a:avLst/>
          </a:prstGeom>
        </p:spPr>
      </p:pic>
    </p:spTree>
    <p:extLst>
      <p:ext uri="{BB962C8B-B14F-4D97-AF65-F5344CB8AC3E}">
        <p14:creationId xmlns:p14="http://schemas.microsoft.com/office/powerpoint/2010/main" val="171073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A0F2B-37B8-C54F-BD15-41333502D5CF}"/>
              </a:ext>
            </a:extLst>
          </p:cNvPr>
          <p:cNvPicPr>
            <a:picLocks noChangeAspect="1"/>
          </p:cNvPicPr>
          <p:nvPr/>
        </p:nvPicPr>
        <p:blipFill>
          <a:blip r:embed="rId2"/>
          <a:stretch>
            <a:fillRect/>
          </a:stretch>
        </p:blipFill>
        <p:spPr>
          <a:xfrm>
            <a:off x="1990090" y="1947672"/>
            <a:ext cx="2286000" cy="1701609"/>
          </a:xfrm>
          <a:prstGeom prst="rect">
            <a:avLst/>
          </a:prstGeom>
        </p:spPr>
      </p:pic>
      <p:pic>
        <p:nvPicPr>
          <p:cNvPr id="13" name="Picture 12">
            <a:extLst>
              <a:ext uri="{FF2B5EF4-FFF2-40B4-BE49-F238E27FC236}">
                <a16:creationId xmlns:a16="http://schemas.microsoft.com/office/drawing/2014/main" id="{BD99DC5C-3CB3-A047-8766-84D6BD829B0D}"/>
              </a:ext>
            </a:extLst>
          </p:cNvPr>
          <p:cNvPicPr>
            <a:picLocks noChangeAspect="1"/>
          </p:cNvPicPr>
          <p:nvPr/>
        </p:nvPicPr>
        <p:blipFill>
          <a:blip r:embed="rId3"/>
          <a:stretch>
            <a:fillRect/>
          </a:stretch>
        </p:blipFill>
        <p:spPr>
          <a:xfrm>
            <a:off x="219456" y="1947672"/>
            <a:ext cx="1645920" cy="1225158"/>
          </a:xfrm>
          <a:prstGeom prst="rect">
            <a:avLst/>
          </a:prstGeom>
        </p:spPr>
      </p:pic>
      <p:pic>
        <p:nvPicPr>
          <p:cNvPr id="19" name="Picture 18">
            <a:extLst>
              <a:ext uri="{FF2B5EF4-FFF2-40B4-BE49-F238E27FC236}">
                <a16:creationId xmlns:a16="http://schemas.microsoft.com/office/drawing/2014/main" id="{C459565C-E4B9-6B49-8901-C543AB361CBE}"/>
              </a:ext>
            </a:extLst>
          </p:cNvPr>
          <p:cNvPicPr>
            <a:picLocks noChangeAspect="1"/>
          </p:cNvPicPr>
          <p:nvPr/>
        </p:nvPicPr>
        <p:blipFill>
          <a:blip r:embed="rId4"/>
          <a:stretch>
            <a:fillRect/>
          </a:stretch>
        </p:blipFill>
        <p:spPr>
          <a:xfrm>
            <a:off x="10314432" y="1947672"/>
            <a:ext cx="1645920" cy="1212783"/>
          </a:xfrm>
          <a:prstGeom prst="rect">
            <a:avLst/>
          </a:prstGeom>
        </p:spPr>
      </p:pic>
      <p:pic>
        <p:nvPicPr>
          <p:cNvPr id="25" name="Picture 24">
            <a:extLst>
              <a:ext uri="{FF2B5EF4-FFF2-40B4-BE49-F238E27FC236}">
                <a16:creationId xmlns:a16="http://schemas.microsoft.com/office/drawing/2014/main" id="{CB3FB388-5C98-154F-8657-E00D6585FDA1}"/>
              </a:ext>
            </a:extLst>
          </p:cNvPr>
          <p:cNvPicPr>
            <a:picLocks noChangeAspect="1"/>
          </p:cNvPicPr>
          <p:nvPr/>
        </p:nvPicPr>
        <p:blipFill>
          <a:blip r:embed="rId5"/>
          <a:stretch>
            <a:fillRect/>
          </a:stretch>
        </p:blipFill>
        <p:spPr>
          <a:xfrm>
            <a:off x="7903718" y="1947672"/>
            <a:ext cx="2286000" cy="1693015"/>
          </a:xfrm>
          <a:prstGeom prst="rect">
            <a:avLst/>
          </a:prstGeom>
        </p:spPr>
      </p:pic>
      <p:pic>
        <p:nvPicPr>
          <p:cNvPr id="35" name="Picture 34">
            <a:extLst>
              <a:ext uri="{FF2B5EF4-FFF2-40B4-BE49-F238E27FC236}">
                <a16:creationId xmlns:a16="http://schemas.microsoft.com/office/drawing/2014/main" id="{4D7E57C7-6FBB-C841-B30B-6EAC8264ADBA}"/>
              </a:ext>
            </a:extLst>
          </p:cNvPr>
          <p:cNvPicPr>
            <a:picLocks noChangeAspect="1"/>
          </p:cNvPicPr>
          <p:nvPr/>
        </p:nvPicPr>
        <p:blipFill>
          <a:blip r:embed="rId6"/>
          <a:stretch>
            <a:fillRect/>
          </a:stretch>
        </p:blipFill>
        <p:spPr>
          <a:xfrm>
            <a:off x="4400804" y="1947672"/>
            <a:ext cx="3378200" cy="2501900"/>
          </a:xfrm>
          <a:prstGeom prst="rect">
            <a:avLst/>
          </a:prstGeom>
        </p:spPr>
      </p:pic>
      <p:pic>
        <p:nvPicPr>
          <p:cNvPr id="38" name="Picture 37">
            <a:extLst>
              <a:ext uri="{FF2B5EF4-FFF2-40B4-BE49-F238E27FC236}">
                <a16:creationId xmlns:a16="http://schemas.microsoft.com/office/drawing/2014/main" id="{09BF5767-5933-CA44-8E55-6376562F8C3E}"/>
              </a:ext>
            </a:extLst>
          </p:cNvPr>
          <p:cNvPicPr>
            <a:picLocks noChangeAspect="1"/>
          </p:cNvPicPr>
          <p:nvPr/>
        </p:nvPicPr>
        <p:blipFill>
          <a:blip r:embed="rId7"/>
          <a:stretch>
            <a:fillRect/>
          </a:stretch>
        </p:blipFill>
        <p:spPr>
          <a:xfrm>
            <a:off x="-1641348" y="1880238"/>
            <a:ext cx="1645920" cy="1225158"/>
          </a:xfrm>
          <a:prstGeom prst="rect">
            <a:avLst/>
          </a:prstGeom>
        </p:spPr>
      </p:pic>
      <p:pic>
        <p:nvPicPr>
          <p:cNvPr id="39" name="Picture 38">
            <a:extLst>
              <a:ext uri="{FF2B5EF4-FFF2-40B4-BE49-F238E27FC236}">
                <a16:creationId xmlns:a16="http://schemas.microsoft.com/office/drawing/2014/main" id="{1822A851-1CC0-A445-8390-C39F9FAF760E}"/>
              </a:ext>
            </a:extLst>
          </p:cNvPr>
          <p:cNvPicPr>
            <a:picLocks noChangeAspect="1"/>
          </p:cNvPicPr>
          <p:nvPr/>
        </p:nvPicPr>
        <p:blipFill>
          <a:blip r:embed="rId8"/>
          <a:stretch>
            <a:fillRect/>
          </a:stretch>
        </p:blipFill>
        <p:spPr>
          <a:xfrm>
            <a:off x="12258248" y="1880238"/>
            <a:ext cx="1645920" cy="1218971"/>
          </a:xfrm>
          <a:prstGeom prst="rect">
            <a:avLst/>
          </a:prstGeom>
        </p:spPr>
      </p:pic>
      <p:sp>
        <p:nvSpPr>
          <p:cNvPr id="40" name="TextBox 39">
            <a:extLst>
              <a:ext uri="{FF2B5EF4-FFF2-40B4-BE49-F238E27FC236}">
                <a16:creationId xmlns:a16="http://schemas.microsoft.com/office/drawing/2014/main" id="{C54591FF-2DCE-8741-B135-68A7D5479F91}"/>
              </a:ext>
            </a:extLst>
          </p:cNvPr>
          <p:cNvSpPr txBox="1"/>
          <p:nvPr/>
        </p:nvSpPr>
        <p:spPr>
          <a:xfrm>
            <a:off x="3810000" y="4572000"/>
            <a:ext cx="4572000" cy="1754326"/>
          </a:xfrm>
          <a:prstGeom prst="rect">
            <a:avLst/>
          </a:prstGeom>
          <a:noFill/>
        </p:spPr>
        <p:txBody>
          <a:bodyPr wrap="square" rtlCol="0">
            <a:spAutoFit/>
          </a:bodyPr>
          <a:lstStyle/>
          <a:p>
            <a:pPr algn="just"/>
            <a:r>
              <a:rPr lang="en-US" dirty="0"/>
              <a:t>Scouting professionals are trained to promote youth development programs, provide expert support and oversight to volunteers, manage budgets and program delivery, as well as fundraising and recruiting for sustainability.</a:t>
            </a:r>
          </a:p>
        </p:txBody>
      </p:sp>
      <p:sp>
        <p:nvSpPr>
          <p:cNvPr id="41" name="TextBox 40">
            <a:extLst>
              <a:ext uri="{FF2B5EF4-FFF2-40B4-BE49-F238E27FC236}">
                <a16:creationId xmlns:a16="http://schemas.microsoft.com/office/drawing/2014/main" id="{CA2E043A-2799-3F48-A7DD-4C941788CDBA}"/>
              </a:ext>
            </a:extLst>
          </p:cNvPr>
          <p:cNvSpPr txBox="1"/>
          <p:nvPr/>
        </p:nvSpPr>
        <p:spPr>
          <a:xfrm>
            <a:off x="2667855" y="685800"/>
            <a:ext cx="6856301" cy="646331"/>
          </a:xfrm>
          <a:prstGeom prst="rect">
            <a:avLst/>
          </a:prstGeom>
          <a:noFill/>
        </p:spPr>
        <p:txBody>
          <a:bodyPr wrap="none" rtlCol="0">
            <a:spAutoFit/>
          </a:bodyPr>
          <a:lstStyle/>
          <a:p>
            <a:pPr algn="ctr"/>
            <a:r>
              <a:rPr lang="en-US" sz="3600" dirty="0">
                <a:latin typeface="Copperplate Gothic Bold"/>
              </a:rPr>
              <a:t>Senior District Executive</a:t>
            </a:r>
          </a:p>
        </p:txBody>
      </p:sp>
      <p:sp>
        <p:nvSpPr>
          <p:cNvPr id="42" name="TextBox 41">
            <a:extLst>
              <a:ext uri="{FF2B5EF4-FFF2-40B4-BE49-F238E27FC236}">
                <a16:creationId xmlns:a16="http://schemas.microsoft.com/office/drawing/2014/main" id="{78E1AA9E-10A6-B545-B861-B1B182A5A409}"/>
              </a:ext>
            </a:extLst>
          </p:cNvPr>
          <p:cNvSpPr txBox="1"/>
          <p:nvPr/>
        </p:nvSpPr>
        <p:spPr>
          <a:xfrm>
            <a:off x="12715448" y="685799"/>
            <a:ext cx="2520378" cy="646331"/>
          </a:xfrm>
          <a:prstGeom prst="rect">
            <a:avLst/>
          </a:prstGeom>
          <a:noFill/>
        </p:spPr>
        <p:txBody>
          <a:bodyPr wrap="square" rtlCol="0">
            <a:spAutoFit/>
          </a:bodyPr>
          <a:lstStyle/>
          <a:p>
            <a:pPr algn="ctr"/>
            <a:r>
              <a:rPr lang="en-US" sz="3600" dirty="0">
                <a:latin typeface="Copperplate Gothic Bold"/>
              </a:rPr>
              <a:t>NHQ-007</a:t>
            </a:r>
          </a:p>
        </p:txBody>
      </p:sp>
      <p:sp>
        <p:nvSpPr>
          <p:cNvPr id="43" name="TextBox 42">
            <a:extLst>
              <a:ext uri="{FF2B5EF4-FFF2-40B4-BE49-F238E27FC236}">
                <a16:creationId xmlns:a16="http://schemas.microsoft.com/office/drawing/2014/main" id="{217C1232-4826-DE4F-92E1-027CAC42844A}"/>
              </a:ext>
            </a:extLst>
          </p:cNvPr>
          <p:cNvSpPr txBox="1"/>
          <p:nvPr/>
        </p:nvSpPr>
        <p:spPr>
          <a:xfrm>
            <a:off x="-5029200" y="4572000"/>
            <a:ext cx="4572000" cy="2031325"/>
          </a:xfrm>
          <a:prstGeom prst="rect">
            <a:avLst/>
          </a:prstGeom>
          <a:noFill/>
        </p:spPr>
        <p:txBody>
          <a:bodyPr wrap="square" rtlCol="0">
            <a:spAutoFit/>
          </a:bodyPr>
          <a:lstStyle/>
          <a:p>
            <a:r>
              <a:rPr lang="en-US" dirty="0"/>
              <a:t>210th is a combat search and rescue squadron trained to locate and recover downed fighter pilots. The day-to day mission is to perform an 11</a:t>
            </a:r>
            <a:r>
              <a:rPr lang="en-US" baseline="30000" dirty="0"/>
              <a:t>th</a:t>
            </a:r>
            <a:r>
              <a:rPr lang="en-US" dirty="0"/>
              <a:t> AF 24-hour Alaska Theater Search and Rescue Alert. The 210th is one of the busiest Air Force combat search and rescue squadrons in the world.</a:t>
            </a:r>
          </a:p>
        </p:txBody>
      </p:sp>
      <p:sp>
        <p:nvSpPr>
          <p:cNvPr id="44" name="TextBox 43">
            <a:extLst>
              <a:ext uri="{FF2B5EF4-FFF2-40B4-BE49-F238E27FC236}">
                <a16:creationId xmlns:a16="http://schemas.microsoft.com/office/drawing/2014/main" id="{8C4C59B5-93C6-8245-B827-1EC8F56FA84A}"/>
              </a:ext>
            </a:extLst>
          </p:cNvPr>
          <p:cNvSpPr txBox="1"/>
          <p:nvPr/>
        </p:nvSpPr>
        <p:spPr>
          <a:xfrm>
            <a:off x="-6535912" y="685800"/>
            <a:ext cx="6226000" cy="646331"/>
          </a:xfrm>
          <a:prstGeom prst="rect">
            <a:avLst/>
          </a:prstGeom>
          <a:noFill/>
        </p:spPr>
        <p:txBody>
          <a:bodyPr wrap="none" rtlCol="0">
            <a:spAutoFit/>
          </a:bodyPr>
          <a:lstStyle/>
          <a:p>
            <a:pPr algn="ctr"/>
            <a:r>
              <a:rPr lang="en-US" sz="3600" dirty="0">
                <a:latin typeface="Copperplate Gothic Bold"/>
              </a:rPr>
              <a:t>210</a:t>
            </a:r>
            <a:r>
              <a:rPr lang="en-US" sz="3600" baseline="30000" dirty="0">
                <a:latin typeface="Copperplate Gothic Bold"/>
              </a:rPr>
              <a:t>th</a:t>
            </a:r>
            <a:r>
              <a:rPr lang="en-US" sz="3600" dirty="0">
                <a:latin typeface="Copperplate Gothic Bold"/>
              </a:rPr>
              <a:t> Rescue Squadron</a:t>
            </a:r>
          </a:p>
        </p:txBody>
      </p:sp>
      <p:sp>
        <p:nvSpPr>
          <p:cNvPr id="2" name="TextBox 1">
            <a:extLst>
              <a:ext uri="{FF2B5EF4-FFF2-40B4-BE49-F238E27FC236}">
                <a16:creationId xmlns:a16="http://schemas.microsoft.com/office/drawing/2014/main" id="{E20CA5F9-1C7D-934F-BE15-F86AD3232287}"/>
              </a:ext>
            </a:extLst>
          </p:cNvPr>
          <p:cNvSpPr txBox="1"/>
          <p:nvPr/>
        </p:nvSpPr>
        <p:spPr>
          <a:xfrm>
            <a:off x="12399818" y="4572000"/>
            <a:ext cx="4572000" cy="1754326"/>
          </a:xfrm>
          <a:prstGeom prst="rect">
            <a:avLst/>
          </a:prstGeom>
          <a:noFill/>
        </p:spPr>
        <p:txBody>
          <a:bodyPr wrap="square" rtlCol="0">
            <a:spAutoFit/>
          </a:bodyPr>
          <a:lstStyle/>
          <a:p>
            <a:pPr algn="just"/>
            <a:r>
              <a:rPr lang="en-US" dirty="0"/>
              <a:t>The National Emergency Services Academy is not just an activity. A portion of the cadre are assigned to the NESA Squadron, with their primary membership and attention going to development and delivery of Emergency Services curriculum. </a:t>
            </a:r>
          </a:p>
        </p:txBody>
      </p:sp>
    </p:spTree>
    <p:extLst>
      <p:ext uri="{BB962C8B-B14F-4D97-AF65-F5344CB8AC3E}">
        <p14:creationId xmlns:p14="http://schemas.microsoft.com/office/powerpoint/2010/main" val="11273109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A0F2B-37B8-C54F-BD15-41333502D5CF}"/>
              </a:ext>
            </a:extLst>
          </p:cNvPr>
          <p:cNvPicPr>
            <a:picLocks noChangeAspect="1"/>
          </p:cNvPicPr>
          <p:nvPr/>
        </p:nvPicPr>
        <p:blipFill>
          <a:blip r:embed="rId2"/>
          <a:stretch>
            <a:fillRect/>
          </a:stretch>
        </p:blipFill>
        <p:spPr>
          <a:xfrm>
            <a:off x="219456" y="1947672"/>
            <a:ext cx="1645920" cy="1225158"/>
          </a:xfrm>
          <a:prstGeom prst="rect">
            <a:avLst/>
          </a:prstGeom>
        </p:spPr>
      </p:pic>
      <p:pic>
        <p:nvPicPr>
          <p:cNvPr id="11" name="Picture 10">
            <a:extLst>
              <a:ext uri="{FF2B5EF4-FFF2-40B4-BE49-F238E27FC236}">
                <a16:creationId xmlns:a16="http://schemas.microsoft.com/office/drawing/2014/main" id="{10251FCD-B402-D845-B797-98B37FE68B7C}"/>
              </a:ext>
            </a:extLst>
          </p:cNvPr>
          <p:cNvPicPr>
            <a:picLocks noChangeAspect="1"/>
          </p:cNvPicPr>
          <p:nvPr/>
        </p:nvPicPr>
        <p:blipFill>
          <a:blip r:embed="rId3"/>
          <a:stretch>
            <a:fillRect/>
          </a:stretch>
        </p:blipFill>
        <p:spPr>
          <a:xfrm>
            <a:off x="10314432" y="1947672"/>
            <a:ext cx="1645920" cy="1218971"/>
          </a:xfrm>
          <a:prstGeom prst="rect">
            <a:avLst/>
          </a:prstGeom>
        </p:spPr>
      </p:pic>
      <p:pic>
        <p:nvPicPr>
          <p:cNvPr id="19" name="Picture 18">
            <a:extLst>
              <a:ext uri="{FF2B5EF4-FFF2-40B4-BE49-F238E27FC236}">
                <a16:creationId xmlns:a16="http://schemas.microsoft.com/office/drawing/2014/main" id="{C459565C-E4B9-6B49-8901-C543AB361CBE}"/>
              </a:ext>
            </a:extLst>
          </p:cNvPr>
          <p:cNvPicPr>
            <a:picLocks noChangeAspect="1"/>
          </p:cNvPicPr>
          <p:nvPr/>
        </p:nvPicPr>
        <p:blipFill>
          <a:blip r:embed="rId4"/>
          <a:stretch>
            <a:fillRect/>
          </a:stretch>
        </p:blipFill>
        <p:spPr>
          <a:xfrm>
            <a:off x="7903718" y="1947672"/>
            <a:ext cx="2286000" cy="1684421"/>
          </a:xfrm>
          <a:prstGeom prst="rect">
            <a:avLst/>
          </a:prstGeom>
        </p:spPr>
      </p:pic>
      <p:pic>
        <p:nvPicPr>
          <p:cNvPr id="25" name="Picture 24">
            <a:extLst>
              <a:ext uri="{FF2B5EF4-FFF2-40B4-BE49-F238E27FC236}">
                <a16:creationId xmlns:a16="http://schemas.microsoft.com/office/drawing/2014/main" id="{CB3FB388-5C98-154F-8657-E00D6585FDA1}"/>
              </a:ext>
            </a:extLst>
          </p:cNvPr>
          <p:cNvPicPr>
            <a:picLocks noChangeAspect="1"/>
          </p:cNvPicPr>
          <p:nvPr/>
        </p:nvPicPr>
        <p:blipFill>
          <a:blip r:embed="rId5"/>
          <a:stretch>
            <a:fillRect/>
          </a:stretch>
        </p:blipFill>
        <p:spPr>
          <a:xfrm>
            <a:off x="4400804" y="1947672"/>
            <a:ext cx="3378200" cy="2501900"/>
          </a:xfrm>
          <a:prstGeom prst="rect">
            <a:avLst/>
          </a:prstGeom>
        </p:spPr>
      </p:pic>
      <p:pic>
        <p:nvPicPr>
          <p:cNvPr id="35" name="Picture 34">
            <a:extLst>
              <a:ext uri="{FF2B5EF4-FFF2-40B4-BE49-F238E27FC236}">
                <a16:creationId xmlns:a16="http://schemas.microsoft.com/office/drawing/2014/main" id="{4D7E57C7-6FBB-C841-B30B-6EAC8264ADBA}"/>
              </a:ext>
            </a:extLst>
          </p:cNvPr>
          <p:cNvPicPr>
            <a:picLocks noChangeAspect="1"/>
          </p:cNvPicPr>
          <p:nvPr/>
        </p:nvPicPr>
        <p:blipFill>
          <a:blip r:embed="rId6"/>
          <a:stretch>
            <a:fillRect/>
          </a:stretch>
        </p:blipFill>
        <p:spPr>
          <a:xfrm>
            <a:off x="1990090" y="1947672"/>
            <a:ext cx="2286000" cy="1693015"/>
          </a:xfrm>
          <a:prstGeom prst="rect">
            <a:avLst/>
          </a:prstGeom>
        </p:spPr>
      </p:pic>
      <p:pic>
        <p:nvPicPr>
          <p:cNvPr id="47" name="Picture 46">
            <a:extLst>
              <a:ext uri="{FF2B5EF4-FFF2-40B4-BE49-F238E27FC236}">
                <a16:creationId xmlns:a16="http://schemas.microsoft.com/office/drawing/2014/main" id="{EDFDD827-AD7A-3345-B92E-00A159568ABD}"/>
              </a:ext>
            </a:extLst>
          </p:cNvPr>
          <p:cNvPicPr>
            <a:picLocks noChangeAspect="1"/>
          </p:cNvPicPr>
          <p:nvPr/>
        </p:nvPicPr>
        <p:blipFill>
          <a:blip r:embed="rId7"/>
          <a:stretch>
            <a:fillRect/>
          </a:stretch>
        </p:blipFill>
        <p:spPr>
          <a:xfrm>
            <a:off x="12294016" y="1935666"/>
            <a:ext cx="1645920" cy="1225158"/>
          </a:xfrm>
          <a:prstGeom prst="rect">
            <a:avLst/>
          </a:prstGeom>
        </p:spPr>
      </p:pic>
      <p:pic>
        <p:nvPicPr>
          <p:cNvPr id="48" name="Picture 47">
            <a:extLst>
              <a:ext uri="{FF2B5EF4-FFF2-40B4-BE49-F238E27FC236}">
                <a16:creationId xmlns:a16="http://schemas.microsoft.com/office/drawing/2014/main" id="{BCED11E9-14C2-824D-A1FE-23AE86606758}"/>
              </a:ext>
            </a:extLst>
          </p:cNvPr>
          <p:cNvPicPr>
            <a:picLocks noChangeAspect="1"/>
          </p:cNvPicPr>
          <p:nvPr/>
        </p:nvPicPr>
        <p:blipFill>
          <a:blip r:embed="rId8"/>
          <a:stretch>
            <a:fillRect/>
          </a:stretch>
        </p:blipFill>
        <p:spPr>
          <a:xfrm>
            <a:off x="-1658112" y="1941485"/>
            <a:ext cx="1645920" cy="1225158"/>
          </a:xfrm>
          <a:prstGeom prst="rect">
            <a:avLst/>
          </a:prstGeom>
        </p:spPr>
      </p:pic>
      <p:sp>
        <p:nvSpPr>
          <p:cNvPr id="49" name="TextBox 48">
            <a:extLst>
              <a:ext uri="{FF2B5EF4-FFF2-40B4-BE49-F238E27FC236}">
                <a16:creationId xmlns:a16="http://schemas.microsoft.com/office/drawing/2014/main" id="{09398B73-8378-E545-9C7F-8DD6F130BAFD}"/>
              </a:ext>
            </a:extLst>
          </p:cNvPr>
          <p:cNvSpPr txBox="1"/>
          <p:nvPr/>
        </p:nvSpPr>
        <p:spPr>
          <a:xfrm>
            <a:off x="4769138" y="685800"/>
            <a:ext cx="2648965" cy="646331"/>
          </a:xfrm>
          <a:prstGeom prst="rect">
            <a:avLst/>
          </a:prstGeom>
          <a:noFill/>
        </p:spPr>
        <p:txBody>
          <a:bodyPr wrap="square" rtlCol="0">
            <a:spAutoFit/>
          </a:bodyPr>
          <a:lstStyle/>
          <a:p>
            <a:pPr algn="ctr"/>
            <a:r>
              <a:rPr lang="en-US" sz="3600" dirty="0">
                <a:latin typeface="Copperplate Gothic Bold"/>
              </a:rPr>
              <a:t>NHQ-007</a:t>
            </a:r>
          </a:p>
        </p:txBody>
      </p:sp>
      <p:sp>
        <p:nvSpPr>
          <p:cNvPr id="50" name="TextBox 49">
            <a:extLst>
              <a:ext uri="{FF2B5EF4-FFF2-40B4-BE49-F238E27FC236}">
                <a16:creationId xmlns:a16="http://schemas.microsoft.com/office/drawing/2014/main" id="{4277BBF1-3CAE-5D41-A22E-1BD11385AE70}"/>
              </a:ext>
            </a:extLst>
          </p:cNvPr>
          <p:cNvSpPr txBox="1"/>
          <p:nvPr/>
        </p:nvSpPr>
        <p:spPr>
          <a:xfrm>
            <a:off x="-7374228" y="685799"/>
            <a:ext cx="6856301" cy="646331"/>
          </a:xfrm>
          <a:prstGeom prst="rect">
            <a:avLst/>
          </a:prstGeom>
          <a:noFill/>
        </p:spPr>
        <p:txBody>
          <a:bodyPr wrap="none" lIns="91440" tIns="45720" rIns="91440" bIns="45720" rtlCol="0" anchor="t">
            <a:spAutoFit/>
          </a:bodyPr>
          <a:lstStyle/>
          <a:p>
            <a:pPr algn="ctr"/>
            <a:r>
              <a:rPr lang="en-US" sz="3600" dirty="0">
                <a:latin typeface="Copperplate Gothic Bold"/>
              </a:rPr>
              <a:t>Senior District Executive</a:t>
            </a:r>
          </a:p>
        </p:txBody>
      </p:sp>
      <p:sp>
        <p:nvSpPr>
          <p:cNvPr id="51" name="TextBox 50">
            <a:extLst>
              <a:ext uri="{FF2B5EF4-FFF2-40B4-BE49-F238E27FC236}">
                <a16:creationId xmlns:a16="http://schemas.microsoft.com/office/drawing/2014/main" id="{DAB9C129-5E8A-8941-A346-B55DA1CA0CA2}"/>
              </a:ext>
            </a:extLst>
          </p:cNvPr>
          <p:cNvSpPr txBox="1"/>
          <p:nvPr/>
        </p:nvSpPr>
        <p:spPr>
          <a:xfrm>
            <a:off x="3810000" y="4572000"/>
            <a:ext cx="4572000" cy="1754326"/>
          </a:xfrm>
          <a:prstGeom prst="rect">
            <a:avLst/>
          </a:prstGeom>
          <a:noFill/>
        </p:spPr>
        <p:txBody>
          <a:bodyPr wrap="square" rtlCol="0">
            <a:spAutoFit/>
          </a:bodyPr>
          <a:lstStyle/>
          <a:p>
            <a:pPr algn="just"/>
            <a:r>
              <a:rPr lang="en-US" dirty="0"/>
              <a:t>The National Emergency Services Academy is not just an activity. A portion of the cadre are assigned to the NESA Squadron, with their primary membership and attention going to development and delivery of Emergency Services curriculum. </a:t>
            </a:r>
          </a:p>
        </p:txBody>
      </p:sp>
      <p:sp>
        <p:nvSpPr>
          <p:cNvPr id="52" name="TextBox 51">
            <a:extLst>
              <a:ext uri="{FF2B5EF4-FFF2-40B4-BE49-F238E27FC236}">
                <a16:creationId xmlns:a16="http://schemas.microsoft.com/office/drawing/2014/main" id="{A3C706EF-A632-064E-A9B0-5BD873817CC8}"/>
              </a:ext>
            </a:extLst>
          </p:cNvPr>
          <p:cNvSpPr txBox="1"/>
          <p:nvPr/>
        </p:nvSpPr>
        <p:spPr>
          <a:xfrm>
            <a:off x="12569359" y="685799"/>
            <a:ext cx="3564437" cy="646331"/>
          </a:xfrm>
          <a:prstGeom prst="rect">
            <a:avLst/>
          </a:prstGeom>
          <a:noFill/>
        </p:spPr>
        <p:txBody>
          <a:bodyPr wrap="square" rtlCol="0">
            <a:spAutoFit/>
          </a:bodyPr>
          <a:lstStyle/>
          <a:p>
            <a:pPr algn="ctr"/>
            <a:r>
              <a:rPr lang="en-US" sz="3600" dirty="0">
                <a:latin typeface="Copperplate Gothic Bold"/>
              </a:rPr>
              <a:t>Oregon JOC</a:t>
            </a:r>
          </a:p>
        </p:txBody>
      </p:sp>
      <p:sp>
        <p:nvSpPr>
          <p:cNvPr id="53" name="TextBox 52">
            <a:extLst>
              <a:ext uri="{FF2B5EF4-FFF2-40B4-BE49-F238E27FC236}">
                <a16:creationId xmlns:a16="http://schemas.microsoft.com/office/drawing/2014/main" id="{CF42DA99-1ED8-DF4D-84F7-F7974740DBFA}"/>
              </a:ext>
            </a:extLst>
          </p:cNvPr>
          <p:cNvSpPr txBox="1"/>
          <p:nvPr/>
        </p:nvSpPr>
        <p:spPr>
          <a:xfrm>
            <a:off x="12399818" y="4572000"/>
            <a:ext cx="4572000" cy="1754326"/>
          </a:xfrm>
          <a:prstGeom prst="rect">
            <a:avLst/>
          </a:prstGeom>
          <a:noFill/>
        </p:spPr>
        <p:txBody>
          <a:bodyPr wrap="square" rtlCol="0">
            <a:spAutoFit/>
          </a:bodyPr>
          <a:lstStyle/>
          <a:p>
            <a:pPr algn="just"/>
            <a:r>
              <a:rPr lang="en-US" dirty="0"/>
              <a:t>The Oregon Military Department maintains a 24-7 Joint Operations Center (JOC), with responsibilities for mission essential </a:t>
            </a:r>
            <a:r>
              <a:rPr lang="en-US" dirty="0" err="1"/>
              <a:t>comms</a:t>
            </a:r>
            <a:r>
              <a:rPr lang="en-US" dirty="0"/>
              <a:t>, info sharing, and maintaining situational awareness and a common operating picture for the department leadership.</a:t>
            </a:r>
          </a:p>
        </p:txBody>
      </p:sp>
      <p:sp>
        <p:nvSpPr>
          <p:cNvPr id="2" name="TextBox 1">
            <a:extLst>
              <a:ext uri="{FF2B5EF4-FFF2-40B4-BE49-F238E27FC236}">
                <a16:creationId xmlns:a16="http://schemas.microsoft.com/office/drawing/2014/main" id="{68FF0258-F225-D309-8545-384B25B18BD2}"/>
              </a:ext>
            </a:extLst>
          </p:cNvPr>
          <p:cNvSpPr txBox="1"/>
          <p:nvPr/>
        </p:nvSpPr>
        <p:spPr>
          <a:xfrm>
            <a:off x="-4800600" y="4572000"/>
            <a:ext cx="4572000" cy="1754326"/>
          </a:xfrm>
          <a:prstGeom prst="rect">
            <a:avLst/>
          </a:prstGeom>
          <a:noFill/>
        </p:spPr>
        <p:txBody>
          <a:bodyPr wrap="square" rtlCol="0">
            <a:spAutoFit/>
          </a:bodyPr>
          <a:lstStyle/>
          <a:p>
            <a:pPr algn="just"/>
            <a:r>
              <a:rPr lang="en-US" dirty="0"/>
              <a:t>Scouting professionals are trained to promote youth development programs, provide expert support and oversight to volunteers, manage budgets and program delivery, as well as fundraising and recruiting for sustainability.</a:t>
            </a:r>
          </a:p>
        </p:txBody>
      </p:sp>
    </p:spTree>
    <p:extLst>
      <p:ext uri="{BB962C8B-B14F-4D97-AF65-F5344CB8AC3E}">
        <p14:creationId xmlns:p14="http://schemas.microsoft.com/office/powerpoint/2010/main" val="30108415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251FCD-B402-D845-B797-98B37FE68B7C}"/>
              </a:ext>
            </a:extLst>
          </p:cNvPr>
          <p:cNvPicPr>
            <a:picLocks noChangeAspect="1"/>
          </p:cNvPicPr>
          <p:nvPr/>
        </p:nvPicPr>
        <p:blipFill>
          <a:blip r:embed="rId2"/>
          <a:stretch>
            <a:fillRect/>
          </a:stretch>
        </p:blipFill>
        <p:spPr>
          <a:xfrm>
            <a:off x="7903718" y="1947672"/>
            <a:ext cx="2286000" cy="1693015"/>
          </a:xfrm>
          <a:prstGeom prst="rect">
            <a:avLst/>
          </a:prstGeom>
        </p:spPr>
      </p:pic>
      <p:pic>
        <p:nvPicPr>
          <p:cNvPr id="19" name="Picture 18">
            <a:extLst>
              <a:ext uri="{FF2B5EF4-FFF2-40B4-BE49-F238E27FC236}">
                <a16:creationId xmlns:a16="http://schemas.microsoft.com/office/drawing/2014/main" id="{C459565C-E4B9-6B49-8901-C543AB361CBE}"/>
              </a:ext>
            </a:extLst>
          </p:cNvPr>
          <p:cNvPicPr>
            <a:picLocks noChangeAspect="1"/>
          </p:cNvPicPr>
          <p:nvPr/>
        </p:nvPicPr>
        <p:blipFill>
          <a:blip r:embed="rId3"/>
          <a:stretch>
            <a:fillRect/>
          </a:stretch>
        </p:blipFill>
        <p:spPr>
          <a:xfrm>
            <a:off x="4400804" y="1947672"/>
            <a:ext cx="3378200" cy="2489200"/>
          </a:xfrm>
          <a:prstGeom prst="rect">
            <a:avLst/>
          </a:prstGeom>
        </p:spPr>
      </p:pic>
      <p:pic>
        <p:nvPicPr>
          <p:cNvPr id="23" name="Picture 22">
            <a:extLst>
              <a:ext uri="{FF2B5EF4-FFF2-40B4-BE49-F238E27FC236}">
                <a16:creationId xmlns:a16="http://schemas.microsoft.com/office/drawing/2014/main" id="{3604F5B7-8503-0240-B6F0-444E291F03E4}"/>
              </a:ext>
            </a:extLst>
          </p:cNvPr>
          <p:cNvPicPr>
            <a:picLocks noChangeAspect="1"/>
          </p:cNvPicPr>
          <p:nvPr/>
        </p:nvPicPr>
        <p:blipFill>
          <a:blip r:embed="rId4"/>
          <a:stretch>
            <a:fillRect/>
          </a:stretch>
        </p:blipFill>
        <p:spPr>
          <a:xfrm>
            <a:off x="10314432" y="1947672"/>
            <a:ext cx="1645920" cy="1225158"/>
          </a:xfrm>
          <a:prstGeom prst="rect">
            <a:avLst/>
          </a:prstGeom>
        </p:spPr>
      </p:pic>
      <p:pic>
        <p:nvPicPr>
          <p:cNvPr id="25" name="Picture 24">
            <a:extLst>
              <a:ext uri="{FF2B5EF4-FFF2-40B4-BE49-F238E27FC236}">
                <a16:creationId xmlns:a16="http://schemas.microsoft.com/office/drawing/2014/main" id="{CB3FB388-5C98-154F-8657-E00D6585FDA1}"/>
              </a:ext>
            </a:extLst>
          </p:cNvPr>
          <p:cNvPicPr>
            <a:picLocks noChangeAspect="1"/>
          </p:cNvPicPr>
          <p:nvPr/>
        </p:nvPicPr>
        <p:blipFill>
          <a:blip r:embed="rId5"/>
          <a:stretch>
            <a:fillRect/>
          </a:stretch>
        </p:blipFill>
        <p:spPr>
          <a:xfrm>
            <a:off x="1990090" y="1947672"/>
            <a:ext cx="2286000" cy="1693015"/>
          </a:xfrm>
          <a:prstGeom prst="rect">
            <a:avLst/>
          </a:prstGeom>
        </p:spPr>
      </p:pic>
      <p:pic>
        <p:nvPicPr>
          <p:cNvPr id="35" name="Picture 34">
            <a:extLst>
              <a:ext uri="{FF2B5EF4-FFF2-40B4-BE49-F238E27FC236}">
                <a16:creationId xmlns:a16="http://schemas.microsoft.com/office/drawing/2014/main" id="{4D7E57C7-6FBB-C841-B30B-6EAC8264ADBA}"/>
              </a:ext>
            </a:extLst>
          </p:cNvPr>
          <p:cNvPicPr>
            <a:picLocks noChangeAspect="1"/>
          </p:cNvPicPr>
          <p:nvPr/>
        </p:nvPicPr>
        <p:blipFill>
          <a:blip r:embed="rId6"/>
          <a:stretch>
            <a:fillRect/>
          </a:stretch>
        </p:blipFill>
        <p:spPr>
          <a:xfrm>
            <a:off x="219456" y="1947672"/>
            <a:ext cx="1645920" cy="1218971"/>
          </a:xfrm>
          <a:prstGeom prst="rect">
            <a:avLst/>
          </a:prstGeom>
        </p:spPr>
      </p:pic>
      <p:pic>
        <p:nvPicPr>
          <p:cNvPr id="38" name="Picture 37">
            <a:extLst>
              <a:ext uri="{FF2B5EF4-FFF2-40B4-BE49-F238E27FC236}">
                <a16:creationId xmlns:a16="http://schemas.microsoft.com/office/drawing/2014/main" id="{0BC9B423-B10B-6449-B329-98FB92FDDB97}"/>
              </a:ext>
            </a:extLst>
          </p:cNvPr>
          <p:cNvPicPr>
            <a:picLocks noChangeAspect="1"/>
          </p:cNvPicPr>
          <p:nvPr/>
        </p:nvPicPr>
        <p:blipFill>
          <a:blip r:embed="rId7"/>
          <a:stretch>
            <a:fillRect/>
          </a:stretch>
        </p:blipFill>
        <p:spPr>
          <a:xfrm>
            <a:off x="-1748028" y="1941485"/>
            <a:ext cx="1645920" cy="1225158"/>
          </a:xfrm>
          <a:prstGeom prst="rect">
            <a:avLst/>
          </a:prstGeom>
        </p:spPr>
      </p:pic>
      <p:pic>
        <p:nvPicPr>
          <p:cNvPr id="39" name="Picture 38">
            <a:extLst>
              <a:ext uri="{FF2B5EF4-FFF2-40B4-BE49-F238E27FC236}">
                <a16:creationId xmlns:a16="http://schemas.microsoft.com/office/drawing/2014/main" id="{7F626009-0D1B-984A-B18F-15F764CEAC36}"/>
              </a:ext>
            </a:extLst>
          </p:cNvPr>
          <p:cNvPicPr>
            <a:picLocks noChangeAspect="1"/>
          </p:cNvPicPr>
          <p:nvPr/>
        </p:nvPicPr>
        <p:blipFill>
          <a:blip r:embed="rId8"/>
          <a:stretch>
            <a:fillRect/>
          </a:stretch>
        </p:blipFill>
        <p:spPr>
          <a:xfrm>
            <a:off x="12319762" y="1973301"/>
            <a:ext cx="1645920" cy="1218971"/>
          </a:xfrm>
          <a:prstGeom prst="rect">
            <a:avLst/>
          </a:prstGeom>
        </p:spPr>
      </p:pic>
      <p:sp>
        <p:nvSpPr>
          <p:cNvPr id="40" name="TextBox 39">
            <a:extLst>
              <a:ext uri="{FF2B5EF4-FFF2-40B4-BE49-F238E27FC236}">
                <a16:creationId xmlns:a16="http://schemas.microsoft.com/office/drawing/2014/main" id="{454795E1-9697-414D-B01E-4D82B9281A11}"/>
              </a:ext>
            </a:extLst>
          </p:cNvPr>
          <p:cNvSpPr txBox="1"/>
          <p:nvPr/>
        </p:nvSpPr>
        <p:spPr>
          <a:xfrm>
            <a:off x="4409033" y="685800"/>
            <a:ext cx="3373937" cy="646331"/>
          </a:xfrm>
          <a:prstGeom prst="rect">
            <a:avLst/>
          </a:prstGeom>
          <a:noFill/>
        </p:spPr>
        <p:txBody>
          <a:bodyPr wrap="none" lIns="91440" tIns="45720" rIns="91440" bIns="45720" rtlCol="0" anchor="t">
            <a:spAutoFit/>
          </a:bodyPr>
          <a:lstStyle/>
          <a:p>
            <a:pPr algn="ctr"/>
            <a:r>
              <a:rPr lang="en-US" sz="3600" dirty="0">
                <a:latin typeface="Copperplate Gothic Bold"/>
              </a:rPr>
              <a:t>Oregon JOC</a:t>
            </a:r>
          </a:p>
        </p:txBody>
      </p:sp>
      <p:sp>
        <p:nvSpPr>
          <p:cNvPr id="41" name="TextBox 40">
            <a:extLst>
              <a:ext uri="{FF2B5EF4-FFF2-40B4-BE49-F238E27FC236}">
                <a16:creationId xmlns:a16="http://schemas.microsoft.com/office/drawing/2014/main" id="{2B772FAE-9DAE-D64A-876F-C4AF0D710C08}"/>
              </a:ext>
            </a:extLst>
          </p:cNvPr>
          <p:cNvSpPr txBox="1"/>
          <p:nvPr/>
        </p:nvSpPr>
        <p:spPr>
          <a:xfrm>
            <a:off x="-3805533" y="685800"/>
            <a:ext cx="2457597" cy="646331"/>
          </a:xfrm>
          <a:prstGeom prst="rect">
            <a:avLst/>
          </a:prstGeom>
          <a:noFill/>
        </p:spPr>
        <p:txBody>
          <a:bodyPr wrap="none" lIns="91440" tIns="45720" rIns="91440" bIns="45720" rtlCol="0" anchor="t">
            <a:spAutoFit/>
          </a:bodyPr>
          <a:lstStyle/>
          <a:p>
            <a:pPr algn="ctr"/>
            <a:r>
              <a:rPr lang="en-US" sz="3600" dirty="0">
                <a:latin typeface="Copperplate Gothic Bold"/>
              </a:rPr>
              <a:t>NHQ-007</a:t>
            </a:r>
          </a:p>
        </p:txBody>
      </p:sp>
      <p:sp>
        <p:nvSpPr>
          <p:cNvPr id="42" name="TextBox 41">
            <a:extLst>
              <a:ext uri="{FF2B5EF4-FFF2-40B4-BE49-F238E27FC236}">
                <a16:creationId xmlns:a16="http://schemas.microsoft.com/office/drawing/2014/main" id="{FE2953FC-9533-634C-9BA0-E099B1E0FE1F}"/>
              </a:ext>
            </a:extLst>
          </p:cNvPr>
          <p:cNvSpPr txBox="1"/>
          <p:nvPr/>
        </p:nvSpPr>
        <p:spPr>
          <a:xfrm>
            <a:off x="-5029200" y="4572000"/>
            <a:ext cx="4572000" cy="1754326"/>
          </a:xfrm>
          <a:prstGeom prst="rect">
            <a:avLst/>
          </a:prstGeom>
          <a:noFill/>
        </p:spPr>
        <p:txBody>
          <a:bodyPr wrap="square" rtlCol="0">
            <a:spAutoFit/>
          </a:bodyPr>
          <a:lstStyle/>
          <a:p>
            <a:pPr algn="just"/>
            <a:r>
              <a:rPr lang="en-US" dirty="0"/>
              <a:t>The National Emergency Services Academy is not just an activity. A portion of the cadre are assigned to the NESA Squadron, with their primary membership and attention going to development and delivery of Emergency Services curriculum. </a:t>
            </a:r>
          </a:p>
        </p:txBody>
      </p:sp>
      <p:sp>
        <p:nvSpPr>
          <p:cNvPr id="44" name="TextBox 43">
            <a:extLst>
              <a:ext uri="{FF2B5EF4-FFF2-40B4-BE49-F238E27FC236}">
                <a16:creationId xmlns:a16="http://schemas.microsoft.com/office/drawing/2014/main" id="{B79732A0-5245-894D-9FA1-E5BB0B0BA46A}"/>
              </a:ext>
            </a:extLst>
          </p:cNvPr>
          <p:cNvSpPr txBox="1"/>
          <p:nvPr/>
        </p:nvSpPr>
        <p:spPr>
          <a:xfrm>
            <a:off x="3810000" y="4572000"/>
            <a:ext cx="4572000" cy="1754326"/>
          </a:xfrm>
          <a:prstGeom prst="rect">
            <a:avLst/>
          </a:prstGeom>
          <a:noFill/>
        </p:spPr>
        <p:txBody>
          <a:bodyPr wrap="square" rtlCol="0">
            <a:spAutoFit/>
          </a:bodyPr>
          <a:lstStyle/>
          <a:p>
            <a:pPr algn="just"/>
            <a:r>
              <a:rPr lang="en-US" dirty="0"/>
              <a:t>The Oregon Military Department maintains a 24-7 Joint Operations Center (JOC), with responsibilities for mission essential </a:t>
            </a:r>
            <a:r>
              <a:rPr lang="en-US" dirty="0" err="1"/>
              <a:t>comms</a:t>
            </a:r>
            <a:r>
              <a:rPr lang="en-US" dirty="0"/>
              <a:t>, info sharing, and maintaining situational awareness and a common operating picture for the department leadership.</a:t>
            </a:r>
          </a:p>
        </p:txBody>
      </p:sp>
      <p:sp>
        <p:nvSpPr>
          <p:cNvPr id="13" name="TextBox 12">
            <a:extLst>
              <a:ext uri="{FF2B5EF4-FFF2-40B4-BE49-F238E27FC236}">
                <a16:creationId xmlns:a16="http://schemas.microsoft.com/office/drawing/2014/main" id="{BA48AAE1-FA0C-C040-84EE-8FF0EDACD1B8}"/>
              </a:ext>
            </a:extLst>
          </p:cNvPr>
          <p:cNvSpPr txBox="1"/>
          <p:nvPr/>
        </p:nvSpPr>
        <p:spPr>
          <a:xfrm>
            <a:off x="12573000" y="4572000"/>
            <a:ext cx="4572000" cy="2031325"/>
          </a:xfrm>
          <a:prstGeom prst="rect">
            <a:avLst/>
          </a:prstGeom>
          <a:noFill/>
        </p:spPr>
        <p:txBody>
          <a:bodyPr wrap="square" rtlCol="0">
            <a:spAutoFit/>
          </a:bodyPr>
          <a:lstStyle/>
          <a:p>
            <a:pPr algn="just"/>
            <a:r>
              <a:rPr lang="en-US" dirty="0"/>
              <a:t>Worked under the response operations officers for the Assistant Secretary for Preparedness and Response. Supported the federal medical stations program, deliberate planning for special events, and the Secretary's Operations Center during hurricanes Hannah, Gustav, and Ike. </a:t>
            </a:r>
          </a:p>
        </p:txBody>
      </p:sp>
      <p:sp>
        <p:nvSpPr>
          <p:cNvPr id="14" name="TextBox 13">
            <a:extLst>
              <a:ext uri="{FF2B5EF4-FFF2-40B4-BE49-F238E27FC236}">
                <a16:creationId xmlns:a16="http://schemas.microsoft.com/office/drawing/2014/main" id="{5C14A065-4F17-7C48-A2D9-243973B09859}"/>
              </a:ext>
            </a:extLst>
          </p:cNvPr>
          <p:cNvSpPr txBox="1"/>
          <p:nvPr/>
        </p:nvSpPr>
        <p:spPr>
          <a:xfrm>
            <a:off x="12369006" y="685800"/>
            <a:ext cx="9715481" cy="646331"/>
          </a:xfrm>
          <a:prstGeom prst="rect">
            <a:avLst/>
          </a:prstGeom>
          <a:noFill/>
        </p:spPr>
        <p:txBody>
          <a:bodyPr wrap="none" lIns="91440" tIns="45720" rIns="91440" bIns="45720" rtlCol="0" anchor="t">
            <a:spAutoFit/>
          </a:bodyPr>
          <a:lstStyle/>
          <a:p>
            <a:pPr algn="ctr"/>
            <a:r>
              <a:rPr lang="en-US" sz="3600" dirty="0">
                <a:latin typeface="Copperplate Gothic Bold"/>
              </a:rPr>
              <a:t>US Dept of Health &amp; Human Services</a:t>
            </a:r>
          </a:p>
        </p:txBody>
      </p:sp>
    </p:spTree>
    <p:extLst>
      <p:ext uri="{BB962C8B-B14F-4D97-AF65-F5344CB8AC3E}">
        <p14:creationId xmlns:p14="http://schemas.microsoft.com/office/powerpoint/2010/main" val="42946010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251FCD-B402-D845-B797-98B37FE68B7C}"/>
              </a:ext>
            </a:extLst>
          </p:cNvPr>
          <p:cNvPicPr>
            <a:picLocks noChangeAspect="1"/>
          </p:cNvPicPr>
          <p:nvPr/>
        </p:nvPicPr>
        <p:blipFill>
          <a:blip r:embed="rId2"/>
          <a:stretch>
            <a:fillRect/>
          </a:stretch>
        </p:blipFill>
        <p:spPr>
          <a:xfrm>
            <a:off x="4387088" y="1947672"/>
            <a:ext cx="3378200" cy="2501900"/>
          </a:xfrm>
          <a:prstGeom prst="rect">
            <a:avLst/>
          </a:prstGeom>
        </p:spPr>
      </p:pic>
      <p:pic>
        <p:nvPicPr>
          <p:cNvPr id="19" name="Picture 18">
            <a:extLst>
              <a:ext uri="{FF2B5EF4-FFF2-40B4-BE49-F238E27FC236}">
                <a16:creationId xmlns:a16="http://schemas.microsoft.com/office/drawing/2014/main" id="{C459565C-E4B9-6B49-8901-C543AB361CBE}"/>
              </a:ext>
            </a:extLst>
          </p:cNvPr>
          <p:cNvPicPr>
            <a:picLocks noChangeAspect="1"/>
          </p:cNvPicPr>
          <p:nvPr/>
        </p:nvPicPr>
        <p:blipFill>
          <a:blip r:embed="rId3"/>
          <a:stretch>
            <a:fillRect/>
          </a:stretch>
        </p:blipFill>
        <p:spPr>
          <a:xfrm>
            <a:off x="1983232" y="1947672"/>
            <a:ext cx="2286000" cy="1684421"/>
          </a:xfrm>
          <a:prstGeom prst="rect">
            <a:avLst/>
          </a:prstGeom>
        </p:spPr>
      </p:pic>
      <p:pic>
        <p:nvPicPr>
          <p:cNvPr id="23" name="Picture 22">
            <a:extLst>
              <a:ext uri="{FF2B5EF4-FFF2-40B4-BE49-F238E27FC236}">
                <a16:creationId xmlns:a16="http://schemas.microsoft.com/office/drawing/2014/main" id="{3604F5B7-8503-0240-B6F0-444E291F03E4}"/>
              </a:ext>
            </a:extLst>
          </p:cNvPr>
          <p:cNvPicPr>
            <a:picLocks noChangeAspect="1"/>
          </p:cNvPicPr>
          <p:nvPr/>
        </p:nvPicPr>
        <p:blipFill>
          <a:blip r:embed="rId4"/>
          <a:stretch>
            <a:fillRect/>
          </a:stretch>
        </p:blipFill>
        <p:spPr>
          <a:xfrm>
            <a:off x="7883144" y="1947672"/>
            <a:ext cx="2286000" cy="1701609"/>
          </a:xfrm>
          <a:prstGeom prst="rect">
            <a:avLst/>
          </a:prstGeom>
        </p:spPr>
      </p:pic>
      <p:pic>
        <p:nvPicPr>
          <p:cNvPr id="25" name="Picture 24">
            <a:extLst>
              <a:ext uri="{FF2B5EF4-FFF2-40B4-BE49-F238E27FC236}">
                <a16:creationId xmlns:a16="http://schemas.microsoft.com/office/drawing/2014/main" id="{CB3FB388-5C98-154F-8657-E00D6585FDA1}"/>
              </a:ext>
            </a:extLst>
          </p:cNvPr>
          <p:cNvPicPr>
            <a:picLocks noChangeAspect="1"/>
          </p:cNvPicPr>
          <p:nvPr/>
        </p:nvPicPr>
        <p:blipFill>
          <a:blip r:embed="rId5"/>
          <a:stretch>
            <a:fillRect/>
          </a:stretch>
        </p:blipFill>
        <p:spPr>
          <a:xfrm>
            <a:off x="219456" y="1947672"/>
            <a:ext cx="1645920" cy="1218971"/>
          </a:xfrm>
          <a:prstGeom prst="rect">
            <a:avLst/>
          </a:prstGeom>
        </p:spPr>
      </p:pic>
      <p:pic>
        <p:nvPicPr>
          <p:cNvPr id="32" name="Picture 31">
            <a:extLst>
              <a:ext uri="{FF2B5EF4-FFF2-40B4-BE49-F238E27FC236}">
                <a16:creationId xmlns:a16="http://schemas.microsoft.com/office/drawing/2014/main" id="{32A861A5-C211-D34C-9A63-D7AF58EF7A35}"/>
              </a:ext>
            </a:extLst>
          </p:cNvPr>
          <p:cNvPicPr>
            <a:picLocks noChangeAspect="1"/>
          </p:cNvPicPr>
          <p:nvPr/>
        </p:nvPicPr>
        <p:blipFill>
          <a:blip r:embed="rId6"/>
          <a:stretch>
            <a:fillRect/>
          </a:stretch>
        </p:blipFill>
        <p:spPr>
          <a:xfrm>
            <a:off x="10287000" y="1947672"/>
            <a:ext cx="1645920" cy="1218971"/>
          </a:xfrm>
          <a:prstGeom prst="rect">
            <a:avLst/>
          </a:prstGeom>
        </p:spPr>
      </p:pic>
      <p:pic>
        <p:nvPicPr>
          <p:cNvPr id="38" name="Picture 37">
            <a:extLst>
              <a:ext uri="{FF2B5EF4-FFF2-40B4-BE49-F238E27FC236}">
                <a16:creationId xmlns:a16="http://schemas.microsoft.com/office/drawing/2014/main" id="{6419DBE3-917C-0E48-9664-ACDDB379BD14}"/>
              </a:ext>
            </a:extLst>
          </p:cNvPr>
          <p:cNvPicPr>
            <a:picLocks noChangeAspect="1"/>
          </p:cNvPicPr>
          <p:nvPr/>
        </p:nvPicPr>
        <p:blipFill>
          <a:blip r:embed="rId7"/>
          <a:stretch>
            <a:fillRect/>
          </a:stretch>
        </p:blipFill>
        <p:spPr>
          <a:xfrm>
            <a:off x="-1763776" y="1947672"/>
            <a:ext cx="1645920" cy="1218971"/>
          </a:xfrm>
          <a:prstGeom prst="rect">
            <a:avLst/>
          </a:prstGeom>
        </p:spPr>
      </p:pic>
      <p:pic>
        <p:nvPicPr>
          <p:cNvPr id="39" name="Picture 38">
            <a:extLst>
              <a:ext uri="{FF2B5EF4-FFF2-40B4-BE49-F238E27FC236}">
                <a16:creationId xmlns:a16="http://schemas.microsoft.com/office/drawing/2014/main" id="{BDB8C99C-0466-5747-827D-A16B53796681}"/>
              </a:ext>
            </a:extLst>
          </p:cNvPr>
          <p:cNvPicPr>
            <a:picLocks noChangeAspect="1"/>
          </p:cNvPicPr>
          <p:nvPr/>
        </p:nvPicPr>
        <p:blipFill>
          <a:blip r:embed="rId8"/>
          <a:stretch>
            <a:fillRect/>
          </a:stretch>
        </p:blipFill>
        <p:spPr>
          <a:xfrm>
            <a:off x="12309856" y="1947671"/>
            <a:ext cx="1645920" cy="1218971"/>
          </a:xfrm>
          <a:prstGeom prst="rect">
            <a:avLst/>
          </a:prstGeom>
        </p:spPr>
      </p:pic>
      <p:sp>
        <p:nvSpPr>
          <p:cNvPr id="40" name="TextBox 39">
            <a:extLst>
              <a:ext uri="{FF2B5EF4-FFF2-40B4-BE49-F238E27FC236}">
                <a16:creationId xmlns:a16="http://schemas.microsoft.com/office/drawing/2014/main" id="{9D31841B-4106-1641-BAB2-D96F03A744FD}"/>
              </a:ext>
            </a:extLst>
          </p:cNvPr>
          <p:cNvSpPr txBox="1"/>
          <p:nvPr/>
        </p:nvSpPr>
        <p:spPr>
          <a:xfrm>
            <a:off x="1238268" y="685800"/>
            <a:ext cx="9715481" cy="646331"/>
          </a:xfrm>
          <a:prstGeom prst="rect">
            <a:avLst/>
          </a:prstGeom>
          <a:noFill/>
        </p:spPr>
        <p:txBody>
          <a:bodyPr wrap="none" lIns="91440" tIns="45720" rIns="91440" bIns="45720" rtlCol="0" anchor="t">
            <a:spAutoFit/>
          </a:bodyPr>
          <a:lstStyle/>
          <a:p>
            <a:pPr algn="ctr"/>
            <a:r>
              <a:rPr lang="en-US" sz="3600" dirty="0">
                <a:latin typeface="Copperplate Gothic Bold"/>
              </a:rPr>
              <a:t>US Dept of Health &amp; Human Services</a:t>
            </a:r>
          </a:p>
        </p:txBody>
      </p:sp>
      <p:sp>
        <p:nvSpPr>
          <p:cNvPr id="41" name="TextBox 40">
            <a:extLst>
              <a:ext uri="{FF2B5EF4-FFF2-40B4-BE49-F238E27FC236}">
                <a16:creationId xmlns:a16="http://schemas.microsoft.com/office/drawing/2014/main" id="{C8B26DB5-F751-2644-B6BF-233192FEF428}"/>
              </a:ext>
            </a:extLst>
          </p:cNvPr>
          <p:cNvSpPr txBox="1"/>
          <p:nvPr/>
        </p:nvSpPr>
        <p:spPr>
          <a:xfrm>
            <a:off x="-5029200" y="4572000"/>
            <a:ext cx="4572000" cy="1754326"/>
          </a:xfrm>
          <a:prstGeom prst="rect">
            <a:avLst/>
          </a:prstGeom>
          <a:noFill/>
        </p:spPr>
        <p:txBody>
          <a:bodyPr wrap="square" rtlCol="0">
            <a:spAutoFit/>
          </a:bodyPr>
          <a:lstStyle/>
          <a:p>
            <a:pPr algn="just"/>
            <a:r>
              <a:rPr lang="en-US" dirty="0"/>
              <a:t>The Oregon Military Department maintains a 24-7 Joint Operations Center (JOC), with responsibilities for mission essential </a:t>
            </a:r>
            <a:r>
              <a:rPr lang="en-US" dirty="0" err="1"/>
              <a:t>comms</a:t>
            </a:r>
            <a:r>
              <a:rPr lang="en-US" dirty="0"/>
              <a:t>, info sharing, and maintaining situational awareness and a common operating picture for the department leadership.</a:t>
            </a:r>
          </a:p>
        </p:txBody>
      </p:sp>
      <p:sp>
        <p:nvSpPr>
          <p:cNvPr id="12" name="TextBox 11">
            <a:extLst>
              <a:ext uri="{FF2B5EF4-FFF2-40B4-BE49-F238E27FC236}">
                <a16:creationId xmlns:a16="http://schemas.microsoft.com/office/drawing/2014/main" id="{0A740635-DA06-A94A-A31F-9C6419CD7DE4}"/>
              </a:ext>
            </a:extLst>
          </p:cNvPr>
          <p:cNvSpPr txBox="1"/>
          <p:nvPr/>
        </p:nvSpPr>
        <p:spPr>
          <a:xfrm>
            <a:off x="3810008" y="4572000"/>
            <a:ext cx="4572000" cy="2031325"/>
          </a:xfrm>
          <a:prstGeom prst="rect">
            <a:avLst/>
          </a:prstGeom>
          <a:noFill/>
        </p:spPr>
        <p:txBody>
          <a:bodyPr wrap="square" rtlCol="0">
            <a:spAutoFit/>
          </a:bodyPr>
          <a:lstStyle/>
          <a:p>
            <a:pPr algn="just"/>
            <a:r>
              <a:rPr lang="en-US" dirty="0"/>
              <a:t>Worked under the response operations officers for the Assistant Secretary for Preparedness and Response. Supported the federal medical stations program, deliberate planning for special events, and the Secretary's Operations Center during hurricanes Hannah, Gustav, and Ike. </a:t>
            </a:r>
          </a:p>
        </p:txBody>
      </p:sp>
      <p:sp>
        <p:nvSpPr>
          <p:cNvPr id="13" name="TextBox 12">
            <a:extLst>
              <a:ext uri="{FF2B5EF4-FFF2-40B4-BE49-F238E27FC236}">
                <a16:creationId xmlns:a16="http://schemas.microsoft.com/office/drawing/2014/main" id="{D7CAF00C-4327-AC47-8A9B-E561EEBBFAA3}"/>
              </a:ext>
            </a:extLst>
          </p:cNvPr>
          <p:cNvSpPr txBox="1"/>
          <p:nvPr/>
        </p:nvSpPr>
        <p:spPr>
          <a:xfrm>
            <a:off x="-3871842" y="685800"/>
            <a:ext cx="3373937" cy="646331"/>
          </a:xfrm>
          <a:prstGeom prst="rect">
            <a:avLst/>
          </a:prstGeom>
          <a:noFill/>
        </p:spPr>
        <p:txBody>
          <a:bodyPr wrap="none" rtlCol="0">
            <a:spAutoFit/>
          </a:bodyPr>
          <a:lstStyle/>
          <a:p>
            <a:pPr algn="ctr"/>
            <a:r>
              <a:rPr lang="en-US" sz="3600" dirty="0">
                <a:latin typeface="Copperplate Gothic Bold"/>
              </a:rPr>
              <a:t>Oregon JOC</a:t>
            </a:r>
          </a:p>
        </p:txBody>
      </p:sp>
      <p:sp>
        <p:nvSpPr>
          <p:cNvPr id="14" name="TextBox 13">
            <a:extLst>
              <a:ext uri="{FF2B5EF4-FFF2-40B4-BE49-F238E27FC236}">
                <a16:creationId xmlns:a16="http://schemas.microsoft.com/office/drawing/2014/main" id="{C9DC1DA3-2E1A-1548-B15E-003CE556914C}"/>
              </a:ext>
            </a:extLst>
          </p:cNvPr>
          <p:cNvSpPr txBox="1"/>
          <p:nvPr/>
        </p:nvSpPr>
        <p:spPr>
          <a:xfrm>
            <a:off x="12573000" y="4724400"/>
            <a:ext cx="4572000" cy="1477328"/>
          </a:xfrm>
          <a:prstGeom prst="rect">
            <a:avLst/>
          </a:prstGeom>
          <a:noFill/>
        </p:spPr>
        <p:txBody>
          <a:bodyPr wrap="square" rtlCol="0">
            <a:spAutoFit/>
          </a:bodyPr>
          <a:lstStyle/>
          <a:p>
            <a:pPr algn="just"/>
            <a:r>
              <a:rPr lang="en-US" dirty="0"/>
              <a:t>Located on the Massachusetts Military Reservation, what was formerly the Cape Cod Composite Squadron was </a:t>
            </a:r>
            <a:r>
              <a:rPr lang="en-US" dirty="0" err="1"/>
              <a:t>redesignated</a:t>
            </a:r>
            <a:r>
              <a:rPr lang="en-US" dirty="0"/>
              <a:t> as Coastal Patrol 18, in honor of its WWII heritage.</a:t>
            </a:r>
          </a:p>
        </p:txBody>
      </p:sp>
      <p:sp>
        <p:nvSpPr>
          <p:cNvPr id="15" name="TextBox 14">
            <a:extLst>
              <a:ext uri="{FF2B5EF4-FFF2-40B4-BE49-F238E27FC236}">
                <a16:creationId xmlns:a16="http://schemas.microsoft.com/office/drawing/2014/main" id="{8D66FD5E-F9F4-6846-BDF0-3917D60A6DAB}"/>
              </a:ext>
            </a:extLst>
          </p:cNvPr>
          <p:cNvSpPr txBox="1"/>
          <p:nvPr/>
        </p:nvSpPr>
        <p:spPr>
          <a:xfrm>
            <a:off x="12573000" y="685800"/>
            <a:ext cx="1982677" cy="646331"/>
          </a:xfrm>
          <a:prstGeom prst="rect">
            <a:avLst/>
          </a:prstGeom>
          <a:noFill/>
        </p:spPr>
        <p:txBody>
          <a:bodyPr wrap="square" lIns="91440" tIns="45720" rIns="91440" bIns="45720" rtlCol="0" anchor="t">
            <a:spAutoFit/>
          </a:bodyPr>
          <a:lstStyle/>
          <a:p>
            <a:pPr algn="ctr"/>
            <a:r>
              <a:rPr lang="en-US" sz="3600" dirty="0">
                <a:latin typeface="Academy Engraved LET Plain"/>
              </a:rPr>
              <a:t>MA-</a:t>
            </a:r>
            <a:r>
              <a:rPr lang="en-US" sz="3600" dirty="0">
                <a:latin typeface="Copperplate Gothic Bold"/>
              </a:rPr>
              <a:t>044</a:t>
            </a:r>
          </a:p>
        </p:txBody>
      </p:sp>
    </p:spTree>
    <p:extLst>
      <p:ext uri="{BB962C8B-B14F-4D97-AF65-F5344CB8AC3E}">
        <p14:creationId xmlns:p14="http://schemas.microsoft.com/office/powerpoint/2010/main" val="20443501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D5E550-6D3A-BE4B-AB44-17D006F75B61}"/>
              </a:ext>
            </a:extLst>
          </p:cNvPr>
          <p:cNvPicPr>
            <a:picLocks noChangeAspect="1"/>
          </p:cNvPicPr>
          <p:nvPr/>
        </p:nvPicPr>
        <p:blipFill>
          <a:blip r:embed="rId2"/>
          <a:stretch>
            <a:fillRect/>
          </a:stretch>
        </p:blipFill>
        <p:spPr>
          <a:xfrm>
            <a:off x="10314432" y="1947672"/>
            <a:ext cx="1645920" cy="1218971"/>
          </a:xfrm>
          <a:prstGeom prst="rect">
            <a:avLst/>
          </a:prstGeom>
        </p:spPr>
      </p:pic>
      <p:pic>
        <p:nvPicPr>
          <p:cNvPr id="11" name="Picture 10">
            <a:extLst>
              <a:ext uri="{FF2B5EF4-FFF2-40B4-BE49-F238E27FC236}">
                <a16:creationId xmlns:a16="http://schemas.microsoft.com/office/drawing/2014/main" id="{10251FCD-B402-D845-B797-98B37FE68B7C}"/>
              </a:ext>
            </a:extLst>
          </p:cNvPr>
          <p:cNvPicPr>
            <a:picLocks noChangeAspect="1"/>
          </p:cNvPicPr>
          <p:nvPr/>
        </p:nvPicPr>
        <p:blipFill>
          <a:blip r:embed="rId3"/>
          <a:stretch>
            <a:fillRect/>
          </a:stretch>
        </p:blipFill>
        <p:spPr>
          <a:xfrm>
            <a:off x="1990090" y="1947672"/>
            <a:ext cx="2286000" cy="1693015"/>
          </a:xfrm>
          <a:prstGeom prst="rect">
            <a:avLst/>
          </a:prstGeom>
        </p:spPr>
      </p:pic>
      <p:pic>
        <p:nvPicPr>
          <p:cNvPr id="19" name="Picture 18">
            <a:extLst>
              <a:ext uri="{FF2B5EF4-FFF2-40B4-BE49-F238E27FC236}">
                <a16:creationId xmlns:a16="http://schemas.microsoft.com/office/drawing/2014/main" id="{C459565C-E4B9-6B49-8901-C543AB361CBE}"/>
              </a:ext>
            </a:extLst>
          </p:cNvPr>
          <p:cNvPicPr>
            <a:picLocks noChangeAspect="1"/>
          </p:cNvPicPr>
          <p:nvPr/>
        </p:nvPicPr>
        <p:blipFill>
          <a:blip r:embed="rId4"/>
          <a:stretch>
            <a:fillRect/>
          </a:stretch>
        </p:blipFill>
        <p:spPr>
          <a:xfrm>
            <a:off x="219456" y="1947672"/>
            <a:ext cx="1645920" cy="1212783"/>
          </a:xfrm>
          <a:prstGeom prst="rect">
            <a:avLst/>
          </a:prstGeom>
        </p:spPr>
      </p:pic>
      <p:pic>
        <p:nvPicPr>
          <p:cNvPr id="23" name="Picture 22">
            <a:extLst>
              <a:ext uri="{FF2B5EF4-FFF2-40B4-BE49-F238E27FC236}">
                <a16:creationId xmlns:a16="http://schemas.microsoft.com/office/drawing/2014/main" id="{3604F5B7-8503-0240-B6F0-444E291F03E4}"/>
              </a:ext>
            </a:extLst>
          </p:cNvPr>
          <p:cNvPicPr>
            <a:picLocks noChangeAspect="1"/>
          </p:cNvPicPr>
          <p:nvPr/>
        </p:nvPicPr>
        <p:blipFill>
          <a:blip r:embed="rId5"/>
          <a:stretch>
            <a:fillRect/>
          </a:stretch>
        </p:blipFill>
        <p:spPr>
          <a:xfrm>
            <a:off x="4400804" y="1947672"/>
            <a:ext cx="3378200" cy="2514600"/>
          </a:xfrm>
          <a:prstGeom prst="rect">
            <a:avLst/>
          </a:prstGeom>
        </p:spPr>
      </p:pic>
      <p:pic>
        <p:nvPicPr>
          <p:cNvPr id="32" name="Picture 31">
            <a:extLst>
              <a:ext uri="{FF2B5EF4-FFF2-40B4-BE49-F238E27FC236}">
                <a16:creationId xmlns:a16="http://schemas.microsoft.com/office/drawing/2014/main" id="{32A861A5-C211-D34C-9A63-D7AF58EF7A35}"/>
              </a:ext>
            </a:extLst>
          </p:cNvPr>
          <p:cNvPicPr>
            <a:picLocks noChangeAspect="1"/>
          </p:cNvPicPr>
          <p:nvPr/>
        </p:nvPicPr>
        <p:blipFill>
          <a:blip r:embed="rId6"/>
          <a:stretch>
            <a:fillRect/>
          </a:stretch>
        </p:blipFill>
        <p:spPr>
          <a:xfrm>
            <a:off x="7903718" y="1947672"/>
            <a:ext cx="2286000" cy="1693015"/>
          </a:xfrm>
          <a:prstGeom prst="rect">
            <a:avLst/>
          </a:prstGeom>
        </p:spPr>
      </p:pic>
      <p:pic>
        <p:nvPicPr>
          <p:cNvPr id="38" name="Picture 37">
            <a:extLst>
              <a:ext uri="{FF2B5EF4-FFF2-40B4-BE49-F238E27FC236}">
                <a16:creationId xmlns:a16="http://schemas.microsoft.com/office/drawing/2014/main" id="{34379B88-F858-AD4F-8BEC-D3A2D11D395E}"/>
              </a:ext>
            </a:extLst>
          </p:cNvPr>
          <p:cNvPicPr>
            <a:picLocks noChangeAspect="1"/>
          </p:cNvPicPr>
          <p:nvPr/>
        </p:nvPicPr>
        <p:blipFill>
          <a:blip r:embed="rId7"/>
          <a:stretch>
            <a:fillRect/>
          </a:stretch>
        </p:blipFill>
        <p:spPr>
          <a:xfrm>
            <a:off x="-1877568" y="1941484"/>
            <a:ext cx="1645920" cy="1218971"/>
          </a:xfrm>
          <a:prstGeom prst="rect">
            <a:avLst/>
          </a:prstGeom>
        </p:spPr>
      </p:pic>
      <p:pic>
        <p:nvPicPr>
          <p:cNvPr id="39" name="Picture 38">
            <a:extLst>
              <a:ext uri="{FF2B5EF4-FFF2-40B4-BE49-F238E27FC236}">
                <a16:creationId xmlns:a16="http://schemas.microsoft.com/office/drawing/2014/main" id="{F5637A71-5932-FC42-ABAF-A39F3B5C46E7}"/>
              </a:ext>
            </a:extLst>
          </p:cNvPr>
          <p:cNvPicPr>
            <a:picLocks noChangeAspect="1"/>
          </p:cNvPicPr>
          <p:nvPr/>
        </p:nvPicPr>
        <p:blipFill>
          <a:blip r:embed="rId8"/>
          <a:stretch>
            <a:fillRect/>
          </a:stretch>
        </p:blipFill>
        <p:spPr>
          <a:xfrm>
            <a:off x="12307570" y="1949690"/>
            <a:ext cx="1645920" cy="1225158"/>
          </a:xfrm>
          <a:prstGeom prst="rect">
            <a:avLst/>
          </a:prstGeom>
        </p:spPr>
      </p:pic>
      <p:sp>
        <p:nvSpPr>
          <p:cNvPr id="40" name="TextBox 39">
            <a:extLst>
              <a:ext uri="{FF2B5EF4-FFF2-40B4-BE49-F238E27FC236}">
                <a16:creationId xmlns:a16="http://schemas.microsoft.com/office/drawing/2014/main" id="{3DBD4981-E57F-3E43-A366-FAC2FEFCE08C}"/>
              </a:ext>
            </a:extLst>
          </p:cNvPr>
          <p:cNvSpPr txBox="1"/>
          <p:nvPr/>
        </p:nvSpPr>
        <p:spPr>
          <a:xfrm>
            <a:off x="5046259" y="685800"/>
            <a:ext cx="2099486" cy="646331"/>
          </a:xfrm>
          <a:prstGeom prst="rect">
            <a:avLst/>
          </a:prstGeom>
          <a:noFill/>
        </p:spPr>
        <p:txBody>
          <a:bodyPr wrap="none" rtlCol="0">
            <a:spAutoFit/>
          </a:bodyPr>
          <a:lstStyle/>
          <a:p>
            <a:pPr algn="ctr"/>
            <a:r>
              <a:rPr lang="en-US" sz="3600" dirty="0">
                <a:latin typeface="Copperplate Gothic Bold"/>
              </a:rPr>
              <a:t>MA-044</a:t>
            </a:r>
          </a:p>
        </p:txBody>
      </p:sp>
      <p:sp>
        <p:nvSpPr>
          <p:cNvPr id="10" name="TextBox 9">
            <a:extLst>
              <a:ext uri="{FF2B5EF4-FFF2-40B4-BE49-F238E27FC236}">
                <a16:creationId xmlns:a16="http://schemas.microsoft.com/office/drawing/2014/main" id="{334FE3FE-A2E1-D34B-854F-900BA8BCC494}"/>
              </a:ext>
            </a:extLst>
          </p:cNvPr>
          <p:cNvSpPr txBox="1"/>
          <p:nvPr/>
        </p:nvSpPr>
        <p:spPr>
          <a:xfrm>
            <a:off x="-5029200" y="4572000"/>
            <a:ext cx="4572000" cy="2031325"/>
          </a:xfrm>
          <a:prstGeom prst="rect">
            <a:avLst/>
          </a:prstGeom>
          <a:noFill/>
        </p:spPr>
        <p:txBody>
          <a:bodyPr wrap="square" rtlCol="0">
            <a:spAutoFit/>
          </a:bodyPr>
          <a:lstStyle/>
          <a:p>
            <a:pPr algn="just"/>
            <a:r>
              <a:rPr lang="en-US" dirty="0"/>
              <a:t>Worked under the response operations officers for the Assistant Secretary for Preparedness and Response. Supported the federal medical stations program, deliberate planning for special events, and the Secretary's Operations Center during hurricanes Hannah, Gustav, and Ike. </a:t>
            </a:r>
          </a:p>
        </p:txBody>
      </p:sp>
      <p:sp>
        <p:nvSpPr>
          <p:cNvPr id="12" name="TextBox 11">
            <a:extLst>
              <a:ext uri="{FF2B5EF4-FFF2-40B4-BE49-F238E27FC236}">
                <a16:creationId xmlns:a16="http://schemas.microsoft.com/office/drawing/2014/main" id="{2FB0D7A7-23C3-EA42-A6B3-CE8DFC226F25}"/>
              </a:ext>
            </a:extLst>
          </p:cNvPr>
          <p:cNvSpPr txBox="1"/>
          <p:nvPr/>
        </p:nvSpPr>
        <p:spPr>
          <a:xfrm>
            <a:off x="-9983954" y="687948"/>
            <a:ext cx="9715481" cy="646331"/>
          </a:xfrm>
          <a:prstGeom prst="rect">
            <a:avLst/>
          </a:prstGeom>
          <a:noFill/>
        </p:spPr>
        <p:txBody>
          <a:bodyPr wrap="none" rtlCol="0">
            <a:spAutoFit/>
          </a:bodyPr>
          <a:lstStyle/>
          <a:p>
            <a:pPr algn="ctr"/>
            <a:r>
              <a:rPr lang="en-US" sz="3600" dirty="0">
                <a:latin typeface="Copperplate Gothic Bold"/>
              </a:rPr>
              <a:t>US Dept of Health &amp; Human Services</a:t>
            </a:r>
          </a:p>
        </p:txBody>
      </p:sp>
      <p:sp>
        <p:nvSpPr>
          <p:cNvPr id="13" name="TextBox 12">
            <a:extLst>
              <a:ext uri="{FF2B5EF4-FFF2-40B4-BE49-F238E27FC236}">
                <a16:creationId xmlns:a16="http://schemas.microsoft.com/office/drawing/2014/main" id="{8E11673A-5DA8-5349-90E7-EB2F7DEB96BA}"/>
              </a:ext>
            </a:extLst>
          </p:cNvPr>
          <p:cNvSpPr txBox="1"/>
          <p:nvPr/>
        </p:nvSpPr>
        <p:spPr>
          <a:xfrm>
            <a:off x="3803904" y="4572000"/>
            <a:ext cx="4572000" cy="1477328"/>
          </a:xfrm>
          <a:prstGeom prst="rect">
            <a:avLst/>
          </a:prstGeom>
          <a:noFill/>
        </p:spPr>
        <p:txBody>
          <a:bodyPr wrap="square" rtlCol="0">
            <a:spAutoFit/>
          </a:bodyPr>
          <a:lstStyle/>
          <a:p>
            <a:pPr algn="just"/>
            <a:r>
              <a:rPr lang="en-US" dirty="0"/>
              <a:t>Located on the Massachusetts Military Reservation, what was formerly the Cape Cod Composite Squadron was </a:t>
            </a:r>
            <a:r>
              <a:rPr lang="en-US" dirty="0" err="1"/>
              <a:t>redesignated</a:t>
            </a:r>
            <a:r>
              <a:rPr lang="en-US" dirty="0"/>
              <a:t> as Coastal Patrol 18, in honor of its WWII heritage.</a:t>
            </a:r>
          </a:p>
        </p:txBody>
      </p:sp>
      <p:sp>
        <p:nvSpPr>
          <p:cNvPr id="15" name="TextBox 14">
            <a:extLst>
              <a:ext uri="{FF2B5EF4-FFF2-40B4-BE49-F238E27FC236}">
                <a16:creationId xmlns:a16="http://schemas.microsoft.com/office/drawing/2014/main" id="{B7E3A689-8E60-584A-B0E1-183981B111FA}"/>
              </a:ext>
            </a:extLst>
          </p:cNvPr>
          <p:cNvSpPr txBox="1"/>
          <p:nvPr/>
        </p:nvSpPr>
        <p:spPr>
          <a:xfrm>
            <a:off x="12390727" y="685800"/>
            <a:ext cx="10191508" cy="646331"/>
          </a:xfrm>
          <a:prstGeom prst="rect">
            <a:avLst/>
          </a:prstGeom>
          <a:noFill/>
        </p:spPr>
        <p:txBody>
          <a:bodyPr wrap="none" rtlCol="0">
            <a:spAutoFit/>
          </a:bodyPr>
          <a:lstStyle/>
          <a:p>
            <a:pPr algn="ctr"/>
            <a:r>
              <a:rPr lang="en-US" sz="3600" dirty="0">
                <a:latin typeface="Copperplate Gothic Bold"/>
              </a:rPr>
              <a:t>102d Aircraft Maintenance Squadron</a:t>
            </a:r>
          </a:p>
        </p:txBody>
      </p:sp>
      <p:sp>
        <p:nvSpPr>
          <p:cNvPr id="16" name="TextBox 15">
            <a:extLst>
              <a:ext uri="{FF2B5EF4-FFF2-40B4-BE49-F238E27FC236}">
                <a16:creationId xmlns:a16="http://schemas.microsoft.com/office/drawing/2014/main" id="{C6F8AAA0-BBC0-D74F-A58C-79ADBE0CC46A}"/>
              </a:ext>
            </a:extLst>
          </p:cNvPr>
          <p:cNvSpPr txBox="1"/>
          <p:nvPr/>
        </p:nvSpPr>
        <p:spPr>
          <a:xfrm>
            <a:off x="12475542" y="4572000"/>
            <a:ext cx="4572000" cy="1200329"/>
          </a:xfrm>
          <a:prstGeom prst="rect">
            <a:avLst/>
          </a:prstGeom>
          <a:noFill/>
        </p:spPr>
        <p:txBody>
          <a:bodyPr wrap="square" rtlCol="0">
            <a:spAutoFit/>
          </a:bodyPr>
          <a:lstStyle/>
          <a:p>
            <a:pPr algn="just"/>
            <a:r>
              <a:rPr lang="en-US" dirty="0"/>
              <a:t>Before the 2006 realignment and change of missions, Otis Air National Guard Base was home to a squadron of F-15s, defending the Northeast Air Defense Sector.</a:t>
            </a:r>
          </a:p>
        </p:txBody>
      </p:sp>
    </p:spTree>
    <p:extLst>
      <p:ext uri="{BB962C8B-B14F-4D97-AF65-F5344CB8AC3E}">
        <p14:creationId xmlns:p14="http://schemas.microsoft.com/office/powerpoint/2010/main" val="19488394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D5E550-6D3A-BE4B-AB44-17D006F75B61}"/>
              </a:ext>
            </a:extLst>
          </p:cNvPr>
          <p:cNvPicPr>
            <a:picLocks noChangeAspect="1"/>
          </p:cNvPicPr>
          <p:nvPr/>
        </p:nvPicPr>
        <p:blipFill>
          <a:blip r:embed="rId2"/>
          <a:stretch>
            <a:fillRect/>
          </a:stretch>
        </p:blipFill>
        <p:spPr>
          <a:xfrm>
            <a:off x="7876286" y="1947672"/>
            <a:ext cx="2286000" cy="1693015"/>
          </a:xfrm>
          <a:prstGeom prst="rect">
            <a:avLst/>
          </a:prstGeom>
        </p:spPr>
      </p:pic>
      <p:pic>
        <p:nvPicPr>
          <p:cNvPr id="11" name="Picture 10">
            <a:extLst>
              <a:ext uri="{FF2B5EF4-FFF2-40B4-BE49-F238E27FC236}">
                <a16:creationId xmlns:a16="http://schemas.microsoft.com/office/drawing/2014/main" id="{10251FCD-B402-D845-B797-98B37FE68B7C}"/>
              </a:ext>
            </a:extLst>
          </p:cNvPr>
          <p:cNvPicPr>
            <a:picLocks noChangeAspect="1"/>
          </p:cNvPicPr>
          <p:nvPr/>
        </p:nvPicPr>
        <p:blipFill>
          <a:blip r:embed="rId3"/>
          <a:stretch>
            <a:fillRect/>
          </a:stretch>
        </p:blipFill>
        <p:spPr>
          <a:xfrm>
            <a:off x="219456" y="1947672"/>
            <a:ext cx="1645920" cy="1218971"/>
          </a:xfrm>
          <a:prstGeom prst="rect">
            <a:avLst/>
          </a:prstGeom>
        </p:spPr>
      </p:pic>
      <p:pic>
        <p:nvPicPr>
          <p:cNvPr id="21" name="Picture 20">
            <a:extLst>
              <a:ext uri="{FF2B5EF4-FFF2-40B4-BE49-F238E27FC236}">
                <a16:creationId xmlns:a16="http://schemas.microsoft.com/office/drawing/2014/main" id="{3E296DB0-020F-E845-A1E3-19A7448754AF}"/>
              </a:ext>
            </a:extLst>
          </p:cNvPr>
          <p:cNvPicPr>
            <a:picLocks noChangeAspect="1"/>
          </p:cNvPicPr>
          <p:nvPr/>
        </p:nvPicPr>
        <p:blipFill>
          <a:blip r:embed="rId4"/>
          <a:stretch>
            <a:fillRect/>
          </a:stretch>
        </p:blipFill>
        <p:spPr>
          <a:xfrm>
            <a:off x="10277856" y="1947672"/>
            <a:ext cx="1645920" cy="1225158"/>
          </a:xfrm>
          <a:prstGeom prst="rect">
            <a:avLst/>
          </a:prstGeom>
        </p:spPr>
      </p:pic>
      <p:pic>
        <p:nvPicPr>
          <p:cNvPr id="23" name="Picture 22">
            <a:extLst>
              <a:ext uri="{FF2B5EF4-FFF2-40B4-BE49-F238E27FC236}">
                <a16:creationId xmlns:a16="http://schemas.microsoft.com/office/drawing/2014/main" id="{3604F5B7-8503-0240-B6F0-444E291F03E4}"/>
              </a:ext>
            </a:extLst>
          </p:cNvPr>
          <p:cNvPicPr>
            <a:picLocks noChangeAspect="1"/>
          </p:cNvPicPr>
          <p:nvPr/>
        </p:nvPicPr>
        <p:blipFill>
          <a:blip r:embed="rId5"/>
          <a:stretch>
            <a:fillRect/>
          </a:stretch>
        </p:blipFill>
        <p:spPr>
          <a:xfrm>
            <a:off x="1980946" y="1989377"/>
            <a:ext cx="2286000" cy="1701609"/>
          </a:xfrm>
          <a:prstGeom prst="rect">
            <a:avLst/>
          </a:prstGeom>
        </p:spPr>
      </p:pic>
      <p:pic>
        <p:nvPicPr>
          <p:cNvPr id="32" name="Picture 31">
            <a:extLst>
              <a:ext uri="{FF2B5EF4-FFF2-40B4-BE49-F238E27FC236}">
                <a16:creationId xmlns:a16="http://schemas.microsoft.com/office/drawing/2014/main" id="{32A861A5-C211-D34C-9A63-D7AF58EF7A35}"/>
              </a:ext>
            </a:extLst>
          </p:cNvPr>
          <p:cNvPicPr>
            <a:picLocks noChangeAspect="1"/>
          </p:cNvPicPr>
          <p:nvPr/>
        </p:nvPicPr>
        <p:blipFill>
          <a:blip r:embed="rId6"/>
          <a:stretch>
            <a:fillRect/>
          </a:stretch>
        </p:blipFill>
        <p:spPr>
          <a:xfrm>
            <a:off x="4382516" y="1947672"/>
            <a:ext cx="3378200" cy="2501900"/>
          </a:xfrm>
          <a:prstGeom prst="rect">
            <a:avLst/>
          </a:prstGeom>
        </p:spPr>
      </p:pic>
      <p:pic>
        <p:nvPicPr>
          <p:cNvPr id="34" name="Picture 33">
            <a:extLst>
              <a:ext uri="{FF2B5EF4-FFF2-40B4-BE49-F238E27FC236}">
                <a16:creationId xmlns:a16="http://schemas.microsoft.com/office/drawing/2014/main" id="{49FB0BF3-04D5-C54A-A41A-7CB50759C32A}"/>
              </a:ext>
            </a:extLst>
          </p:cNvPr>
          <p:cNvPicPr>
            <a:picLocks noChangeAspect="1"/>
          </p:cNvPicPr>
          <p:nvPr/>
        </p:nvPicPr>
        <p:blipFill>
          <a:blip r:embed="rId7"/>
          <a:stretch>
            <a:fillRect/>
          </a:stretch>
        </p:blipFill>
        <p:spPr>
          <a:xfrm>
            <a:off x="-1766316" y="1947672"/>
            <a:ext cx="1645920" cy="1212783"/>
          </a:xfrm>
          <a:prstGeom prst="rect">
            <a:avLst/>
          </a:prstGeom>
        </p:spPr>
      </p:pic>
      <p:pic>
        <p:nvPicPr>
          <p:cNvPr id="36" name="Picture 35">
            <a:extLst>
              <a:ext uri="{FF2B5EF4-FFF2-40B4-BE49-F238E27FC236}">
                <a16:creationId xmlns:a16="http://schemas.microsoft.com/office/drawing/2014/main" id="{08263725-7011-DF4B-801D-E75094E0BF0D}"/>
              </a:ext>
            </a:extLst>
          </p:cNvPr>
          <p:cNvPicPr>
            <a:picLocks noChangeAspect="1"/>
          </p:cNvPicPr>
          <p:nvPr/>
        </p:nvPicPr>
        <p:blipFill>
          <a:blip r:embed="rId8"/>
          <a:stretch>
            <a:fillRect/>
          </a:stretch>
        </p:blipFill>
        <p:spPr>
          <a:xfrm>
            <a:off x="12347194" y="1989377"/>
            <a:ext cx="1645920" cy="1218971"/>
          </a:xfrm>
          <a:prstGeom prst="rect">
            <a:avLst/>
          </a:prstGeom>
        </p:spPr>
      </p:pic>
      <p:sp>
        <p:nvSpPr>
          <p:cNvPr id="38" name="TextBox 37">
            <a:extLst>
              <a:ext uri="{FF2B5EF4-FFF2-40B4-BE49-F238E27FC236}">
                <a16:creationId xmlns:a16="http://schemas.microsoft.com/office/drawing/2014/main" id="{F9661046-BB51-B44B-ADC8-F70813AA36DB}"/>
              </a:ext>
            </a:extLst>
          </p:cNvPr>
          <p:cNvSpPr txBox="1"/>
          <p:nvPr/>
        </p:nvSpPr>
        <p:spPr>
          <a:xfrm>
            <a:off x="1000253" y="685800"/>
            <a:ext cx="10191508" cy="646331"/>
          </a:xfrm>
          <a:prstGeom prst="rect">
            <a:avLst/>
          </a:prstGeom>
          <a:noFill/>
        </p:spPr>
        <p:txBody>
          <a:bodyPr wrap="none" rtlCol="0">
            <a:spAutoFit/>
          </a:bodyPr>
          <a:lstStyle/>
          <a:p>
            <a:pPr algn="ctr"/>
            <a:r>
              <a:rPr lang="en-US" sz="3600" dirty="0">
                <a:latin typeface="Copperplate Gothic Bold"/>
              </a:rPr>
              <a:t>102d Aircraft Maintenance Squadron</a:t>
            </a:r>
          </a:p>
        </p:txBody>
      </p:sp>
      <p:sp>
        <p:nvSpPr>
          <p:cNvPr id="10" name="TextBox 9">
            <a:extLst>
              <a:ext uri="{FF2B5EF4-FFF2-40B4-BE49-F238E27FC236}">
                <a16:creationId xmlns:a16="http://schemas.microsoft.com/office/drawing/2014/main" id="{A0F672BD-1455-964D-AF34-A0109E8321C4}"/>
              </a:ext>
            </a:extLst>
          </p:cNvPr>
          <p:cNvSpPr txBox="1"/>
          <p:nvPr/>
        </p:nvSpPr>
        <p:spPr>
          <a:xfrm>
            <a:off x="-5029200" y="4724400"/>
            <a:ext cx="4572000" cy="1477328"/>
          </a:xfrm>
          <a:prstGeom prst="rect">
            <a:avLst/>
          </a:prstGeom>
          <a:noFill/>
        </p:spPr>
        <p:txBody>
          <a:bodyPr wrap="square" rtlCol="0">
            <a:spAutoFit/>
          </a:bodyPr>
          <a:lstStyle/>
          <a:p>
            <a:pPr algn="just"/>
            <a:r>
              <a:rPr lang="en-US" dirty="0"/>
              <a:t>Located on the Massachusetts Military Reservation, what was formerly the Cape Cod Composite Squadron was </a:t>
            </a:r>
            <a:r>
              <a:rPr lang="en-US" dirty="0" err="1"/>
              <a:t>redesignated</a:t>
            </a:r>
            <a:r>
              <a:rPr lang="en-US" dirty="0"/>
              <a:t> as Coastal Patrol 18, in honor of its WWII heritage.</a:t>
            </a:r>
          </a:p>
        </p:txBody>
      </p:sp>
      <p:sp>
        <p:nvSpPr>
          <p:cNvPr id="12" name="TextBox 11">
            <a:extLst>
              <a:ext uri="{FF2B5EF4-FFF2-40B4-BE49-F238E27FC236}">
                <a16:creationId xmlns:a16="http://schemas.microsoft.com/office/drawing/2014/main" id="{7FDEBC64-0E80-4543-8066-F6601983ACD8}"/>
              </a:ext>
            </a:extLst>
          </p:cNvPr>
          <p:cNvSpPr txBox="1"/>
          <p:nvPr/>
        </p:nvSpPr>
        <p:spPr>
          <a:xfrm>
            <a:off x="-2830179" y="685800"/>
            <a:ext cx="2099486" cy="646331"/>
          </a:xfrm>
          <a:prstGeom prst="rect">
            <a:avLst/>
          </a:prstGeom>
          <a:noFill/>
        </p:spPr>
        <p:txBody>
          <a:bodyPr wrap="none" rtlCol="0">
            <a:spAutoFit/>
          </a:bodyPr>
          <a:lstStyle/>
          <a:p>
            <a:pPr algn="ctr"/>
            <a:r>
              <a:rPr lang="en-US" sz="3600" dirty="0">
                <a:latin typeface="Copperplate Gothic Bold"/>
              </a:rPr>
              <a:t>MA-044</a:t>
            </a:r>
          </a:p>
        </p:txBody>
      </p:sp>
      <p:sp>
        <p:nvSpPr>
          <p:cNvPr id="13" name="TextBox 12">
            <a:extLst>
              <a:ext uri="{FF2B5EF4-FFF2-40B4-BE49-F238E27FC236}">
                <a16:creationId xmlns:a16="http://schemas.microsoft.com/office/drawing/2014/main" id="{CCBFDC79-F793-9D4F-BEA4-68F10A6A3275}"/>
              </a:ext>
            </a:extLst>
          </p:cNvPr>
          <p:cNvSpPr txBox="1"/>
          <p:nvPr/>
        </p:nvSpPr>
        <p:spPr>
          <a:xfrm>
            <a:off x="3810007" y="4724400"/>
            <a:ext cx="4572000" cy="1200329"/>
          </a:xfrm>
          <a:prstGeom prst="rect">
            <a:avLst/>
          </a:prstGeom>
          <a:noFill/>
        </p:spPr>
        <p:txBody>
          <a:bodyPr wrap="square" rtlCol="0">
            <a:spAutoFit/>
          </a:bodyPr>
          <a:lstStyle/>
          <a:p>
            <a:pPr algn="just"/>
            <a:r>
              <a:rPr lang="en-US" dirty="0"/>
              <a:t>Before the 2006 realignment and change of missions, Otis Air National Guard Base was home to a squadron of F-15s, defending the Northeast Air Defense Sector.</a:t>
            </a:r>
          </a:p>
        </p:txBody>
      </p:sp>
      <p:sp>
        <p:nvSpPr>
          <p:cNvPr id="15" name="TextBox 14">
            <a:extLst>
              <a:ext uri="{FF2B5EF4-FFF2-40B4-BE49-F238E27FC236}">
                <a16:creationId xmlns:a16="http://schemas.microsoft.com/office/drawing/2014/main" id="{A887C391-C1CB-BD45-ACDF-6E03749D1838}"/>
              </a:ext>
            </a:extLst>
          </p:cNvPr>
          <p:cNvSpPr txBox="1"/>
          <p:nvPr/>
        </p:nvSpPr>
        <p:spPr>
          <a:xfrm>
            <a:off x="12320382" y="685800"/>
            <a:ext cx="4335674" cy="646331"/>
          </a:xfrm>
          <a:prstGeom prst="rect">
            <a:avLst/>
          </a:prstGeom>
          <a:noFill/>
        </p:spPr>
        <p:txBody>
          <a:bodyPr wrap="none" rtlCol="0">
            <a:spAutoFit/>
          </a:bodyPr>
          <a:lstStyle/>
          <a:p>
            <a:pPr algn="ctr"/>
            <a:r>
              <a:rPr lang="en-US" sz="3600" dirty="0">
                <a:latin typeface="Copperplate Gothic Bold"/>
              </a:rPr>
              <a:t>ARC Instructor</a:t>
            </a:r>
          </a:p>
        </p:txBody>
      </p:sp>
      <p:sp>
        <p:nvSpPr>
          <p:cNvPr id="16" name="TextBox 15">
            <a:extLst>
              <a:ext uri="{FF2B5EF4-FFF2-40B4-BE49-F238E27FC236}">
                <a16:creationId xmlns:a16="http://schemas.microsoft.com/office/drawing/2014/main" id="{D134A956-C5EE-344E-8A7C-A7AF1292E74C}"/>
              </a:ext>
            </a:extLst>
          </p:cNvPr>
          <p:cNvSpPr txBox="1"/>
          <p:nvPr/>
        </p:nvSpPr>
        <p:spPr>
          <a:xfrm>
            <a:off x="12620573" y="4724399"/>
            <a:ext cx="4572000" cy="1200329"/>
          </a:xfrm>
          <a:prstGeom prst="rect">
            <a:avLst/>
          </a:prstGeom>
          <a:noFill/>
        </p:spPr>
        <p:txBody>
          <a:bodyPr wrap="square" rtlCol="0">
            <a:spAutoFit/>
          </a:bodyPr>
          <a:lstStyle/>
          <a:p>
            <a:pPr algn="just"/>
            <a:r>
              <a:rPr lang="en-US" dirty="0"/>
              <a:t>In order to teach First Aid, CPR and related courses, Bos &amp; Associates was founded to serve as the corporate body to serve as a licensed training provider.</a:t>
            </a:r>
          </a:p>
        </p:txBody>
      </p:sp>
    </p:spTree>
    <p:extLst>
      <p:ext uri="{BB962C8B-B14F-4D97-AF65-F5344CB8AC3E}">
        <p14:creationId xmlns:p14="http://schemas.microsoft.com/office/powerpoint/2010/main" val="11229216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D5E550-6D3A-BE4B-AB44-17D006F75B61}"/>
              </a:ext>
            </a:extLst>
          </p:cNvPr>
          <p:cNvPicPr>
            <a:picLocks noChangeAspect="1"/>
          </p:cNvPicPr>
          <p:nvPr/>
        </p:nvPicPr>
        <p:blipFill>
          <a:blip r:embed="rId2"/>
          <a:stretch>
            <a:fillRect/>
          </a:stretch>
        </p:blipFill>
        <p:spPr>
          <a:xfrm>
            <a:off x="4400804" y="1947672"/>
            <a:ext cx="3378200" cy="2501900"/>
          </a:xfrm>
          <a:prstGeom prst="rect">
            <a:avLst/>
          </a:prstGeom>
        </p:spPr>
      </p:pic>
      <p:pic>
        <p:nvPicPr>
          <p:cNvPr id="17" name="Picture 16">
            <a:extLst>
              <a:ext uri="{FF2B5EF4-FFF2-40B4-BE49-F238E27FC236}">
                <a16:creationId xmlns:a16="http://schemas.microsoft.com/office/drawing/2014/main" id="{80560AA7-4261-A147-BB5D-A1516C3CA8CF}"/>
              </a:ext>
            </a:extLst>
          </p:cNvPr>
          <p:cNvPicPr>
            <a:picLocks noChangeAspect="1"/>
          </p:cNvPicPr>
          <p:nvPr/>
        </p:nvPicPr>
        <p:blipFill>
          <a:blip r:embed="rId3"/>
          <a:stretch>
            <a:fillRect/>
          </a:stretch>
        </p:blipFill>
        <p:spPr>
          <a:xfrm>
            <a:off x="10314432" y="1947672"/>
            <a:ext cx="1645920" cy="1218971"/>
          </a:xfrm>
          <a:prstGeom prst="rect">
            <a:avLst/>
          </a:prstGeom>
        </p:spPr>
      </p:pic>
      <p:pic>
        <p:nvPicPr>
          <p:cNvPr id="21" name="Picture 20">
            <a:extLst>
              <a:ext uri="{FF2B5EF4-FFF2-40B4-BE49-F238E27FC236}">
                <a16:creationId xmlns:a16="http://schemas.microsoft.com/office/drawing/2014/main" id="{3E296DB0-020F-E845-A1E3-19A7448754AF}"/>
              </a:ext>
            </a:extLst>
          </p:cNvPr>
          <p:cNvPicPr>
            <a:picLocks noChangeAspect="1"/>
          </p:cNvPicPr>
          <p:nvPr/>
        </p:nvPicPr>
        <p:blipFill>
          <a:blip r:embed="rId4"/>
          <a:stretch>
            <a:fillRect/>
          </a:stretch>
        </p:blipFill>
        <p:spPr>
          <a:xfrm>
            <a:off x="7903718" y="1947672"/>
            <a:ext cx="2286000" cy="1701609"/>
          </a:xfrm>
          <a:prstGeom prst="rect">
            <a:avLst/>
          </a:prstGeom>
        </p:spPr>
      </p:pic>
      <p:pic>
        <p:nvPicPr>
          <p:cNvPr id="23" name="Picture 22">
            <a:extLst>
              <a:ext uri="{FF2B5EF4-FFF2-40B4-BE49-F238E27FC236}">
                <a16:creationId xmlns:a16="http://schemas.microsoft.com/office/drawing/2014/main" id="{3604F5B7-8503-0240-B6F0-444E291F03E4}"/>
              </a:ext>
            </a:extLst>
          </p:cNvPr>
          <p:cNvPicPr>
            <a:picLocks noChangeAspect="1"/>
          </p:cNvPicPr>
          <p:nvPr/>
        </p:nvPicPr>
        <p:blipFill>
          <a:blip r:embed="rId5"/>
          <a:stretch>
            <a:fillRect/>
          </a:stretch>
        </p:blipFill>
        <p:spPr>
          <a:xfrm>
            <a:off x="219456" y="1947672"/>
            <a:ext cx="1645920" cy="1225158"/>
          </a:xfrm>
          <a:prstGeom prst="rect">
            <a:avLst/>
          </a:prstGeom>
        </p:spPr>
      </p:pic>
      <p:pic>
        <p:nvPicPr>
          <p:cNvPr id="32" name="Picture 31">
            <a:extLst>
              <a:ext uri="{FF2B5EF4-FFF2-40B4-BE49-F238E27FC236}">
                <a16:creationId xmlns:a16="http://schemas.microsoft.com/office/drawing/2014/main" id="{32A861A5-C211-D34C-9A63-D7AF58EF7A35}"/>
              </a:ext>
            </a:extLst>
          </p:cNvPr>
          <p:cNvPicPr>
            <a:picLocks noChangeAspect="1"/>
          </p:cNvPicPr>
          <p:nvPr/>
        </p:nvPicPr>
        <p:blipFill>
          <a:blip r:embed="rId6"/>
          <a:stretch>
            <a:fillRect/>
          </a:stretch>
        </p:blipFill>
        <p:spPr>
          <a:xfrm>
            <a:off x="1990090" y="1947673"/>
            <a:ext cx="2286000" cy="1693015"/>
          </a:xfrm>
          <a:prstGeom prst="rect">
            <a:avLst/>
          </a:prstGeom>
        </p:spPr>
      </p:pic>
      <p:pic>
        <p:nvPicPr>
          <p:cNvPr id="34" name="Picture 33">
            <a:extLst>
              <a:ext uri="{FF2B5EF4-FFF2-40B4-BE49-F238E27FC236}">
                <a16:creationId xmlns:a16="http://schemas.microsoft.com/office/drawing/2014/main" id="{CD7A4E58-B59A-704E-981F-1C1FFCDB44E0}"/>
              </a:ext>
            </a:extLst>
          </p:cNvPr>
          <p:cNvPicPr>
            <a:picLocks noChangeAspect="1"/>
          </p:cNvPicPr>
          <p:nvPr/>
        </p:nvPicPr>
        <p:blipFill>
          <a:blip r:embed="rId7"/>
          <a:stretch>
            <a:fillRect/>
          </a:stretch>
        </p:blipFill>
        <p:spPr>
          <a:xfrm>
            <a:off x="-1748028" y="1947671"/>
            <a:ext cx="1645920" cy="1218971"/>
          </a:xfrm>
          <a:prstGeom prst="rect">
            <a:avLst/>
          </a:prstGeom>
        </p:spPr>
      </p:pic>
      <p:pic>
        <p:nvPicPr>
          <p:cNvPr id="36" name="Picture 35">
            <a:extLst>
              <a:ext uri="{FF2B5EF4-FFF2-40B4-BE49-F238E27FC236}">
                <a16:creationId xmlns:a16="http://schemas.microsoft.com/office/drawing/2014/main" id="{3421A2F9-15D2-5042-AE02-546723971F42}"/>
              </a:ext>
            </a:extLst>
          </p:cNvPr>
          <p:cNvPicPr>
            <a:picLocks noChangeAspect="1"/>
          </p:cNvPicPr>
          <p:nvPr/>
        </p:nvPicPr>
        <p:blipFill>
          <a:blip r:embed="rId8"/>
          <a:stretch>
            <a:fillRect/>
          </a:stretch>
        </p:blipFill>
        <p:spPr>
          <a:xfrm>
            <a:off x="12294108" y="1979651"/>
            <a:ext cx="1645920" cy="1218971"/>
          </a:xfrm>
          <a:prstGeom prst="rect">
            <a:avLst/>
          </a:prstGeom>
        </p:spPr>
      </p:pic>
      <p:sp>
        <p:nvSpPr>
          <p:cNvPr id="38" name="TextBox 37">
            <a:extLst>
              <a:ext uri="{FF2B5EF4-FFF2-40B4-BE49-F238E27FC236}">
                <a16:creationId xmlns:a16="http://schemas.microsoft.com/office/drawing/2014/main" id="{DB7469F3-BF6F-7B40-9F5F-15D1C8FAD887}"/>
              </a:ext>
            </a:extLst>
          </p:cNvPr>
          <p:cNvSpPr txBox="1"/>
          <p:nvPr/>
        </p:nvSpPr>
        <p:spPr>
          <a:xfrm>
            <a:off x="3928166" y="685800"/>
            <a:ext cx="4335674" cy="646331"/>
          </a:xfrm>
          <a:prstGeom prst="rect">
            <a:avLst/>
          </a:prstGeom>
          <a:noFill/>
        </p:spPr>
        <p:txBody>
          <a:bodyPr wrap="none" rtlCol="0">
            <a:spAutoFit/>
          </a:bodyPr>
          <a:lstStyle/>
          <a:p>
            <a:pPr algn="ctr"/>
            <a:r>
              <a:rPr lang="en-US" sz="3600" dirty="0">
                <a:latin typeface="Copperplate Gothic Bold"/>
              </a:rPr>
              <a:t>ARC Instructor</a:t>
            </a:r>
          </a:p>
        </p:txBody>
      </p:sp>
      <p:sp>
        <p:nvSpPr>
          <p:cNvPr id="10" name="TextBox 9">
            <a:extLst>
              <a:ext uri="{FF2B5EF4-FFF2-40B4-BE49-F238E27FC236}">
                <a16:creationId xmlns:a16="http://schemas.microsoft.com/office/drawing/2014/main" id="{4EEFBCE3-2C4D-D142-8A07-0F2BA463DE7E}"/>
              </a:ext>
            </a:extLst>
          </p:cNvPr>
          <p:cNvSpPr txBox="1"/>
          <p:nvPr/>
        </p:nvSpPr>
        <p:spPr>
          <a:xfrm>
            <a:off x="-10450223" y="685800"/>
            <a:ext cx="10191508" cy="646331"/>
          </a:xfrm>
          <a:prstGeom prst="rect">
            <a:avLst/>
          </a:prstGeom>
          <a:noFill/>
        </p:spPr>
        <p:txBody>
          <a:bodyPr wrap="none" rtlCol="0">
            <a:spAutoFit/>
          </a:bodyPr>
          <a:lstStyle/>
          <a:p>
            <a:pPr algn="ctr"/>
            <a:r>
              <a:rPr lang="en-US" sz="3600" dirty="0">
                <a:latin typeface="Copperplate Gothic Bold"/>
              </a:rPr>
              <a:t>102d Aircraft Maintenance Squadron</a:t>
            </a:r>
          </a:p>
        </p:txBody>
      </p:sp>
      <p:sp>
        <p:nvSpPr>
          <p:cNvPr id="11" name="TextBox 10">
            <a:extLst>
              <a:ext uri="{FF2B5EF4-FFF2-40B4-BE49-F238E27FC236}">
                <a16:creationId xmlns:a16="http://schemas.microsoft.com/office/drawing/2014/main" id="{5E4AFE32-9F4D-F24C-8284-6215DB03F4AC}"/>
              </a:ext>
            </a:extLst>
          </p:cNvPr>
          <p:cNvSpPr txBox="1"/>
          <p:nvPr/>
        </p:nvSpPr>
        <p:spPr>
          <a:xfrm>
            <a:off x="-4674108" y="4572776"/>
            <a:ext cx="4572000" cy="1200329"/>
          </a:xfrm>
          <a:prstGeom prst="rect">
            <a:avLst/>
          </a:prstGeom>
          <a:noFill/>
        </p:spPr>
        <p:txBody>
          <a:bodyPr wrap="square" rtlCol="0">
            <a:spAutoFit/>
          </a:bodyPr>
          <a:lstStyle/>
          <a:p>
            <a:pPr algn="just"/>
            <a:r>
              <a:rPr lang="en-US" dirty="0"/>
              <a:t>Before the 2006 realignment and change of missions, Otis Air National Guard Base was home to a squadron of F-15s, defending the Northeast Air Defense Sector.</a:t>
            </a:r>
          </a:p>
        </p:txBody>
      </p:sp>
      <p:sp>
        <p:nvSpPr>
          <p:cNvPr id="12" name="TextBox 11">
            <a:extLst>
              <a:ext uri="{FF2B5EF4-FFF2-40B4-BE49-F238E27FC236}">
                <a16:creationId xmlns:a16="http://schemas.microsoft.com/office/drawing/2014/main" id="{FF169EF1-990F-394B-8A45-D76075253ACC}"/>
              </a:ext>
            </a:extLst>
          </p:cNvPr>
          <p:cNvSpPr txBox="1"/>
          <p:nvPr/>
        </p:nvSpPr>
        <p:spPr>
          <a:xfrm>
            <a:off x="3810000" y="4724399"/>
            <a:ext cx="4572000" cy="1200329"/>
          </a:xfrm>
          <a:prstGeom prst="rect">
            <a:avLst/>
          </a:prstGeom>
          <a:noFill/>
        </p:spPr>
        <p:txBody>
          <a:bodyPr wrap="square" rtlCol="0">
            <a:spAutoFit/>
          </a:bodyPr>
          <a:lstStyle/>
          <a:p>
            <a:pPr algn="just"/>
            <a:r>
              <a:rPr lang="en-US" dirty="0"/>
              <a:t>In order to teach First Aid, CPR and related courses, Bos &amp; Associates was founded to serve as the corporate body to serve as a licensed training provider.</a:t>
            </a:r>
          </a:p>
        </p:txBody>
      </p:sp>
      <p:sp>
        <p:nvSpPr>
          <p:cNvPr id="13" name="TextBox 12">
            <a:extLst>
              <a:ext uri="{FF2B5EF4-FFF2-40B4-BE49-F238E27FC236}">
                <a16:creationId xmlns:a16="http://schemas.microsoft.com/office/drawing/2014/main" id="{9C214506-3226-4249-8781-8FD31214DF71}"/>
              </a:ext>
            </a:extLst>
          </p:cNvPr>
          <p:cNvSpPr txBox="1"/>
          <p:nvPr/>
        </p:nvSpPr>
        <p:spPr>
          <a:xfrm>
            <a:off x="12442419" y="685800"/>
            <a:ext cx="1994329" cy="646331"/>
          </a:xfrm>
          <a:prstGeom prst="rect">
            <a:avLst/>
          </a:prstGeom>
          <a:noFill/>
        </p:spPr>
        <p:txBody>
          <a:bodyPr wrap="none" rtlCol="0">
            <a:spAutoFit/>
          </a:bodyPr>
          <a:lstStyle/>
          <a:p>
            <a:pPr algn="ctr"/>
            <a:r>
              <a:rPr lang="en-US" sz="3600" dirty="0">
                <a:latin typeface="Copperplate Gothic Bold"/>
              </a:rPr>
              <a:t>AK-073</a:t>
            </a:r>
          </a:p>
        </p:txBody>
      </p:sp>
      <p:sp>
        <p:nvSpPr>
          <p:cNvPr id="14" name="TextBox 13">
            <a:extLst>
              <a:ext uri="{FF2B5EF4-FFF2-40B4-BE49-F238E27FC236}">
                <a16:creationId xmlns:a16="http://schemas.microsoft.com/office/drawing/2014/main" id="{2BDB7AF9-9EEC-9C49-ACDD-FE8A47BAE1BF}"/>
              </a:ext>
            </a:extLst>
          </p:cNvPr>
          <p:cNvSpPr txBox="1"/>
          <p:nvPr/>
        </p:nvSpPr>
        <p:spPr>
          <a:xfrm>
            <a:off x="12573000" y="4571999"/>
            <a:ext cx="4572000" cy="923330"/>
          </a:xfrm>
          <a:prstGeom prst="rect">
            <a:avLst/>
          </a:prstGeom>
          <a:noFill/>
        </p:spPr>
        <p:txBody>
          <a:bodyPr wrap="square" rtlCol="0">
            <a:spAutoFit/>
          </a:bodyPr>
          <a:lstStyle/>
          <a:p>
            <a:pPr algn="just"/>
            <a:r>
              <a:rPr lang="en-US" dirty="0"/>
              <a:t>The Mat-Su Minuteman Cadet Squadron served the communities of Palmer and Wasilla, Alaska from 2007 to 2016. </a:t>
            </a:r>
          </a:p>
        </p:txBody>
      </p:sp>
    </p:spTree>
    <p:extLst>
      <p:ext uri="{BB962C8B-B14F-4D97-AF65-F5344CB8AC3E}">
        <p14:creationId xmlns:p14="http://schemas.microsoft.com/office/powerpoint/2010/main" val="31477221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D5E550-6D3A-BE4B-AB44-17D006F75B61}"/>
              </a:ext>
            </a:extLst>
          </p:cNvPr>
          <p:cNvPicPr>
            <a:picLocks noChangeAspect="1"/>
          </p:cNvPicPr>
          <p:nvPr/>
        </p:nvPicPr>
        <p:blipFill>
          <a:blip r:embed="rId2"/>
          <a:stretch>
            <a:fillRect/>
          </a:stretch>
        </p:blipFill>
        <p:spPr>
          <a:xfrm>
            <a:off x="1990090" y="1947672"/>
            <a:ext cx="2286000" cy="1693015"/>
          </a:xfrm>
          <a:prstGeom prst="rect">
            <a:avLst/>
          </a:prstGeom>
        </p:spPr>
      </p:pic>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3"/>
          <a:stretch>
            <a:fillRect/>
          </a:stretch>
        </p:blipFill>
        <p:spPr>
          <a:xfrm>
            <a:off x="10314432" y="1947672"/>
            <a:ext cx="1645920" cy="1218971"/>
          </a:xfrm>
          <a:prstGeom prst="rect">
            <a:avLst/>
          </a:prstGeom>
        </p:spPr>
      </p:pic>
      <p:pic>
        <p:nvPicPr>
          <p:cNvPr id="17" name="Picture 16">
            <a:extLst>
              <a:ext uri="{FF2B5EF4-FFF2-40B4-BE49-F238E27FC236}">
                <a16:creationId xmlns:a16="http://schemas.microsoft.com/office/drawing/2014/main" id="{80560AA7-4261-A147-BB5D-A1516C3CA8CF}"/>
              </a:ext>
            </a:extLst>
          </p:cNvPr>
          <p:cNvPicPr>
            <a:picLocks noChangeAspect="1"/>
          </p:cNvPicPr>
          <p:nvPr/>
        </p:nvPicPr>
        <p:blipFill>
          <a:blip r:embed="rId4"/>
          <a:stretch>
            <a:fillRect/>
          </a:stretch>
        </p:blipFill>
        <p:spPr>
          <a:xfrm>
            <a:off x="7903718" y="1947672"/>
            <a:ext cx="2286000" cy="1693015"/>
          </a:xfrm>
          <a:prstGeom prst="rect">
            <a:avLst/>
          </a:prstGeom>
        </p:spPr>
      </p:pic>
      <p:pic>
        <p:nvPicPr>
          <p:cNvPr id="21" name="Picture 20">
            <a:extLst>
              <a:ext uri="{FF2B5EF4-FFF2-40B4-BE49-F238E27FC236}">
                <a16:creationId xmlns:a16="http://schemas.microsoft.com/office/drawing/2014/main" id="{3E296DB0-020F-E845-A1E3-19A7448754AF}"/>
              </a:ext>
            </a:extLst>
          </p:cNvPr>
          <p:cNvPicPr>
            <a:picLocks noChangeAspect="1"/>
          </p:cNvPicPr>
          <p:nvPr/>
        </p:nvPicPr>
        <p:blipFill>
          <a:blip r:embed="rId5"/>
          <a:stretch>
            <a:fillRect/>
          </a:stretch>
        </p:blipFill>
        <p:spPr>
          <a:xfrm>
            <a:off x="4400804" y="1947672"/>
            <a:ext cx="3378200" cy="2514600"/>
          </a:xfrm>
          <a:prstGeom prst="rect">
            <a:avLst/>
          </a:prstGeom>
        </p:spPr>
      </p:pic>
      <p:pic>
        <p:nvPicPr>
          <p:cNvPr id="32" name="Picture 31">
            <a:extLst>
              <a:ext uri="{FF2B5EF4-FFF2-40B4-BE49-F238E27FC236}">
                <a16:creationId xmlns:a16="http://schemas.microsoft.com/office/drawing/2014/main" id="{32A861A5-C211-D34C-9A63-D7AF58EF7A35}"/>
              </a:ext>
            </a:extLst>
          </p:cNvPr>
          <p:cNvPicPr>
            <a:picLocks noChangeAspect="1"/>
          </p:cNvPicPr>
          <p:nvPr/>
        </p:nvPicPr>
        <p:blipFill>
          <a:blip r:embed="rId6"/>
          <a:stretch>
            <a:fillRect/>
          </a:stretch>
        </p:blipFill>
        <p:spPr>
          <a:xfrm>
            <a:off x="219456" y="1947672"/>
            <a:ext cx="1645920" cy="1218971"/>
          </a:xfrm>
          <a:prstGeom prst="rect">
            <a:avLst/>
          </a:prstGeom>
        </p:spPr>
      </p:pic>
      <p:pic>
        <p:nvPicPr>
          <p:cNvPr id="34" name="Picture 33">
            <a:extLst>
              <a:ext uri="{FF2B5EF4-FFF2-40B4-BE49-F238E27FC236}">
                <a16:creationId xmlns:a16="http://schemas.microsoft.com/office/drawing/2014/main" id="{63DE53A4-2BA8-C448-A78D-FB2BAB5317E9}"/>
              </a:ext>
            </a:extLst>
          </p:cNvPr>
          <p:cNvPicPr>
            <a:picLocks noChangeAspect="1"/>
          </p:cNvPicPr>
          <p:nvPr/>
        </p:nvPicPr>
        <p:blipFill>
          <a:blip r:embed="rId7"/>
          <a:stretch>
            <a:fillRect/>
          </a:stretch>
        </p:blipFill>
        <p:spPr>
          <a:xfrm>
            <a:off x="-1773682" y="1941485"/>
            <a:ext cx="1645920" cy="1225158"/>
          </a:xfrm>
          <a:prstGeom prst="rect">
            <a:avLst/>
          </a:prstGeom>
        </p:spPr>
      </p:pic>
      <p:pic>
        <p:nvPicPr>
          <p:cNvPr id="36" name="Picture 35">
            <a:extLst>
              <a:ext uri="{FF2B5EF4-FFF2-40B4-BE49-F238E27FC236}">
                <a16:creationId xmlns:a16="http://schemas.microsoft.com/office/drawing/2014/main" id="{F5019F23-B9F0-0640-9E24-47AA5059AD5A}"/>
              </a:ext>
            </a:extLst>
          </p:cNvPr>
          <p:cNvPicPr>
            <a:picLocks noChangeAspect="1"/>
          </p:cNvPicPr>
          <p:nvPr/>
        </p:nvPicPr>
        <p:blipFill>
          <a:blip r:embed="rId8"/>
          <a:stretch>
            <a:fillRect/>
          </a:stretch>
        </p:blipFill>
        <p:spPr>
          <a:xfrm>
            <a:off x="12319762" y="1949690"/>
            <a:ext cx="1645920" cy="1225158"/>
          </a:xfrm>
          <a:prstGeom prst="rect">
            <a:avLst/>
          </a:prstGeom>
        </p:spPr>
      </p:pic>
      <p:sp>
        <p:nvSpPr>
          <p:cNvPr id="38" name="TextBox 37">
            <a:extLst>
              <a:ext uri="{FF2B5EF4-FFF2-40B4-BE49-F238E27FC236}">
                <a16:creationId xmlns:a16="http://schemas.microsoft.com/office/drawing/2014/main" id="{856C8B5B-CE72-C040-B2B4-6E111EA05EDD}"/>
              </a:ext>
            </a:extLst>
          </p:cNvPr>
          <p:cNvSpPr txBox="1"/>
          <p:nvPr/>
        </p:nvSpPr>
        <p:spPr>
          <a:xfrm>
            <a:off x="5098838" y="685800"/>
            <a:ext cx="1994329" cy="646331"/>
          </a:xfrm>
          <a:prstGeom prst="rect">
            <a:avLst/>
          </a:prstGeom>
          <a:noFill/>
        </p:spPr>
        <p:txBody>
          <a:bodyPr wrap="none" rtlCol="0">
            <a:spAutoFit/>
          </a:bodyPr>
          <a:lstStyle/>
          <a:p>
            <a:pPr algn="ctr"/>
            <a:r>
              <a:rPr lang="en-US" sz="3600" dirty="0">
                <a:latin typeface="Copperplate Gothic Bold"/>
              </a:rPr>
              <a:t>AK-073</a:t>
            </a:r>
          </a:p>
        </p:txBody>
      </p:sp>
      <p:sp>
        <p:nvSpPr>
          <p:cNvPr id="10" name="TextBox 9">
            <a:extLst>
              <a:ext uri="{FF2B5EF4-FFF2-40B4-BE49-F238E27FC236}">
                <a16:creationId xmlns:a16="http://schemas.microsoft.com/office/drawing/2014/main" id="{212CF4A4-E46F-6E47-87F5-FB413591477A}"/>
              </a:ext>
            </a:extLst>
          </p:cNvPr>
          <p:cNvSpPr txBox="1"/>
          <p:nvPr/>
        </p:nvSpPr>
        <p:spPr>
          <a:xfrm>
            <a:off x="-4700290" y="685800"/>
            <a:ext cx="4335674" cy="646331"/>
          </a:xfrm>
          <a:prstGeom prst="rect">
            <a:avLst/>
          </a:prstGeom>
          <a:noFill/>
        </p:spPr>
        <p:txBody>
          <a:bodyPr wrap="none" rtlCol="0">
            <a:spAutoFit/>
          </a:bodyPr>
          <a:lstStyle/>
          <a:p>
            <a:pPr algn="ctr"/>
            <a:r>
              <a:rPr lang="en-US" sz="3600" dirty="0">
                <a:latin typeface="Copperplate Gothic Bold"/>
              </a:rPr>
              <a:t>ARC Instructor</a:t>
            </a:r>
          </a:p>
        </p:txBody>
      </p:sp>
      <p:sp>
        <p:nvSpPr>
          <p:cNvPr id="11" name="TextBox 10">
            <a:extLst>
              <a:ext uri="{FF2B5EF4-FFF2-40B4-BE49-F238E27FC236}">
                <a16:creationId xmlns:a16="http://schemas.microsoft.com/office/drawing/2014/main" id="{EDD294C9-8112-6642-863A-F4A64CE08461}"/>
              </a:ext>
            </a:extLst>
          </p:cNvPr>
          <p:cNvSpPr txBox="1"/>
          <p:nvPr/>
        </p:nvSpPr>
        <p:spPr>
          <a:xfrm>
            <a:off x="-4936770" y="4572000"/>
            <a:ext cx="4572000" cy="1200329"/>
          </a:xfrm>
          <a:prstGeom prst="rect">
            <a:avLst/>
          </a:prstGeom>
          <a:noFill/>
        </p:spPr>
        <p:txBody>
          <a:bodyPr wrap="square" rtlCol="0">
            <a:spAutoFit/>
          </a:bodyPr>
          <a:lstStyle/>
          <a:p>
            <a:pPr algn="just"/>
            <a:r>
              <a:rPr lang="en-US" dirty="0"/>
              <a:t>In order to teach First Aid, CPR and related courses, Bos &amp; Associates was founded to serve as the corporate body to serve as a licensed training provider.</a:t>
            </a:r>
          </a:p>
        </p:txBody>
      </p:sp>
      <p:sp>
        <p:nvSpPr>
          <p:cNvPr id="12" name="TextBox 11">
            <a:extLst>
              <a:ext uri="{FF2B5EF4-FFF2-40B4-BE49-F238E27FC236}">
                <a16:creationId xmlns:a16="http://schemas.microsoft.com/office/drawing/2014/main" id="{B059CF8E-C70E-6B4F-88BE-AA23C816762B}"/>
              </a:ext>
            </a:extLst>
          </p:cNvPr>
          <p:cNvSpPr txBox="1"/>
          <p:nvPr/>
        </p:nvSpPr>
        <p:spPr>
          <a:xfrm>
            <a:off x="3803904" y="4571999"/>
            <a:ext cx="4572000" cy="923330"/>
          </a:xfrm>
          <a:prstGeom prst="rect">
            <a:avLst/>
          </a:prstGeom>
          <a:noFill/>
        </p:spPr>
        <p:txBody>
          <a:bodyPr wrap="square" rtlCol="0">
            <a:spAutoFit/>
          </a:bodyPr>
          <a:lstStyle/>
          <a:p>
            <a:pPr algn="just"/>
            <a:r>
              <a:rPr lang="en-US" dirty="0"/>
              <a:t>The Mat-Su Minuteman Cadet Squadron served the communities of Palmer and Wasilla, Alaska from 2007 to 2016. </a:t>
            </a:r>
          </a:p>
        </p:txBody>
      </p:sp>
      <p:sp>
        <p:nvSpPr>
          <p:cNvPr id="13" name="TextBox 12">
            <a:extLst>
              <a:ext uri="{FF2B5EF4-FFF2-40B4-BE49-F238E27FC236}">
                <a16:creationId xmlns:a16="http://schemas.microsoft.com/office/drawing/2014/main" id="{35381D71-2E00-9F48-A4FD-0F01B7DD0107}"/>
              </a:ext>
            </a:extLst>
          </p:cNvPr>
          <p:cNvSpPr txBox="1"/>
          <p:nvPr/>
        </p:nvSpPr>
        <p:spPr>
          <a:xfrm>
            <a:off x="12506274" y="685800"/>
            <a:ext cx="7706020" cy="646331"/>
          </a:xfrm>
          <a:prstGeom prst="rect">
            <a:avLst/>
          </a:prstGeom>
          <a:noFill/>
        </p:spPr>
        <p:txBody>
          <a:bodyPr wrap="none" lIns="91440" tIns="45720" rIns="91440" bIns="45720" rtlCol="0" anchor="t">
            <a:spAutoFit/>
          </a:bodyPr>
          <a:lstStyle/>
          <a:p>
            <a:pPr algn="ctr"/>
            <a:r>
              <a:rPr lang="en-US" sz="3600" dirty="0">
                <a:latin typeface="Copperplate Gothic Bold"/>
              </a:rPr>
              <a:t>Inland SAR Planning Course</a:t>
            </a:r>
          </a:p>
        </p:txBody>
      </p:sp>
      <p:sp>
        <p:nvSpPr>
          <p:cNvPr id="14" name="TextBox 13">
            <a:extLst>
              <a:ext uri="{FF2B5EF4-FFF2-40B4-BE49-F238E27FC236}">
                <a16:creationId xmlns:a16="http://schemas.microsoft.com/office/drawing/2014/main" id="{D382314D-05DA-0E49-97BE-DABC346B47EA}"/>
              </a:ext>
            </a:extLst>
          </p:cNvPr>
          <p:cNvSpPr txBox="1"/>
          <p:nvPr/>
        </p:nvSpPr>
        <p:spPr>
          <a:xfrm>
            <a:off x="12573000" y="4572000"/>
            <a:ext cx="4572000" cy="2031325"/>
          </a:xfrm>
          <a:prstGeom prst="rect">
            <a:avLst/>
          </a:prstGeom>
          <a:noFill/>
        </p:spPr>
        <p:txBody>
          <a:bodyPr wrap="square" rtlCol="0">
            <a:spAutoFit/>
          </a:bodyPr>
          <a:lstStyle/>
          <a:p>
            <a:pPr algn="just"/>
            <a:r>
              <a:rPr lang="en-US" dirty="0"/>
              <a:t>The ISPC is a five day resident and exportable course designed to teach advanced search and rescue theory and its application to land and air searches for missing persons and aircraft.  The target audience is SAR leaders in federal, state, and local emergency services and law enforcement.</a:t>
            </a:r>
          </a:p>
        </p:txBody>
      </p:sp>
    </p:spTree>
    <p:extLst>
      <p:ext uri="{BB962C8B-B14F-4D97-AF65-F5344CB8AC3E}">
        <p14:creationId xmlns:p14="http://schemas.microsoft.com/office/powerpoint/2010/main" val="14832885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D5E550-6D3A-BE4B-AB44-17D006F75B61}"/>
              </a:ext>
            </a:extLst>
          </p:cNvPr>
          <p:cNvPicPr>
            <a:picLocks noChangeAspect="1"/>
          </p:cNvPicPr>
          <p:nvPr/>
        </p:nvPicPr>
        <p:blipFill>
          <a:blip r:embed="rId2"/>
          <a:stretch>
            <a:fillRect/>
          </a:stretch>
        </p:blipFill>
        <p:spPr>
          <a:xfrm>
            <a:off x="219456" y="1947672"/>
            <a:ext cx="1645920" cy="1218971"/>
          </a:xfrm>
          <a:prstGeom prst="rect">
            <a:avLst/>
          </a:prstGeom>
        </p:spPr>
      </p:pic>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3"/>
          <a:stretch>
            <a:fillRect/>
          </a:stretch>
        </p:blipFill>
        <p:spPr>
          <a:xfrm>
            <a:off x="7903718" y="1947672"/>
            <a:ext cx="2286000" cy="1693015"/>
          </a:xfrm>
          <a:prstGeom prst="rect">
            <a:avLst/>
          </a:prstGeom>
        </p:spPr>
      </p:pic>
      <p:pic>
        <p:nvPicPr>
          <p:cNvPr id="17" name="Picture 16">
            <a:extLst>
              <a:ext uri="{FF2B5EF4-FFF2-40B4-BE49-F238E27FC236}">
                <a16:creationId xmlns:a16="http://schemas.microsoft.com/office/drawing/2014/main" id="{80560AA7-4261-A147-BB5D-A1516C3CA8CF}"/>
              </a:ext>
            </a:extLst>
          </p:cNvPr>
          <p:cNvPicPr>
            <a:picLocks noChangeAspect="1"/>
          </p:cNvPicPr>
          <p:nvPr/>
        </p:nvPicPr>
        <p:blipFill>
          <a:blip r:embed="rId4"/>
          <a:stretch>
            <a:fillRect/>
          </a:stretch>
        </p:blipFill>
        <p:spPr>
          <a:xfrm>
            <a:off x="4400804" y="1947672"/>
            <a:ext cx="3378200" cy="2501900"/>
          </a:xfrm>
          <a:prstGeom prst="rect">
            <a:avLst/>
          </a:prstGeom>
        </p:spPr>
      </p:pic>
      <p:pic>
        <p:nvPicPr>
          <p:cNvPr id="21" name="Picture 20">
            <a:extLst>
              <a:ext uri="{FF2B5EF4-FFF2-40B4-BE49-F238E27FC236}">
                <a16:creationId xmlns:a16="http://schemas.microsoft.com/office/drawing/2014/main" id="{3E296DB0-020F-E845-A1E3-19A7448754AF}"/>
              </a:ext>
            </a:extLst>
          </p:cNvPr>
          <p:cNvPicPr>
            <a:picLocks noChangeAspect="1"/>
          </p:cNvPicPr>
          <p:nvPr/>
        </p:nvPicPr>
        <p:blipFill>
          <a:blip r:embed="rId5"/>
          <a:stretch>
            <a:fillRect/>
          </a:stretch>
        </p:blipFill>
        <p:spPr>
          <a:xfrm>
            <a:off x="1990090" y="1947672"/>
            <a:ext cx="2286000" cy="1701609"/>
          </a:xfrm>
          <a:prstGeom prst="rect">
            <a:avLst/>
          </a:prstGeom>
        </p:spPr>
      </p:pic>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6"/>
          <a:stretch>
            <a:fillRect/>
          </a:stretch>
        </p:blipFill>
        <p:spPr>
          <a:xfrm>
            <a:off x="10314432" y="1947672"/>
            <a:ext cx="1645920" cy="1225158"/>
          </a:xfrm>
          <a:prstGeom prst="rect">
            <a:avLst/>
          </a:prstGeom>
        </p:spPr>
      </p:pic>
      <p:pic>
        <p:nvPicPr>
          <p:cNvPr id="34" name="Picture 33">
            <a:extLst>
              <a:ext uri="{FF2B5EF4-FFF2-40B4-BE49-F238E27FC236}">
                <a16:creationId xmlns:a16="http://schemas.microsoft.com/office/drawing/2014/main" id="{82B26122-3708-EC4F-B3BF-B87CAF0F97E5}"/>
              </a:ext>
            </a:extLst>
          </p:cNvPr>
          <p:cNvPicPr>
            <a:picLocks noChangeAspect="1"/>
          </p:cNvPicPr>
          <p:nvPr/>
        </p:nvPicPr>
        <p:blipFill>
          <a:blip r:embed="rId7"/>
          <a:stretch>
            <a:fillRect/>
          </a:stretch>
        </p:blipFill>
        <p:spPr>
          <a:xfrm>
            <a:off x="-1773682" y="1947671"/>
            <a:ext cx="1645920" cy="1218971"/>
          </a:xfrm>
          <a:prstGeom prst="rect">
            <a:avLst/>
          </a:prstGeom>
        </p:spPr>
      </p:pic>
      <p:pic>
        <p:nvPicPr>
          <p:cNvPr id="36" name="Picture 35">
            <a:extLst>
              <a:ext uri="{FF2B5EF4-FFF2-40B4-BE49-F238E27FC236}">
                <a16:creationId xmlns:a16="http://schemas.microsoft.com/office/drawing/2014/main" id="{561ADCCC-C113-0247-AEAE-29B1B9A8AB66}"/>
              </a:ext>
            </a:extLst>
          </p:cNvPr>
          <p:cNvPicPr>
            <a:picLocks noChangeAspect="1"/>
          </p:cNvPicPr>
          <p:nvPr/>
        </p:nvPicPr>
        <p:blipFill>
          <a:blip r:embed="rId8"/>
          <a:stretch>
            <a:fillRect/>
          </a:stretch>
        </p:blipFill>
        <p:spPr>
          <a:xfrm>
            <a:off x="12319762" y="1973464"/>
            <a:ext cx="1645920" cy="1225158"/>
          </a:xfrm>
          <a:prstGeom prst="rect">
            <a:avLst/>
          </a:prstGeom>
        </p:spPr>
      </p:pic>
      <p:sp>
        <p:nvSpPr>
          <p:cNvPr id="38" name="TextBox 37">
            <a:extLst>
              <a:ext uri="{FF2B5EF4-FFF2-40B4-BE49-F238E27FC236}">
                <a16:creationId xmlns:a16="http://schemas.microsoft.com/office/drawing/2014/main" id="{9A621EB3-18FA-944A-BA89-E6EBA73BB732}"/>
              </a:ext>
            </a:extLst>
          </p:cNvPr>
          <p:cNvSpPr txBox="1"/>
          <p:nvPr/>
        </p:nvSpPr>
        <p:spPr>
          <a:xfrm>
            <a:off x="2242997" y="685800"/>
            <a:ext cx="7706020" cy="646331"/>
          </a:xfrm>
          <a:prstGeom prst="rect">
            <a:avLst/>
          </a:prstGeom>
          <a:noFill/>
        </p:spPr>
        <p:txBody>
          <a:bodyPr wrap="none" lIns="91440" tIns="45720" rIns="91440" bIns="45720" rtlCol="0" anchor="t">
            <a:spAutoFit/>
          </a:bodyPr>
          <a:lstStyle/>
          <a:p>
            <a:pPr algn="ctr"/>
            <a:r>
              <a:rPr lang="en-US" sz="3600" dirty="0">
                <a:latin typeface="Copperplate Gothic Bold"/>
              </a:rPr>
              <a:t>Inland SAR Planning Course</a:t>
            </a:r>
          </a:p>
        </p:txBody>
      </p:sp>
      <p:sp>
        <p:nvSpPr>
          <p:cNvPr id="10" name="TextBox 9">
            <a:extLst>
              <a:ext uri="{FF2B5EF4-FFF2-40B4-BE49-F238E27FC236}">
                <a16:creationId xmlns:a16="http://schemas.microsoft.com/office/drawing/2014/main" id="{BE24C8B5-DD72-DE4B-9A87-039D4BBE4EC7}"/>
              </a:ext>
            </a:extLst>
          </p:cNvPr>
          <p:cNvSpPr txBox="1"/>
          <p:nvPr/>
        </p:nvSpPr>
        <p:spPr>
          <a:xfrm>
            <a:off x="-2235606" y="685800"/>
            <a:ext cx="1994329" cy="646331"/>
          </a:xfrm>
          <a:prstGeom prst="rect">
            <a:avLst/>
          </a:prstGeom>
          <a:noFill/>
        </p:spPr>
        <p:txBody>
          <a:bodyPr wrap="none" rtlCol="0">
            <a:spAutoFit/>
          </a:bodyPr>
          <a:lstStyle/>
          <a:p>
            <a:pPr algn="ctr"/>
            <a:r>
              <a:rPr lang="en-US" sz="3600" dirty="0">
                <a:latin typeface="Copperplate Gothic Bold"/>
              </a:rPr>
              <a:t>AK-073</a:t>
            </a:r>
          </a:p>
        </p:txBody>
      </p:sp>
      <p:sp>
        <p:nvSpPr>
          <p:cNvPr id="11" name="TextBox 10">
            <a:extLst>
              <a:ext uri="{FF2B5EF4-FFF2-40B4-BE49-F238E27FC236}">
                <a16:creationId xmlns:a16="http://schemas.microsoft.com/office/drawing/2014/main" id="{5F9B5D87-67BC-6540-BFAB-3011E69CA977}"/>
              </a:ext>
            </a:extLst>
          </p:cNvPr>
          <p:cNvSpPr txBox="1"/>
          <p:nvPr/>
        </p:nvSpPr>
        <p:spPr>
          <a:xfrm>
            <a:off x="-5029200" y="4571999"/>
            <a:ext cx="4572000" cy="923330"/>
          </a:xfrm>
          <a:prstGeom prst="rect">
            <a:avLst/>
          </a:prstGeom>
          <a:noFill/>
        </p:spPr>
        <p:txBody>
          <a:bodyPr wrap="square" rtlCol="0">
            <a:spAutoFit/>
          </a:bodyPr>
          <a:lstStyle/>
          <a:p>
            <a:pPr algn="just"/>
            <a:r>
              <a:rPr lang="en-US" dirty="0"/>
              <a:t>The Mat-Su Minuteman Cadet Squadron served the communities of Palmer and Wasilla, Alaska from 2007 to 2016. </a:t>
            </a:r>
          </a:p>
        </p:txBody>
      </p:sp>
      <p:sp>
        <p:nvSpPr>
          <p:cNvPr id="12" name="TextBox 11">
            <a:extLst>
              <a:ext uri="{FF2B5EF4-FFF2-40B4-BE49-F238E27FC236}">
                <a16:creationId xmlns:a16="http://schemas.microsoft.com/office/drawing/2014/main" id="{E622D896-1271-4B4C-A372-3518449F9FFE}"/>
              </a:ext>
            </a:extLst>
          </p:cNvPr>
          <p:cNvSpPr txBox="1"/>
          <p:nvPr/>
        </p:nvSpPr>
        <p:spPr>
          <a:xfrm>
            <a:off x="3810000" y="4572000"/>
            <a:ext cx="4572000" cy="2031325"/>
          </a:xfrm>
          <a:prstGeom prst="rect">
            <a:avLst/>
          </a:prstGeom>
          <a:noFill/>
        </p:spPr>
        <p:txBody>
          <a:bodyPr wrap="square" rtlCol="0">
            <a:spAutoFit/>
          </a:bodyPr>
          <a:lstStyle/>
          <a:p>
            <a:pPr algn="just"/>
            <a:r>
              <a:rPr lang="en-US" dirty="0"/>
              <a:t>The ISPC is a five day resident and exportable course designed to teach advanced search and rescue theory and its application to land and air searches for missing persons and aircraft.  The target audience is SAR leaders in federal, state, and local emergency services and law enforcement.</a:t>
            </a:r>
          </a:p>
        </p:txBody>
      </p:sp>
      <p:sp>
        <p:nvSpPr>
          <p:cNvPr id="13" name="TextBox 12">
            <a:extLst>
              <a:ext uri="{FF2B5EF4-FFF2-40B4-BE49-F238E27FC236}">
                <a16:creationId xmlns:a16="http://schemas.microsoft.com/office/drawing/2014/main" id="{73BEE882-DD2F-1B45-A49F-DF29755A8BFC}"/>
              </a:ext>
            </a:extLst>
          </p:cNvPr>
          <p:cNvSpPr txBox="1"/>
          <p:nvPr/>
        </p:nvSpPr>
        <p:spPr>
          <a:xfrm>
            <a:off x="12434474" y="685800"/>
            <a:ext cx="6718506" cy="646331"/>
          </a:xfrm>
          <a:prstGeom prst="rect">
            <a:avLst/>
          </a:prstGeom>
          <a:noFill/>
        </p:spPr>
        <p:txBody>
          <a:bodyPr wrap="none" rtlCol="0">
            <a:spAutoFit/>
          </a:bodyPr>
          <a:lstStyle/>
          <a:p>
            <a:pPr algn="ctr"/>
            <a:r>
              <a:rPr lang="en-US" sz="3600" dirty="0">
                <a:latin typeface="Copperplate Gothic Bold"/>
              </a:rPr>
              <a:t>Alaska Community Share</a:t>
            </a:r>
          </a:p>
        </p:txBody>
      </p:sp>
      <p:sp>
        <p:nvSpPr>
          <p:cNvPr id="14" name="TextBox 13">
            <a:extLst>
              <a:ext uri="{FF2B5EF4-FFF2-40B4-BE49-F238E27FC236}">
                <a16:creationId xmlns:a16="http://schemas.microsoft.com/office/drawing/2014/main" id="{BE6639D5-85AB-D14A-82AB-DD7A3772A2C1}"/>
              </a:ext>
            </a:extLst>
          </p:cNvPr>
          <p:cNvSpPr txBox="1"/>
          <p:nvPr/>
        </p:nvSpPr>
        <p:spPr>
          <a:xfrm>
            <a:off x="12573000" y="4571999"/>
            <a:ext cx="4572000" cy="1477328"/>
          </a:xfrm>
          <a:prstGeom prst="rect">
            <a:avLst/>
          </a:prstGeom>
          <a:noFill/>
        </p:spPr>
        <p:txBody>
          <a:bodyPr wrap="square" rtlCol="0">
            <a:spAutoFit/>
          </a:bodyPr>
          <a:lstStyle/>
          <a:p>
            <a:pPr algn="just"/>
            <a:r>
              <a:rPr lang="en-US" dirty="0"/>
              <a:t>Alaska Community Share was a member of Community Shares USA. This represented a federation of nonprofits, primarily focused on social justice; similar to the United Way and its focus on human services. </a:t>
            </a:r>
          </a:p>
        </p:txBody>
      </p:sp>
    </p:spTree>
    <p:extLst>
      <p:ext uri="{BB962C8B-B14F-4D97-AF65-F5344CB8AC3E}">
        <p14:creationId xmlns:p14="http://schemas.microsoft.com/office/powerpoint/2010/main" val="391294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2"/>
          <a:stretch>
            <a:fillRect/>
          </a:stretch>
        </p:blipFill>
        <p:spPr>
          <a:xfrm>
            <a:off x="4400804" y="1947672"/>
            <a:ext cx="3378200" cy="2501900"/>
          </a:xfrm>
          <a:prstGeom prst="rect">
            <a:avLst/>
          </a:prstGeom>
        </p:spPr>
      </p:pic>
      <p:pic>
        <p:nvPicPr>
          <p:cNvPr id="17" name="Picture 16">
            <a:extLst>
              <a:ext uri="{FF2B5EF4-FFF2-40B4-BE49-F238E27FC236}">
                <a16:creationId xmlns:a16="http://schemas.microsoft.com/office/drawing/2014/main" id="{80560AA7-4261-A147-BB5D-A1516C3CA8CF}"/>
              </a:ext>
            </a:extLst>
          </p:cNvPr>
          <p:cNvPicPr>
            <a:picLocks noChangeAspect="1"/>
          </p:cNvPicPr>
          <p:nvPr/>
        </p:nvPicPr>
        <p:blipFill>
          <a:blip r:embed="rId3"/>
          <a:stretch>
            <a:fillRect/>
          </a:stretch>
        </p:blipFill>
        <p:spPr>
          <a:xfrm>
            <a:off x="1990090" y="1947672"/>
            <a:ext cx="2286000" cy="1693015"/>
          </a:xfrm>
          <a:prstGeom prst="rect">
            <a:avLst/>
          </a:prstGeom>
        </p:spPr>
      </p:pic>
      <p:pic>
        <p:nvPicPr>
          <p:cNvPr id="21" name="Picture 20">
            <a:extLst>
              <a:ext uri="{FF2B5EF4-FFF2-40B4-BE49-F238E27FC236}">
                <a16:creationId xmlns:a16="http://schemas.microsoft.com/office/drawing/2014/main" id="{3E296DB0-020F-E845-A1E3-19A7448754AF}"/>
              </a:ext>
            </a:extLst>
          </p:cNvPr>
          <p:cNvPicPr>
            <a:picLocks noChangeAspect="1"/>
          </p:cNvPicPr>
          <p:nvPr/>
        </p:nvPicPr>
        <p:blipFill>
          <a:blip r:embed="rId4"/>
          <a:stretch>
            <a:fillRect/>
          </a:stretch>
        </p:blipFill>
        <p:spPr>
          <a:xfrm>
            <a:off x="219456" y="1947672"/>
            <a:ext cx="1645920" cy="1225158"/>
          </a:xfrm>
          <a:prstGeom prst="rect">
            <a:avLst/>
          </a:prstGeom>
        </p:spPr>
      </p:pic>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5"/>
          <a:stretch>
            <a:fillRect/>
          </a:stretch>
        </p:blipFill>
        <p:spPr>
          <a:xfrm>
            <a:off x="7903718" y="1947672"/>
            <a:ext cx="2286000" cy="1701609"/>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6"/>
          <a:stretch>
            <a:fillRect/>
          </a:stretch>
        </p:blipFill>
        <p:spPr>
          <a:xfrm>
            <a:off x="10314432" y="1947672"/>
            <a:ext cx="1645920" cy="1225158"/>
          </a:xfrm>
          <a:prstGeom prst="rect">
            <a:avLst/>
          </a:prstGeom>
        </p:spPr>
      </p:pic>
      <p:pic>
        <p:nvPicPr>
          <p:cNvPr id="34" name="Picture 33">
            <a:extLst>
              <a:ext uri="{FF2B5EF4-FFF2-40B4-BE49-F238E27FC236}">
                <a16:creationId xmlns:a16="http://schemas.microsoft.com/office/drawing/2014/main" id="{A7718B3D-C7A6-DB4B-BA18-9E12052FAAEE}"/>
              </a:ext>
            </a:extLst>
          </p:cNvPr>
          <p:cNvPicPr>
            <a:picLocks noChangeAspect="1"/>
          </p:cNvPicPr>
          <p:nvPr/>
        </p:nvPicPr>
        <p:blipFill>
          <a:blip r:embed="rId7"/>
          <a:stretch>
            <a:fillRect/>
          </a:stretch>
        </p:blipFill>
        <p:spPr>
          <a:xfrm>
            <a:off x="-1773682" y="1947672"/>
            <a:ext cx="1645920" cy="1218971"/>
          </a:xfrm>
          <a:prstGeom prst="rect">
            <a:avLst/>
          </a:prstGeom>
        </p:spPr>
      </p:pic>
      <p:pic>
        <p:nvPicPr>
          <p:cNvPr id="36" name="Picture 35">
            <a:extLst>
              <a:ext uri="{FF2B5EF4-FFF2-40B4-BE49-F238E27FC236}">
                <a16:creationId xmlns:a16="http://schemas.microsoft.com/office/drawing/2014/main" id="{C9E59C22-56C3-E047-9E2E-CC70BA063B42}"/>
              </a:ext>
            </a:extLst>
          </p:cNvPr>
          <p:cNvPicPr>
            <a:picLocks noChangeAspect="1"/>
          </p:cNvPicPr>
          <p:nvPr/>
        </p:nvPicPr>
        <p:blipFill>
          <a:blip r:embed="rId8"/>
          <a:stretch>
            <a:fillRect/>
          </a:stretch>
        </p:blipFill>
        <p:spPr>
          <a:xfrm>
            <a:off x="12319762" y="1947672"/>
            <a:ext cx="1645920" cy="1218971"/>
          </a:xfrm>
          <a:prstGeom prst="rect">
            <a:avLst/>
          </a:prstGeom>
        </p:spPr>
      </p:pic>
      <p:sp>
        <p:nvSpPr>
          <p:cNvPr id="38" name="TextBox 37">
            <a:extLst>
              <a:ext uri="{FF2B5EF4-FFF2-40B4-BE49-F238E27FC236}">
                <a16:creationId xmlns:a16="http://schemas.microsoft.com/office/drawing/2014/main" id="{3155A9C3-8D8E-FE4C-BB85-06601DD09A2C}"/>
              </a:ext>
            </a:extLst>
          </p:cNvPr>
          <p:cNvSpPr txBox="1"/>
          <p:nvPr/>
        </p:nvSpPr>
        <p:spPr>
          <a:xfrm>
            <a:off x="2736755" y="685800"/>
            <a:ext cx="6718506" cy="646331"/>
          </a:xfrm>
          <a:prstGeom prst="rect">
            <a:avLst/>
          </a:prstGeom>
          <a:noFill/>
        </p:spPr>
        <p:txBody>
          <a:bodyPr wrap="none" rtlCol="0">
            <a:spAutoFit/>
          </a:bodyPr>
          <a:lstStyle/>
          <a:p>
            <a:pPr algn="ctr"/>
            <a:r>
              <a:rPr lang="en-US" sz="3600" dirty="0">
                <a:latin typeface="Copperplate Gothic Bold"/>
              </a:rPr>
              <a:t>Alaska Community Share</a:t>
            </a:r>
          </a:p>
        </p:txBody>
      </p:sp>
      <p:sp>
        <p:nvSpPr>
          <p:cNvPr id="10" name="TextBox 9">
            <a:extLst>
              <a:ext uri="{FF2B5EF4-FFF2-40B4-BE49-F238E27FC236}">
                <a16:creationId xmlns:a16="http://schemas.microsoft.com/office/drawing/2014/main" id="{408D9A31-92B5-AC4F-AF87-5E9A71BB51CF}"/>
              </a:ext>
            </a:extLst>
          </p:cNvPr>
          <p:cNvSpPr txBox="1"/>
          <p:nvPr/>
        </p:nvSpPr>
        <p:spPr>
          <a:xfrm>
            <a:off x="-8162024" y="685800"/>
            <a:ext cx="7706020" cy="646331"/>
          </a:xfrm>
          <a:prstGeom prst="rect">
            <a:avLst/>
          </a:prstGeom>
          <a:noFill/>
        </p:spPr>
        <p:txBody>
          <a:bodyPr wrap="none" lIns="91440" tIns="45720" rIns="91440" bIns="45720" rtlCol="0" anchor="t">
            <a:spAutoFit/>
          </a:bodyPr>
          <a:lstStyle/>
          <a:p>
            <a:pPr algn="ctr"/>
            <a:r>
              <a:rPr lang="en-US" sz="3600" dirty="0">
                <a:latin typeface="Copperplate Gothic Bold"/>
              </a:rPr>
              <a:t>Inland SAR Planning Course</a:t>
            </a:r>
          </a:p>
        </p:txBody>
      </p:sp>
      <p:sp>
        <p:nvSpPr>
          <p:cNvPr id="11" name="TextBox 10">
            <a:extLst>
              <a:ext uri="{FF2B5EF4-FFF2-40B4-BE49-F238E27FC236}">
                <a16:creationId xmlns:a16="http://schemas.microsoft.com/office/drawing/2014/main" id="{77AB90E5-DEC4-204C-AC5D-5D7285979AC1}"/>
              </a:ext>
            </a:extLst>
          </p:cNvPr>
          <p:cNvSpPr txBox="1"/>
          <p:nvPr/>
        </p:nvSpPr>
        <p:spPr>
          <a:xfrm>
            <a:off x="-5029200" y="4572000"/>
            <a:ext cx="4572000" cy="2031325"/>
          </a:xfrm>
          <a:prstGeom prst="rect">
            <a:avLst/>
          </a:prstGeom>
          <a:noFill/>
        </p:spPr>
        <p:txBody>
          <a:bodyPr wrap="square" rtlCol="0">
            <a:spAutoFit/>
          </a:bodyPr>
          <a:lstStyle/>
          <a:p>
            <a:pPr algn="just"/>
            <a:r>
              <a:rPr lang="en-US" dirty="0"/>
              <a:t>The ISPC is a five day resident and exportable course designed to teach advanced search and rescue theory and its application to land and air searches for missing persons and aircraft.  The target audience is SAR leaders in federal, state, and local emergency services and law enforcement.</a:t>
            </a:r>
          </a:p>
        </p:txBody>
      </p:sp>
      <p:sp>
        <p:nvSpPr>
          <p:cNvPr id="12" name="TextBox 11">
            <a:extLst>
              <a:ext uri="{FF2B5EF4-FFF2-40B4-BE49-F238E27FC236}">
                <a16:creationId xmlns:a16="http://schemas.microsoft.com/office/drawing/2014/main" id="{A0DDD195-D981-944B-878F-67CF4564D435}"/>
              </a:ext>
            </a:extLst>
          </p:cNvPr>
          <p:cNvSpPr txBox="1"/>
          <p:nvPr/>
        </p:nvSpPr>
        <p:spPr>
          <a:xfrm>
            <a:off x="3810000" y="4571999"/>
            <a:ext cx="4572000" cy="1477328"/>
          </a:xfrm>
          <a:prstGeom prst="rect">
            <a:avLst/>
          </a:prstGeom>
          <a:noFill/>
        </p:spPr>
        <p:txBody>
          <a:bodyPr wrap="square" rtlCol="0">
            <a:spAutoFit/>
          </a:bodyPr>
          <a:lstStyle/>
          <a:p>
            <a:pPr algn="just"/>
            <a:r>
              <a:rPr lang="en-US" dirty="0"/>
              <a:t>Alaska Community Share was a member of Community Shares USA. This represented a federation of nonprofits, primarily focused on social justice; similar to the United Way and its focus on human services. </a:t>
            </a:r>
          </a:p>
        </p:txBody>
      </p:sp>
      <p:sp>
        <p:nvSpPr>
          <p:cNvPr id="13" name="TextBox 12">
            <a:extLst>
              <a:ext uri="{FF2B5EF4-FFF2-40B4-BE49-F238E27FC236}">
                <a16:creationId xmlns:a16="http://schemas.microsoft.com/office/drawing/2014/main" id="{DA8F6F99-6E94-D040-800A-93ECA9D58837}"/>
              </a:ext>
            </a:extLst>
          </p:cNvPr>
          <p:cNvSpPr txBox="1"/>
          <p:nvPr/>
        </p:nvSpPr>
        <p:spPr>
          <a:xfrm>
            <a:off x="12475689" y="685800"/>
            <a:ext cx="4132350" cy="646331"/>
          </a:xfrm>
          <a:prstGeom prst="rect">
            <a:avLst/>
          </a:prstGeom>
          <a:noFill/>
        </p:spPr>
        <p:txBody>
          <a:bodyPr wrap="none" rtlCol="0">
            <a:spAutoFit/>
          </a:bodyPr>
          <a:lstStyle/>
          <a:p>
            <a:pPr algn="ctr"/>
            <a:r>
              <a:rPr lang="en-US" sz="3600" dirty="0">
                <a:latin typeface="Copperplate Gothic Bold"/>
              </a:rPr>
              <a:t>National Staff</a:t>
            </a:r>
          </a:p>
        </p:txBody>
      </p:sp>
      <p:sp>
        <p:nvSpPr>
          <p:cNvPr id="14" name="TextBox 13">
            <a:extLst>
              <a:ext uri="{FF2B5EF4-FFF2-40B4-BE49-F238E27FC236}">
                <a16:creationId xmlns:a16="http://schemas.microsoft.com/office/drawing/2014/main" id="{B673C8C2-0B62-9149-B2E1-70F12FEFC3AE}"/>
              </a:ext>
            </a:extLst>
          </p:cNvPr>
          <p:cNvSpPr txBox="1"/>
          <p:nvPr/>
        </p:nvSpPr>
        <p:spPr>
          <a:xfrm>
            <a:off x="12573000" y="4572000"/>
            <a:ext cx="4572000" cy="1477328"/>
          </a:xfrm>
          <a:prstGeom prst="rect">
            <a:avLst/>
          </a:prstGeom>
          <a:noFill/>
        </p:spPr>
        <p:txBody>
          <a:bodyPr wrap="square" rtlCol="0">
            <a:spAutoFit/>
          </a:bodyPr>
          <a:lstStyle/>
          <a:p>
            <a:pPr algn="just"/>
            <a:r>
              <a:rPr lang="en-US" dirty="0"/>
              <a:t>The Chief Operating Officer coordinates with volunteer leadership and the National Commander, or his designee, and appoints volunteer National Staff who normally function under their appointed director. </a:t>
            </a:r>
          </a:p>
        </p:txBody>
      </p:sp>
    </p:spTree>
    <p:extLst>
      <p:ext uri="{BB962C8B-B14F-4D97-AF65-F5344CB8AC3E}">
        <p14:creationId xmlns:p14="http://schemas.microsoft.com/office/powerpoint/2010/main" val="446105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58E7-BA6D-BA40-8BC5-7A047697DFBE}"/>
              </a:ext>
            </a:extLst>
          </p:cNvPr>
          <p:cNvSpPr>
            <a:spLocks noGrp="1"/>
          </p:cNvSpPr>
          <p:nvPr>
            <p:ph type="title"/>
          </p:nvPr>
        </p:nvSpPr>
        <p:spPr/>
        <p:txBody>
          <a:bodyPr/>
          <a:lstStyle/>
          <a:p>
            <a:r>
              <a:rPr lang="en-US" dirty="0">
                <a:latin typeface="Copperplate Gothic Bold"/>
              </a:rPr>
              <a:t>Welcome</a:t>
            </a:r>
          </a:p>
        </p:txBody>
      </p:sp>
      <p:sp>
        <p:nvSpPr>
          <p:cNvPr id="3" name="Content Placeholder 2">
            <a:extLst>
              <a:ext uri="{FF2B5EF4-FFF2-40B4-BE49-F238E27FC236}">
                <a16:creationId xmlns:a16="http://schemas.microsoft.com/office/drawing/2014/main" id="{821D6972-A18A-1E4F-85B3-3F11F107F8E6}"/>
              </a:ext>
            </a:extLst>
          </p:cNvPr>
          <p:cNvSpPr>
            <a:spLocks noGrp="1"/>
          </p:cNvSpPr>
          <p:nvPr>
            <p:ph idx="1"/>
          </p:nvPr>
        </p:nvSpPr>
        <p:spPr/>
        <p:txBody>
          <a:bodyPr anchor="t"/>
          <a:lstStyle/>
          <a:p>
            <a:r>
              <a:rPr lang="en-US" dirty="0"/>
              <a:t>Lt Col Edward A. Bos, CAP</a:t>
            </a:r>
          </a:p>
          <a:p>
            <a:r>
              <a:rPr lang="en-US" dirty="0"/>
              <a:t>ORWG/IG</a:t>
            </a:r>
          </a:p>
          <a:p>
            <a:r>
              <a:rPr lang="en-US" dirty="0"/>
              <a:t>20 Years as a CAP Senior Member (in July)</a:t>
            </a:r>
          </a:p>
          <a:p>
            <a:r>
              <a:rPr lang="en-US" dirty="0"/>
              <a:t>(541) 972-3449</a:t>
            </a:r>
          </a:p>
          <a:p>
            <a:r>
              <a:rPr lang="en-US" dirty="0">
                <a:hlinkClick r:id="rId2"/>
              </a:rPr>
              <a:t>edward.bos@orwgcap.org</a:t>
            </a:r>
            <a:r>
              <a:rPr lang="en-US" dirty="0"/>
              <a:t> </a:t>
            </a:r>
          </a:p>
          <a:p>
            <a:r>
              <a:rPr lang="en-US" dirty="0"/>
              <a:t>Several areas with experience to share information on today…</a:t>
            </a:r>
          </a:p>
        </p:txBody>
      </p:sp>
    </p:spTree>
    <p:extLst>
      <p:ext uri="{BB962C8B-B14F-4D97-AF65-F5344CB8AC3E}">
        <p14:creationId xmlns:p14="http://schemas.microsoft.com/office/powerpoint/2010/main" val="156970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2"/>
          <a:stretch>
            <a:fillRect/>
          </a:stretch>
        </p:blipFill>
        <p:spPr>
          <a:xfrm>
            <a:off x="1990090" y="1947672"/>
            <a:ext cx="2286000" cy="1693015"/>
          </a:xfrm>
          <a:prstGeom prst="rect">
            <a:avLst/>
          </a:prstGeom>
        </p:spPr>
      </p:pic>
      <p:pic>
        <p:nvPicPr>
          <p:cNvPr id="17" name="Picture 16">
            <a:extLst>
              <a:ext uri="{FF2B5EF4-FFF2-40B4-BE49-F238E27FC236}">
                <a16:creationId xmlns:a16="http://schemas.microsoft.com/office/drawing/2014/main" id="{80560AA7-4261-A147-BB5D-A1516C3CA8CF}"/>
              </a:ext>
            </a:extLst>
          </p:cNvPr>
          <p:cNvPicPr>
            <a:picLocks noChangeAspect="1"/>
          </p:cNvPicPr>
          <p:nvPr/>
        </p:nvPicPr>
        <p:blipFill>
          <a:blip r:embed="rId3"/>
          <a:stretch>
            <a:fillRect/>
          </a:stretch>
        </p:blipFill>
        <p:spPr>
          <a:xfrm>
            <a:off x="219456" y="1947672"/>
            <a:ext cx="1645920" cy="1218971"/>
          </a:xfrm>
          <a:prstGeom prst="rect">
            <a:avLst/>
          </a:prstGeom>
        </p:spPr>
      </p:pic>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4"/>
          <a:stretch>
            <a:fillRect/>
          </a:stretch>
        </p:blipFill>
        <p:spPr>
          <a:xfrm>
            <a:off x="4400804" y="1947672"/>
            <a:ext cx="3378200" cy="2514600"/>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5"/>
          <a:stretch>
            <a:fillRect/>
          </a:stretch>
        </p:blipFill>
        <p:spPr>
          <a:xfrm>
            <a:off x="7903718" y="1947672"/>
            <a:ext cx="2286000" cy="1701609"/>
          </a:xfrm>
          <a:prstGeom prst="rect">
            <a:avLst/>
          </a:prstGeom>
        </p:spPr>
      </p:pic>
      <p:pic>
        <p:nvPicPr>
          <p:cNvPr id="37" name="Picture 36">
            <a:extLst>
              <a:ext uri="{FF2B5EF4-FFF2-40B4-BE49-F238E27FC236}">
                <a16:creationId xmlns:a16="http://schemas.microsoft.com/office/drawing/2014/main" id="{7B0133D9-3E82-5C48-84B4-55BB852990DC}"/>
              </a:ext>
            </a:extLst>
          </p:cNvPr>
          <p:cNvPicPr>
            <a:picLocks noChangeAspect="1"/>
          </p:cNvPicPr>
          <p:nvPr/>
        </p:nvPicPr>
        <p:blipFill>
          <a:blip r:embed="rId6"/>
          <a:stretch>
            <a:fillRect/>
          </a:stretch>
        </p:blipFill>
        <p:spPr>
          <a:xfrm>
            <a:off x="10314432" y="1947672"/>
            <a:ext cx="1645920" cy="1218971"/>
          </a:xfrm>
          <a:prstGeom prst="rect">
            <a:avLst/>
          </a:prstGeom>
        </p:spPr>
      </p:pic>
      <p:pic>
        <p:nvPicPr>
          <p:cNvPr id="34" name="Picture 33">
            <a:extLst>
              <a:ext uri="{FF2B5EF4-FFF2-40B4-BE49-F238E27FC236}">
                <a16:creationId xmlns:a16="http://schemas.microsoft.com/office/drawing/2014/main" id="{795BAEE6-B01C-F042-8B0E-687C6787F04D}"/>
              </a:ext>
            </a:extLst>
          </p:cNvPr>
          <p:cNvPicPr>
            <a:picLocks noChangeAspect="1"/>
          </p:cNvPicPr>
          <p:nvPr/>
        </p:nvPicPr>
        <p:blipFill>
          <a:blip r:embed="rId7"/>
          <a:stretch>
            <a:fillRect/>
          </a:stretch>
        </p:blipFill>
        <p:spPr>
          <a:xfrm>
            <a:off x="-1773682" y="1941485"/>
            <a:ext cx="1645920" cy="1225158"/>
          </a:xfrm>
          <a:prstGeom prst="rect">
            <a:avLst/>
          </a:prstGeom>
        </p:spPr>
      </p:pic>
      <p:pic>
        <p:nvPicPr>
          <p:cNvPr id="36" name="Picture 35">
            <a:extLst>
              <a:ext uri="{FF2B5EF4-FFF2-40B4-BE49-F238E27FC236}">
                <a16:creationId xmlns:a16="http://schemas.microsoft.com/office/drawing/2014/main" id="{83AA65C6-6C47-5A41-B2A5-0DC2C1E93807}"/>
              </a:ext>
            </a:extLst>
          </p:cNvPr>
          <p:cNvPicPr>
            <a:picLocks noChangeAspect="1"/>
          </p:cNvPicPr>
          <p:nvPr/>
        </p:nvPicPr>
        <p:blipFill>
          <a:blip r:embed="rId8"/>
          <a:stretch>
            <a:fillRect/>
          </a:stretch>
        </p:blipFill>
        <p:spPr>
          <a:xfrm>
            <a:off x="12319762" y="1986001"/>
            <a:ext cx="1645920" cy="1218971"/>
          </a:xfrm>
          <a:prstGeom prst="rect">
            <a:avLst/>
          </a:prstGeom>
        </p:spPr>
      </p:pic>
      <p:sp>
        <p:nvSpPr>
          <p:cNvPr id="38" name="TextBox 37">
            <a:extLst>
              <a:ext uri="{FF2B5EF4-FFF2-40B4-BE49-F238E27FC236}">
                <a16:creationId xmlns:a16="http://schemas.microsoft.com/office/drawing/2014/main" id="{A683A1C2-2222-C04C-8C3C-527F1A31FBA6}"/>
              </a:ext>
            </a:extLst>
          </p:cNvPr>
          <p:cNvSpPr txBox="1"/>
          <p:nvPr/>
        </p:nvSpPr>
        <p:spPr>
          <a:xfrm>
            <a:off x="4029828" y="685800"/>
            <a:ext cx="4132350" cy="646331"/>
          </a:xfrm>
          <a:prstGeom prst="rect">
            <a:avLst/>
          </a:prstGeom>
          <a:noFill/>
        </p:spPr>
        <p:txBody>
          <a:bodyPr wrap="none" rtlCol="0">
            <a:spAutoFit/>
          </a:bodyPr>
          <a:lstStyle/>
          <a:p>
            <a:pPr algn="ctr"/>
            <a:r>
              <a:rPr lang="en-US" sz="3600" dirty="0">
                <a:latin typeface="Copperplate Gothic Bold"/>
              </a:rPr>
              <a:t>National Staff</a:t>
            </a:r>
          </a:p>
        </p:txBody>
      </p:sp>
      <p:sp>
        <p:nvSpPr>
          <p:cNvPr id="10" name="TextBox 9">
            <a:extLst>
              <a:ext uri="{FF2B5EF4-FFF2-40B4-BE49-F238E27FC236}">
                <a16:creationId xmlns:a16="http://schemas.microsoft.com/office/drawing/2014/main" id="{0AD09152-5A8C-F748-A30A-B8C1DD95032C}"/>
              </a:ext>
            </a:extLst>
          </p:cNvPr>
          <p:cNvSpPr txBox="1"/>
          <p:nvPr/>
        </p:nvSpPr>
        <p:spPr>
          <a:xfrm>
            <a:off x="-7115588" y="685800"/>
            <a:ext cx="6718506" cy="646331"/>
          </a:xfrm>
          <a:prstGeom prst="rect">
            <a:avLst/>
          </a:prstGeom>
          <a:noFill/>
        </p:spPr>
        <p:txBody>
          <a:bodyPr wrap="none" rtlCol="0">
            <a:spAutoFit/>
          </a:bodyPr>
          <a:lstStyle/>
          <a:p>
            <a:pPr algn="ctr"/>
            <a:r>
              <a:rPr lang="en-US" sz="3600" dirty="0">
                <a:latin typeface="Copperplate Gothic Bold"/>
              </a:rPr>
              <a:t>Alaska Community Share</a:t>
            </a:r>
          </a:p>
        </p:txBody>
      </p:sp>
      <p:sp>
        <p:nvSpPr>
          <p:cNvPr id="11" name="TextBox 10">
            <a:extLst>
              <a:ext uri="{FF2B5EF4-FFF2-40B4-BE49-F238E27FC236}">
                <a16:creationId xmlns:a16="http://schemas.microsoft.com/office/drawing/2014/main" id="{249A4365-C800-7C48-A037-763A137407F2}"/>
              </a:ext>
            </a:extLst>
          </p:cNvPr>
          <p:cNvSpPr txBox="1"/>
          <p:nvPr/>
        </p:nvSpPr>
        <p:spPr>
          <a:xfrm>
            <a:off x="-5029200" y="4571999"/>
            <a:ext cx="4572000" cy="1477328"/>
          </a:xfrm>
          <a:prstGeom prst="rect">
            <a:avLst/>
          </a:prstGeom>
          <a:noFill/>
        </p:spPr>
        <p:txBody>
          <a:bodyPr wrap="square" rtlCol="0">
            <a:spAutoFit/>
          </a:bodyPr>
          <a:lstStyle/>
          <a:p>
            <a:pPr algn="just"/>
            <a:r>
              <a:rPr lang="en-US" dirty="0"/>
              <a:t>Alaska Community Share was a member of Community Shares USA. This represented a federation of nonprofits, primarily focused on social justice; similar to the United Way and its focus on human services. </a:t>
            </a:r>
          </a:p>
        </p:txBody>
      </p:sp>
      <p:sp>
        <p:nvSpPr>
          <p:cNvPr id="14" name="TextBox 13">
            <a:extLst>
              <a:ext uri="{FF2B5EF4-FFF2-40B4-BE49-F238E27FC236}">
                <a16:creationId xmlns:a16="http://schemas.microsoft.com/office/drawing/2014/main" id="{2EB7F5AA-DD1C-1845-9111-C075B1687ADB}"/>
              </a:ext>
            </a:extLst>
          </p:cNvPr>
          <p:cNvSpPr txBox="1"/>
          <p:nvPr/>
        </p:nvSpPr>
        <p:spPr>
          <a:xfrm>
            <a:off x="3810000" y="4572000"/>
            <a:ext cx="4572000" cy="1477328"/>
          </a:xfrm>
          <a:prstGeom prst="rect">
            <a:avLst/>
          </a:prstGeom>
          <a:noFill/>
        </p:spPr>
        <p:txBody>
          <a:bodyPr wrap="square" rtlCol="0">
            <a:spAutoFit/>
          </a:bodyPr>
          <a:lstStyle/>
          <a:p>
            <a:pPr algn="just"/>
            <a:r>
              <a:rPr lang="en-US" dirty="0"/>
              <a:t>The Chief Operating Officer coordinates with volunteer leadership and the National Commander, or his designee, and appoints volunteer National Staff who normally function under their appointed director. </a:t>
            </a:r>
          </a:p>
        </p:txBody>
      </p:sp>
      <p:sp>
        <p:nvSpPr>
          <p:cNvPr id="16" name="TextBox 15">
            <a:extLst>
              <a:ext uri="{FF2B5EF4-FFF2-40B4-BE49-F238E27FC236}">
                <a16:creationId xmlns:a16="http://schemas.microsoft.com/office/drawing/2014/main" id="{1CB3C9E7-21DA-824E-8EDA-20BA7D1D68C4}"/>
              </a:ext>
            </a:extLst>
          </p:cNvPr>
          <p:cNvSpPr txBox="1"/>
          <p:nvPr/>
        </p:nvSpPr>
        <p:spPr>
          <a:xfrm>
            <a:off x="12573000" y="4572000"/>
            <a:ext cx="4572000" cy="1200329"/>
          </a:xfrm>
          <a:prstGeom prst="rect">
            <a:avLst/>
          </a:prstGeom>
          <a:noFill/>
        </p:spPr>
        <p:txBody>
          <a:bodyPr wrap="square" rtlCol="0">
            <a:spAutoFit/>
          </a:bodyPr>
          <a:lstStyle/>
          <a:p>
            <a:pPr algn="just"/>
            <a:r>
              <a:rPr lang="en-US" dirty="0"/>
              <a:t>Volunteer University Instructors are approved and trained by the Volunteer University faculty to teach the five levels of the Education and Training Program.  </a:t>
            </a:r>
          </a:p>
        </p:txBody>
      </p:sp>
      <p:sp>
        <p:nvSpPr>
          <p:cNvPr id="3" name="TextBox 2">
            <a:extLst>
              <a:ext uri="{FF2B5EF4-FFF2-40B4-BE49-F238E27FC236}">
                <a16:creationId xmlns:a16="http://schemas.microsoft.com/office/drawing/2014/main" id="{15EEA79B-5402-6663-4FCD-0D60B0AA8DCF}"/>
              </a:ext>
            </a:extLst>
          </p:cNvPr>
          <p:cNvSpPr txBox="1"/>
          <p:nvPr/>
        </p:nvSpPr>
        <p:spPr>
          <a:xfrm>
            <a:off x="12501262" y="685800"/>
            <a:ext cx="5782289" cy="646331"/>
          </a:xfrm>
          <a:prstGeom prst="rect">
            <a:avLst/>
          </a:prstGeom>
          <a:noFill/>
        </p:spPr>
        <p:txBody>
          <a:bodyPr wrap="none" rtlCol="0">
            <a:spAutoFit/>
          </a:bodyPr>
          <a:lstStyle/>
          <a:p>
            <a:pPr algn="ctr"/>
            <a:r>
              <a:rPr lang="en-US" sz="3600" dirty="0">
                <a:latin typeface="Copperplate Gothic Bold"/>
              </a:rPr>
              <a:t>Volunteer University</a:t>
            </a:r>
          </a:p>
        </p:txBody>
      </p:sp>
    </p:spTree>
    <p:extLst>
      <p:ext uri="{BB962C8B-B14F-4D97-AF65-F5344CB8AC3E}">
        <p14:creationId xmlns:p14="http://schemas.microsoft.com/office/powerpoint/2010/main" val="26334923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2"/>
          <a:stretch>
            <a:fillRect/>
          </a:stretch>
        </p:blipFill>
        <p:spPr>
          <a:xfrm>
            <a:off x="219456" y="1947672"/>
            <a:ext cx="1645920" cy="1218971"/>
          </a:xfrm>
          <a:prstGeom prst="rect">
            <a:avLst/>
          </a:prstGeom>
        </p:spPr>
      </p:pic>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3"/>
          <a:stretch>
            <a:fillRect/>
          </a:stretch>
        </p:blipFill>
        <p:spPr>
          <a:xfrm>
            <a:off x="1991106" y="1947672"/>
            <a:ext cx="2286000" cy="1701609"/>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4"/>
          <a:stretch>
            <a:fillRect/>
          </a:stretch>
        </p:blipFill>
        <p:spPr>
          <a:xfrm>
            <a:off x="4402836" y="1947672"/>
            <a:ext cx="3374136" cy="2511575"/>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10314432" y="1947672"/>
            <a:ext cx="1645920" cy="1218971"/>
          </a:xfrm>
          <a:prstGeom prst="rect">
            <a:avLst/>
          </a:prstGeom>
        </p:spPr>
      </p:pic>
      <p:pic>
        <p:nvPicPr>
          <p:cNvPr id="37" name="Picture 36">
            <a:extLst>
              <a:ext uri="{FF2B5EF4-FFF2-40B4-BE49-F238E27FC236}">
                <a16:creationId xmlns:a16="http://schemas.microsoft.com/office/drawing/2014/main" id="{7B0133D9-3E82-5C48-84B4-55BB852990DC}"/>
              </a:ext>
            </a:extLst>
          </p:cNvPr>
          <p:cNvPicPr>
            <a:picLocks noChangeAspect="1"/>
          </p:cNvPicPr>
          <p:nvPr/>
        </p:nvPicPr>
        <p:blipFill>
          <a:blip r:embed="rId6"/>
          <a:stretch>
            <a:fillRect/>
          </a:stretch>
        </p:blipFill>
        <p:spPr>
          <a:xfrm>
            <a:off x="7902702" y="2063622"/>
            <a:ext cx="2286000" cy="1693015"/>
          </a:xfrm>
          <a:prstGeom prst="rect">
            <a:avLst/>
          </a:prstGeom>
        </p:spPr>
      </p:pic>
      <p:pic>
        <p:nvPicPr>
          <p:cNvPr id="36" name="Picture 35">
            <a:extLst>
              <a:ext uri="{FF2B5EF4-FFF2-40B4-BE49-F238E27FC236}">
                <a16:creationId xmlns:a16="http://schemas.microsoft.com/office/drawing/2014/main" id="{61DE2C9F-B709-DB46-8010-B2EA96C613DE}"/>
              </a:ext>
            </a:extLst>
          </p:cNvPr>
          <p:cNvPicPr>
            <a:picLocks noChangeAspect="1"/>
          </p:cNvPicPr>
          <p:nvPr/>
        </p:nvPicPr>
        <p:blipFill>
          <a:blip r:embed="rId7"/>
          <a:stretch>
            <a:fillRect/>
          </a:stretch>
        </p:blipFill>
        <p:spPr>
          <a:xfrm>
            <a:off x="-1746504" y="1947671"/>
            <a:ext cx="1645920" cy="1218971"/>
          </a:xfrm>
          <a:prstGeom prst="rect">
            <a:avLst/>
          </a:prstGeom>
        </p:spPr>
      </p:pic>
      <p:pic>
        <p:nvPicPr>
          <p:cNvPr id="38" name="Picture 37">
            <a:extLst>
              <a:ext uri="{FF2B5EF4-FFF2-40B4-BE49-F238E27FC236}">
                <a16:creationId xmlns:a16="http://schemas.microsoft.com/office/drawing/2014/main" id="{54683FBA-6BD2-5E4E-8399-CAA0F1A7A973}"/>
              </a:ext>
            </a:extLst>
          </p:cNvPr>
          <p:cNvPicPr>
            <a:picLocks noChangeAspect="1"/>
          </p:cNvPicPr>
          <p:nvPr/>
        </p:nvPicPr>
        <p:blipFill>
          <a:blip r:embed="rId8"/>
          <a:stretch>
            <a:fillRect/>
          </a:stretch>
        </p:blipFill>
        <p:spPr>
          <a:xfrm>
            <a:off x="12292584" y="1941484"/>
            <a:ext cx="1645920" cy="1225158"/>
          </a:xfrm>
          <a:prstGeom prst="rect">
            <a:avLst/>
          </a:prstGeom>
        </p:spPr>
      </p:pic>
      <p:sp>
        <p:nvSpPr>
          <p:cNvPr id="39" name="TextBox 38">
            <a:extLst>
              <a:ext uri="{FF2B5EF4-FFF2-40B4-BE49-F238E27FC236}">
                <a16:creationId xmlns:a16="http://schemas.microsoft.com/office/drawing/2014/main" id="{373D1D31-8DC0-DA40-A961-B7482D311B9A}"/>
              </a:ext>
            </a:extLst>
          </p:cNvPr>
          <p:cNvSpPr txBox="1"/>
          <p:nvPr/>
        </p:nvSpPr>
        <p:spPr>
          <a:xfrm>
            <a:off x="3204862" y="685800"/>
            <a:ext cx="5782289" cy="646331"/>
          </a:xfrm>
          <a:prstGeom prst="rect">
            <a:avLst/>
          </a:prstGeom>
          <a:noFill/>
        </p:spPr>
        <p:txBody>
          <a:bodyPr wrap="none" rtlCol="0">
            <a:spAutoFit/>
          </a:bodyPr>
          <a:lstStyle/>
          <a:p>
            <a:pPr algn="ctr"/>
            <a:r>
              <a:rPr lang="en-US" sz="3600" dirty="0">
                <a:latin typeface="Copperplate Gothic Bold"/>
              </a:rPr>
              <a:t>Volunteer University</a:t>
            </a:r>
          </a:p>
        </p:txBody>
      </p:sp>
      <p:sp>
        <p:nvSpPr>
          <p:cNvPr id="12" name="TextBox 11">
            <a:extLst>
              <a:ext uri="{FF2B5EF4-FFF2-40B4-BE49-F238E27FC236}">
                <a16:creationId xmlns:a16="http://schemas.microsoft.com/office/drawing/2014/main" id="{4EECB7EA-259E-334F-95EB-AF909D2D45C5}"/>
              </a:ext>
            </a:extLst>
          </p:cNvPr>
          <p:cNvSpPr txBox="1"/>
          <p:nvPr/>
        </p:nvSpPr>
        <p:spPr>
          <a:xfrm>
            <a:off x="-4307360" y="685800"/>
            <a:ext cx="4132350" cy="646331"/>
          </a:xfrm>
          <a:prstGeom prst="rect">
            <a:avLst/>
          </a:prstGeom>
          <a:noFill/>
        </p:spPr>
        <p:txBody>
          <a:bodyPr wrap="none" lIns="91440" tIns="45720" rIns="91440" bIns="45720" rtlCol="0" anchor="t">
            <a:spAutoFit/>
          </a:bodyPr>
          <a:lstStyle/>
          <a:p>
            <a:pPr algn="ctr"/>
            <a:r>
              <a:rPr lang="en-US" sz="3600" dirty="0">
                <a:latin typeface="Copperplate Gothic Bold"/>
              </a:rPr>
              <a:t>National Staff</a:t>
            </a:r>
          </a:p>
        </p:txBody>
      </p:sp>
      <p:sp>
        <p:nvSpPr>
          <p:cNvPr id="2" name="TextBox 1">
            <a:extLst>
              <a:ext uri="{FF2B5EF4-FFF2-40B4-BE49-F238E27FC236}">
                <a16:creationId xmlns:a16="http://schemas.microsoft.com/office/drawing/2014/main" id="{78C9E1B8-7539-D340-B632-99A3072D4639}"/>
              </a:ext>
            </a:extLst>
          </p:cNvPr>
          <p:cNvSpPr txBox="1"/>
          <p:nvPr/>
        </p:nvSpPr>
        <p:spPr>
          <a:xfrm>
            <a:off x="3810000" y="4572000"/>
            <a:ext cx="4572000" cy="1200329"/>
          </a:xfrm>
          <a:prstGeom prst="rect">
            <a:avLst/>
          </a:prstGeom>
          <a:noFill/>
        </p:spPr>
        <p:txBody>
          <a:bodyPr wrap="square" rtlCol="0">
            <a:spAutoFit/>
          </a:bodyPr>
          <a:lstStyle/>
          <a:p>
            <a:pPr algn="just"/>
            <a:r>
              <a:rPr lang="en-US" dirty="0"/>
              <a:t>Volunteer University Instructors are approved and trained by the Volunteer University faculty to teach the five levels of the Education and Training Program.  </a:t>
            </a:r>
          </a:p>
        </p:txBody>
      </p:sp>
      <p:sp>
        <p:nvSpPr>
          <p:cNvPr id="3" name="TextBox 2">
            <a:extLst>
              <a:ext uri="{FF2B5EF4-FFF2-40B4-BE49-F238E27FC236}">
                <a16:creationId xmlns:a16="http://schemas.microsoft.com/office/drawing/2014/main" id="{E50B15EB-CE67-D846-90DD-6FD2C257F859}"/>
              </a:ext>
            </a:extLst>
          </p:cNvPr>
          <p:cNvSpPr txBox="1"/>
          <p:nvPr/>
        </p:nvSpPr>
        <p:spPr>
          <a:xfrm>
            <a:off x="-5029200" y="4572000"/>
            <a:ext cx="4572000" cy="1477328"/>
          </a:xfrm>
          <a:prstGeom prst="rect">
            <a:avLst/>
          </a:prstGeom>
          <a:noFill/>
        </p:spPr>
        <p:txBody>
          <a:bodyPr wrap="square" rtlCol="0">
            <a:spAutoFit/>
          </a:bodyPr>
          <a:lstStyle/>
          <a:p>
            <a:pPr algn="just"/>
            <a:r>
              <a:rPr lang="en-US" dirty="0"/>
              <a:t>The Chief Operating Officer coordinates with volunteer leadership and the National Commander, or his designee, and appoints volunteer National Staff who normally function under their appointed director. </a:t>
            </a:r>
          </a:p>
        </p:txBody>
      </p:sp>
    </p:spTree>
    <p:extLst>
      <p:ext uri="{BB962C8B-B14F-4D97-AF65-F5344CB8AC3E}">
        <p14:creationId xmlns:p14="http://schemas.microsoft.com/office/powerpoint/2010/main" val="17021684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6E39ED-8D27-FE4B-A77B-9878EE87047E}"/>
              </a:ext>
            </a:extLst>
          </p:cNvPr>
          <p:cNvPicPr>
            <a:picLocks noChangeAspect="1"/>
          </p:cNvPicPr>
          <p:nvPr/>
        </p:nvPicPr>
        <p:blipFill>
          <a:blip r:embed="rId2"/>
          <a:stretch>
            <a:fillRect/>
          </a:stretch>
        </p:blipFill>
        <p:spPr>
          <a:xfrm>
            <a:off x="5273040" y="2210911"/>
            <a:ext cx="1645920" cy="1218971"/>
          </a:xfrm>
          <a:prstGeom prst="rect">
            <a:avLst/>
          </a:prstGeom>
        </p:spPr>
      </p:pic>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3"/>
          <a:stretch>
            <a:fillRect/>
          </a:stretch>
        </p:blipFill>
        <p:spPr>
          <a:xfrm>
            <a:off x="4953000" y="2210911"/>
            <a:ext cx="2286000" cy="1701609"/>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4"/>
          <a:stretch>
            <a:fillRect/>
          </a:stretch>
        </p:blipFill>
        <p:spPr>
          <a:xfrm>
            <a:off x="4402836" y="1947672"/>
            <a:ext cx="3374136" cy="2511575"/>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5273040" y="2210911"/>
            <a:ext cx="1645920" cy="1218971"/>
          </a:xfrm>
          <a:prstGeom prst="rect">
            <a:avLst/>
          </a:prstGeom>
        </p:spPr>
      </p:pic>
      <p:pic>
        <p:nvPicPr>
          <p:cNvPr id="37" name="Picture 36">
            <a:extLst>
              <a:ext uri="{FF2B5EF4-FFF2-40B4-BE49-F238E27FC236}">
                <a16:creationId xmlns:a16="http://schemas.microsoft.com/office/drawing/2014/main" id="{7B0133D9-3E82-5C48-84B4-55BB852990DC}"/>
              </a:ext>
            </a:extLst>
          </p:cNvPr>
          <p:cNvPicPr>
            <a:picLocks noChangeAspect="1"/>
          </p:cNvPicPr>
          <p:nvPr/>
        </p:nvPicPr>
        <p:blipFill>
          <a:blip r:embed="rId6"/>
          <a:stretch>
            <a:fillRect/>
          </a:stretch>
        </p:blipFill>
        <p:spPr>
          <a:xfrm>
            <a:off x="4953000" y="2326861"/>
            <a:ext cx="2286000" cy="1693015"/>
          </a:xfrm>
          <a:prstGeom prst="rect">
            <a:avLst/>
          </a:prstGeom>
        </p:spPr>
      </p:pic>
      <p:pic>
        <p:nvPicPr>
          <p:cNvPr id="36" name="Picture 35">
            <a:extLst>
              <a:ext uri="{FF2B5EF4-FFF2-40B4-BE49-F238E27FC236}">
                <a16:creationId xmlns:a16="http://schemas.microsoft.com/office/drawing/2014/main" id="{61DE2C9F-B709-DB46-8010-B2EA96C613DE}"/>
              </a:ext>
            </a:extLst>
          </p:cNvPr>
          <p:cNvPicPr>
            <a:picLocks noChangeAspect="1"/>
          </p:cNvPicPr>
          <p:nvPr/>
        </p:nvPicPr>
        <p:blipFill>
          <a:blip r:embed="rId7"/>
          <a:stretch>
            <a:fillRect/>
          </a:stretch>
        </p:blipFill>
        <p:spPr>
          <a:xfrm>
            <a:off x="5273040" y="2210910"/>
            <a:ext cx="1645920" cy="1218971"/>
          </a:xfrm>
          <a:prstGeom prst="rect">
            <a:avLst/>
          </a:prstGeom>
        </p:spPr>
      </p:pic>
      <p:pic>
        <p:nvPicPr>
          <p:cNvPr id="38" name="Picture 37">
            <a:extLst>
              <a:ext uri="{FF2B5EF4-FFF2-40B4-BE49-F238E27FC236}">
                <a16:creationId xmlns:a16="http://schemas.microsoft.com/office/drawing/2014/main" id="{54683FBA-6BD2-5E4E-8399-CAA0F1A7A973}"/>
              </a:ext>
            </a:extLst>
          </p:cNvPr>
          <p:cNvPicPr>
            <a:picLocks noChangeAspect="1"/>
          </p:cNvPicPr>
          <p:nvPr/>
        </p:nvPicPr>
        <p:blipFill>
          <a:blip r:embed="rId8"/>
          <a:stretch>
            <a:fillRect/>
          </a:stretch>
        </p:blipFill>
        <p:spPr>
          <a:xfrm>
            <a:off x="5273040" y="2204723"/>
            <a:ext cx="1645920" cy="1225158"/>
          </a:xfrm>
          <a:prstGeom prst="rect">
            <a:avLst/>
          </a:prstGeom>
        </p:spPr>
      </p:pic>
      <p:sp>
        <p:nvSpPr>
          <p:cNvPr id="11" name="Oval 10">
            <a:extLst>
              <a:ext uri="{FF2B5EF4-FFF2-40B4-BE49-F238E27FC236}">
                <a16:creationId xmlns:a16="http://schemas.microsoft.com/office/drawing/2014/main" id="{1A7E3334-99FB-E041-AC00-E85BDA5E8E22}"/>
              </a:ext>
            </a:extLst>
          </p:cNvPr>
          <p:cNvSpPr>
            <a:spLocks noChangeAspect="1"/>
          </p:cNvSpPr>
          <p:nvPr/>
        </p:nvSpPr>
        <p:spPr>
          <a:xfrm>
            <a:off x="4489704" y="2030802"/>
            <a:ext cx="3200400" cy="2328991"/>
          </a:xfrm>
          <a:prstGeom prst="ellipse">
            <a:avLst/>
          </a:prstGeom>
          <a:solidFill>
            <a:schemeClr val="tx1"/>
          </a:solidFill>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7D1BD9-4C39-5749-BA13-1DCA7DF6D00B}"/>
              </a:ext>
            </a:extLst>
          </p:cNvPr>
          <p:cNvSpPr txBox="1"/>
          <p:nvPr/>
        </p:nvSpPr>
        <p:spPr>
          <a:xfrm>
            <a:off x="3204862" y="-1336965"/>
            <a:ext cx="5782289" cy="646331"/>
          </a:xfrm>
          <a:prstGeom prst="rect">
            <a:avLst/>
          </a:prstGeom>
          <a:noFill/>
        </p:spPr>
        <p:txBody>
          <a:bodyPr wrap="none" rtlCol="0">
            <a:spAutoFit/>
          </a:bodyPr>
          <a:lstStyle/>
          <a:p>
            <a:pPr algn="ctr"/>
            <a:r>
              <a:rPr lang="en-US" sz="3600" dirty="0">
                <a:latin typeface="Copperplate Gothic Bold"/>
              </a:rPr>
              <a:t>Volunteer University</a:t>
            </a:r>
          </a:p>
        </p:txBody>
      </p:sp>
      <p:sp>
        <p:nvSpPr>
          <p:cNvPr id="13" name="TextBox 12">
            <a:extLst>
              <a:ext uri="{FF2B5EF4-FFF2-40B4-BE49-F238E27FC236}">
                <a16:creationId xmlns:a16="http://schemas.microsoft.com/office/drawing/2014/main" id="{F008CB38-1229-7C48-9B5D-6C9E78DC65D8}"/>
              </a:ext>
            </a:extLst>
          </p:cNvPr>
          <p:cNvSpPr txBox="1"/>
          <p:nvPr/>
        </p:nvSpPr>
        <p:spPr>
          <a:xfrm>
            <a:off x="-5029200" y="4572000"/>
            <a:ext cx="4572000" cy="1200329"/>
          </a:xfrm>
          <a:prstGeom prst="rect">
            <a:avLst/>
          </a:prstGeom>
          <a:noFill/>
        </p:spPr>
        <p:txBody>
          <a:bodyPr wrap="square" rtlCol="0">
            <a:spAutoFit/>
          </a:bodyPr>
          <a:lstStyle/>
          <a:p>
            <a:pPr algn="just"/>
            <a:r>
              <a:rPr lang="en-US" dirty="0"/>
              <a:t>Volunteer University Instructors are approved and trained by the Volunteer University faculty to teach the five levels of the Education and Training Program.  </a:t>
            </a:r>
          </a:p>
        </p:txBody>
      </p:sp>
    </p:spTree>
    <p:extLst>
      <p:ext uri="{BB962C8B-B14F-4D97-AF65-F5344CB8AC3E}">
        <p14:creationId xmlns:p14="http://schemas.microsoft.com/office/powerpoint/2010/main" val="28840234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739E-8DDE-B24A-9AC1-3DA13B22E430}"/>
              </a:ext>
            </a:extLst>
          </p:cNvPr>
          <p:cNvSpPr>
            <a:spLocks noGrp="1"/>
          </p:cNvSpPr>
          <p:nvPr>
            <p:ph type="title"/>
          </p:nvPr>
        </p:nvSpPr>
        <p:spPr/>
        <p:txBody>
          <a:bodyPr/>
          <a:lstStyle/>
          <a:p>
            <a:r>
              <a:rPr lang="en-US" dirty="0">
                <a:latin typeface="Copperplate Gothic Bold"/>
              </a:rPr>
              <a:t>Topics</a:t>
            </a:r>
          </a:p>
        </p:txBody>
      </p:sp>
      <p:graphicFrame>
        <p:nvGraphicFramePr>
          <p:cNvPr id="4" name="Content Placeholder 3">
            <a:extLst>
              <a:ext uri="{FF2B5EF4-FFF2-40B4-BE49-F238E27FC236}">
                <a16:creationId xmlns:a16="http://schemas.microsoft.com/office/drawing/2014/main" id="{35DEE620-4D90-A24F-953B-A20BB74CD4C9}"/>
              </a:ext>
            </a:extLst>
          </p:cNvPr>
          <p:cNvGraphicFramePr>
            <a:graphicFrameLocks noGrp="1"/>
          </p:cNvGraphicFramePr>
          <p:nvPr>
            <p:ph idx="1"/>
            <p:extLst>
              <p:ext uri="{D42A27DB-BD31-4B8C-83A1-F6EECF244321}">
                <p14:modId xmlns:p14="http://schemas.microsoft.com/office/powerpoint/2010/main" val="505799048"/>
              </p:ext>
            </p:extLst>
          </p:nvPr>
        </p:nvGraphicFramePr>
        <p:xfrm>
          <a:off x="1477273" y="1843895"/>
          <a:ext cx="9415599" cy="4419600"/>
        </p:xfrm>
        <a:graphic>
          <a:graphicData uri="http://schemas.openxmlformats.org/drawingml/2006/table">
            <a:tbl>
              <a:tblPr firstRow="1" bandRow="1">
                <a:tableStyleId>{5C22544A-7EE6-4342-B048-85BDC9FD1C3A}</a:tableStyleId>
              </a:tblPr>
              <a:tblGrid>
                <a:gridCol w="3138533">
                  <a:extLst>
                    <a:ext uri="{9D8B030D-6E8A-4147-A177-3AD203B41FA5}">
                      <a16:colId xmlns:a16="http://schemas.microsoft.com/office/drawing/2014/main" val="941406079"/>
                    </a:ext>
                  </a:extLst>
                </a:gridCol>
                <a:gridCol w="3138533">
                  <a:extLst>
                    <a:ext uri="{9D8B030D-6E8A-4147-A177-3AD203B41FA5}">
                      <a16:colId xmlns:a16="http://schemas.microsoft.com/office/drawing/2014/main" val="2270427705"/>
                    </a:ext>
                  </a:extLst>
                </a:gridCol>
                <a:gridCol w="3138533">
                  <a:extLst>
                    <a:ext uri="{9D8B030D-6E8A-4147-A177-3AD203B41FA5}">
                      <a16:colId xmlns:a16="http://schemas.microsoft.com/office/drawing/2014/main" val="4127682019"/>
                    </a:ext>
                  </a:extLst>
                </a:gridCol>
              </a:tblGrid>
              <a:tr h="370840">
                <a:tc>
                  <a:txBody>
                    <a:bodyPr/>
                    <a:lstStyle/>
                    <a:p>
                      <a:pPr algn="ctr"/>
                      <a:r>
                        <a:rPr lang="en-US" sz="2800" dirty="0"/>
                        <a:t>Complaint Resolution</a:t>
                      </a:r>
                    </a:p>
                  </a:txBody>
                  <a:tcPr marL="88099" marR="88099" anchor="ctr"/>
                </a:tc>
                <a:tc>
                  <a:txBody>
                    <a:bodyPr/>
                    <a:lstStyle/>
                    <a:p>
                      <a:pPr algn="ctr"/>
                      <a:r>
                        <a:rPr lang="en-US" sz="3200" dirty="0"/>
                        <a:t>Inspections</a:t>
                      </a:r>
                    </a:p>
                  </a:txBody>
                  <a:tcPr marL="88099" marR="88099" anchor="ctr">
                    <a:solidFill>
                      <a:schemeClr val="accent2">
                        <a:lumMod val="50000"/>
                      </a:schemeClr>
                    </a:solidFill>
                  </a:tcPr>
                </a:tc>
                <a:tc>
                  <a:txBody>
                    <a:bodyPr/>
                    <a:lstStyle/>
                    <a:p>
                      <a:pPr algn="ctr"/>
                      <a:r>
                        <a:rPr lang="en-US" sz="3200" dirty="0"/>
                        <a:t>Other Stuff</a:t>
                      </a:r>
                    </a:p>
                  </a:txBody>
                  <a:tcPr marL="88099" marR="88099" anchor="ctr">
                    <a:solidFill>
                      <a:schemeClr val="accent6">
                        <a:lumMod val="50000"/>
                      </a:schemeClr>
                    </a:solidFill>
                  </a:tcPr>
                </a:tc>
                <a:extLst>
                  <a:ext uri="{0D108BD9-81ED-4DB2-BD59-A6C34878D82A}">
                    <a16:rowId xmlns:a16="http://schemas.microsoft.com/office/drawing/2014/main" val="976315775"/>
                  </a:ext>
                </a:extLst>
              </a:tr>
              <a:tr h="370840">
                <a:tc>
                  <a:txBody>
                    <a:bodyPr/>
                    <a:lstStyle/>
                    <a:p>
                      <a:pPr algn="ctr"/>
                      <a:r>
                        <a:rPr lang="en-US" sz="2400" dirty="0"/>
                        <a:t>Online CAP Form 20</a:t>
                      </a:r>
                    </a:p>
                  </a:txBody>
                  <a:tcPr marL="88099" marR="88099" anchor="ctr"/>
                </a:tc>
                <a:tc>
                  <a:txBody>
                    <a:bodyPr/>
                    <a:lstStyle/>
                    <a:p>
                      <a:pPr algn="ctr"/>
                      <a:r>
                        <a:rPr lang="en-US" sz="2400" dirty="0"/>
                        <a:t>SUI Preparation</a:t>
                      </a:r>
                    </a:p>
                  </a:txBody>
                  <a:tcPr marL="88099" marR="88099" anchor="ctr">
                    <a:solidFill>
                      <a:schemeClr val="accent2">
                        <a:lumMod val="60000"/>
                        <a:lumOff val="40000"/>
                      </a:schemeClr>
                    </a:solidFill>
                  </a:tcPr>
                </a:tc>
                <a:tc>
                  <a:txBody>
                    <a:bodyPr/>
                    <a:lstStyle/>
                    <a:p>
                      <a:pPr algn="ctr"/>
                      <a:r>
                        <a:rPr lang="en-US" sz="2400" dirty="0"/>
                        <a:t>IG Specialty</a:t>
                      </a:r>
                    </a:p>
                  </a:txBody>
                  <a:tcPr marL="88099" marR="88099" anchor="ctr">
                    <a:solidFill>
                      <a:schemeClr val="accent6">
                        <a:lumMod val="60000"/>
                        <a:lumOff val="40000"/>
                      </a:schemeClr>
                    </a:solidFill>
                  </a:tcPr>
                </a:tc>
                <a:extLst>
                  <a:ext uri="{0D108BD9-81ED-4DB2-BD59-A6C34878D82A}">
                    <a16:rowId xmlns:a16="http://schemas.microsoft.com/office/drawing/2014/main" val="721897538"/>
                  </a:ext>
                </a:extLst>
              </a:tr>
              <a:tr h="370840">
                <a:tc>
                  <a:txBody>
                    <a:bodyPr/>
                    <a:lstStyle/>
                    <a:p>
                      <a:pPr algn="ctr"/>
                      <a:r>
                        <a:rPr lang="en-US" sz="2400" dirty="0"/>
                        <a:t>National Processing</a:t>
                      </a:r>
                    </a:p>
                  </a:txBody>
                  <a:tcPr marL="88099" marR="88099" anchor="ctr"/>
                </a:tc>
                <a:tc>
                  <a:txBody>
                    <a:bodyPr/>
                    <a:lstStyle/>
                    <a:p>
                      <a:pPr algn="ctr"/>
                      <a:r>
                        <a:rPr lang="en-US" sz="2400" dirty="0"/>
                        <a:t>SUI Teams</a:t>
                      </a:r>
                    </a:p>
                  </a:txBody>
                  <a:tcPr marL="88099" marR="88099" anchor="ctr">
                    <a:solidFill>
                      <a:schemeClr val="accent2">
                        <a:lumMod val="20000"/>
                        <a:lumOff val="80000"/>
                      </a:schemeClr>
                    </a:solidFill>
                  </a:tcPr>
                </a:tc>
                <a:tc>
                  <a:txBody>
                    <a:bodyPr/>
                    <a:lstStyle/>
                    <a:p>
                      <a:pPr algn="ctr"/>
                      <a:r>
                        <a:rPr lang="en-US" sz="2400" dirty="0"/>
                        <a:t>NESA/Emergency Services</a:t>
                      </a:r>
                    </a:p>
                  </a:txBody>
                  <a:tcPr marL="88099" marR="88099" anchor="ctr">
                    <a:solidFill>
                      <a:schemeClr val="accent6">
                        <a:lumMod val="20000"/>
                        <a:lumOff val="80000"/>
                      </a:schemeClr>
                    </a:solidFill>
                  </a:tcPr>
                </a:tc>
                <a:extLst>
                  <a:ext uri="{0D108BD9-81ED-4DB2-BD59-A6C34878D82A}">
                    <a16:rowId xmlns:a16="http://schemas.microsoft.com/office/drawing/2014/main" val="1130701584"/>
                  </a:ext>
                </a:extLst>
              </a:tr>
              <a:tr h="370840">
                <a:tc>
                  <a:txBody>
                    <a:bodyPr/>
                    <a:lstStyle/>
                    <a:p>
                      <a:pPr algn="ctr"/>
                      <a:r>
                        <a:rPr lang="en-US" sz="2400" dirty="0"/>
                        <a:t>The CR Process</a:t>
                      </a:r>
                    </a:p>
                  </a:txBody>
                  <a:tcPr marL="88099" marR="88099" anchor="ctr"/>
                </a:tc>
                <a:tc>
                  <a:txBody>
                    <a:bodyPr/>
                    <a:lstStyle/>
                    <a:p>
                      <a:pPr algn="ctr"/>
                      <a:r>
                        <a:rPr lang="en-US" sz="2400" dirty="0"/>
                        <a:t>Failing/Re-Inspection</a:t>
                      </a:r>
                    </a:p>
                  </a:txBody>
                  <a:tcPr marL="88099" marR="88099" anchor="ctr">
                    <a:solidFill>
                      <a:schemeClr val="accent2">
                        <a:lumMod val="60000"/>
                        <a:lumOff val="40000"/>
                      </a:schemeClr>
                    </a:solidFill>
                  </a:tcPr>
                </a:tc>
                <a:tc>
                  <a:txBody>
                    <a:bodyPr/>
                    <a:lstStyle/>
                    <a:p>
                      <a:pPr algn="ctr"/>
                      <a:r>
                        <a:rPr lang="en-US" sz="2400" dirty="0"/>
                        <a:t>Recruiting</a:t>
                      </a:r>
                    </a:p>
                  </a:txBody>
                  <a:tcPr marL="88099" marR="88099" anchor="ctr">
                    <a:solidFill>
                      <a:schemeClr val="accent6">
                        <a:lumMod val="60000"/>
                        <a:lumOff val="40000"/>
                      </a:schemeClr>
                    </a:solidFill>
                  </a:tcPr>
                </a:tc>
                <a:extLst>
                  <a:ext uri="{0D108BD9-81ED-4DB2-BD59-A6C34878D82A}">
                    <a16:rowId xmlns:a16="http://schemas.microsoft.com/office/drawing/2014/main" val="46576225"/>
                  </a:ext>
                </a:extLst>
              </a:tr>
              <a:tr h="370840">
                <a:tc>
                  <a:txBody>
                    <a:bodyPr/>
                    <a:lstStyle/>
                    <a:p>
                      <a:pPr algn="ctr"/>
                      <a:r>
                        <a:rPr lang="en-US" sz="1800" dirty="0"/>
                        <a:t>What is Fraud, Waste, or Abuse?</a:t>
                      </a:r>
                    </a:p>
                  </a:txBody>
                  <a:tcPr marL="88099" marR="88099" anchor="ctr"/>
                </a:tc>
                <a:tc>
                  <a:txBody>
                    <a:bodyPr/>
                    <a:lstStyle/>
                    <a:p>
                      <a:pPr algn="ctr"/>
                      <a:r>
                        <a:rPr lang="en-US" sz="2400" dirty="0"/>
                        <a:t>Checking Units not People</a:t>
                      </a:r>
                    </a:p>
                  </a:txBody>
                  <a:tcPr marL="88099" marR="88099" anchor="ctr">
                    <a:solidFill>
                      <a:schemeClr val="accent2">
                        <a:lumMod val="20000"/>
                        <a:lumOff val="80000"/>
                      </a:schemeClr>
                    </a:solidFill>
                  </a:tcPr>
                </a:tc>
                <a:tc>
                  <a:txBody>
                    <a:bodyPr/>
                    <a:lstStyle/>
                    <a:p>
                      <a:pPr algn="ctr"/>
                      <a:r>
                        <a:rPr lang="en-US" sz="2400" dirty="0"/>
                        <a:t>Special Events</a:t>
                      </a:r>
                    </a:p>
                  </a:txBody>
                  <a:tcPr marL="88099" marR="88099" anchor="ctr">
                    <a:solidFill>
                      <a:schemeClr val="accent6">
                        <a:lumMod val="20000"/>
                        <a:lumOff val="80000"/>
                      </a:schemeClr>
                    </a:solidFill>
                  </a:tcPr>
                </a:tc>
                <a:extLst>
                  <a:ext uri="{0D108BD9-81ED-4DB2-BD59-A6C34878D82A}">
                    <a16:rowId xmlns:a16="http://schemas.microsoft.com/office/drawing/2014/main" val="1128891520"/>
                  </a:ext>
                </a:extLst>
              </a:tr>
              <a:tr h="370840">
                <a:tc>
                  <a:txBody>
                    <a:bodyPr/>
                    <a:lstStyle/>
                    <a:p>
                      <a:pPr algn="ctr"/>
                      <a:r>
                        <a:rPr lang="en-US" sz="2000" dirty="0"/>
                        <a:t>What doesn’t an IG handle?</a:t>
                      </a:r>
                    </a:p>
                  </a:txBody>
                  <a:tcPr marL="88099" marR="88099" anchor="ctr"/>
                </a:tc>
                <a:tc>
                  <a:txBody>
                    <a:bodyPr/>
                    <a:lstStyle/>
                    <a:p>
                      <a:pPr marL="0" algn="ctr" defTabSz="914400" rtl="0" eaLnBrk="1" latinLnBrk="0" hangingPunct="1"/>
                      <a:r>
                        <a:rPr lang="en-US" sz="2400" kern="1200" dirty="0">
                          <a:solidFill>
                            <a:schemeClr val="dk1"/>
                          </a:solidFill>
                          <a:latin typeface="+mn-lt"/>
                          <a:ea typeface="+mn-ea"/>
                          <a:cs typeface="+mn-cs"/>
                        </a:rPr>
                        <a:t>Best Practices</a:t>
                      </a:r>
                    </a:p>
                  </a:txBody>
                  <a:tcPr marL="88099" marR="88099" anchor="ctr">
                    <a:solidFill>
                      <a:schemeClr val="accent2">
                        <a:lumMod val="60000"/>
                        <a:lumOff val="40000"/>
                      </a:schemeClr>
                    </a:solidFill>
                  </a:tcPr>
                </a:tc>
                <a:tc>
                  <a:txBody>
                    <a:bodyPr/>
                    <a:lstStyle/>
                    <a:p>
                      <a:pPr algn="ctr"/>
                      <a:r>
                        <a:rPr lang="en-US" sz="2400" dirty="0"/>
                        <a:t>CISM</a:t>
                      </a:r>
                    </a:p>
                  </a:txBody>
                  <a:tcPr marL="88099" marR="88099" anchor="ctr">
                    <a:solidFill>
                      <a:schemeClr val="accent6">
                        <a:lumMod val="60000"/>
                        <a:lumOff val="40000"/>
                      </a:schemeClr>
                    </a:solidFill>
                  </a:tcPr>
                </a:tc>
                <a:extLst>
                  <a:ext uri="{0D108BD9-81ED-4DB2-BD59-A6C34878D82A}">
                    <a16:rowId xmlns:a16="http://schemas.microsoft.com/office/drawing/2014/main" val="243720144"/>
                  </a:ext>
                </a:extLst>
              </a:tr>
              <a:tr h="370840">
                <a:tc>
                  <a:txBody>
                    <a:bodyPr/>
                    <a:lstStyle/>
                    <a:p>
                      <a:pPr algn="ctr"/>
                      <a:endParaRPr lang="en-US" sz="2400" dirty="0"/>
                    </a:p>
                  </a:txBody>
                  <a:tcPr marL="88099" marR="88099" anchor="ctr"/>
                </a:tc>
                <a:tc>
                  <a:txBody>
                    <a:bodyPr/>
                    <a:lstStyle/>
                    <a:p>
                      <a:pPr marL="0" algn="ctr" defTabSz="914400" rtl="0" eaLnBrk="1" latinLnBrk="0" hangingPunct="1"/>
                      <a:endParaRPr lang="en-US" sz="2400" kern="1200" dirty="0">
                        <a:solidFill>
                          <a:schemeClr val="dk1"/>
                        </a:solidFill>
                        <a:latin typeface="+mn-lt"/>
                        <a:ea typeface="+mn-ea"/>
                        <a:cs typeface="+mn-cs"/>
                      </a:endParaRPr>
                    </a:p>
                  </a:txBody>
                  <a:tcPr marL="88099" marR="88099" anchor="ctr">
                    <a:solidFill>
                      <a:schemeClr val="accent2">
                        <a:lumMod val="20000"/>
                        <a:lumOff val="80000"/>
                      </a:schemeClr>
                    </a:solidFill>
                  </a:tcPr>
                </a:tc>
                <a:tc>
                  <a:txBody>
                    <a:bodyPr/>
                    <a:lstStyle/>
                    <a:p>
                      <a:pPr algn="ctr"/>
                      <a:r>
                        <a:rPr lang="en-US" sz="2400" dirty="0"/>
                        <a:t>Health Services</a:t>
                      </a:r>
                    </a:p>
                  </a:txBody>
                  <a:tcPr marL="88099" marR="88099" anchor="ctr">
                    <a:solidFill>
                      <a:schemeClr val="accent6">
                        <a:lumMod val="20000"/>
                        <a:lumOff val="80000"/>
                      </a:schemeClr>
                    </a:solidFill>
                  </a:tcPr>
                </a:tc>
                <a:extLst>
                  <a:ext uri="{0D108BD9-81ED-4DB2-BD59-A6C34878D82A}">
                    <a16:rowId xmlns:a16="http://schemas.microsoft.com/office/drawing/2014/main" val="499275474"/>
                  </a:ext>
                </a:extLst>
              </a:tr>
            </a:tbl>
          </a:graphicData>
        </a:graphic>
      </p:graphicFrame>
    </p:spTree>
    <p:extLst>
      <p:ext uri="{BB962C8B-B14F-4D97-AF65-F5344CB8AC3E}">
        <p14:creationId xmlns:p14="http://schemas.microsoft.com/office/powerpoint/2010/main" val="141180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2"/>
          <a:stretch>
            <a:fillRect/>
          </a:stretch>
        </p:blipFill>
        <p:spPr>
          <a:xfrm>
            <a:off x="5297805" y="2287604"/>
            <a:ext cx="1645920" cy="1225158"/>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3"/>
          <a:stretch>
            <a:fillRect/>
          </a:stretch>
        </p:blipFill>
        <p:spPr>
          <a:xfrm>
            <a:off x="4852416" y="2249915"/>
            <a:ext cx="1645920" cy="1225158"/>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4"/>
          <a:stretch>
            <a:fillRect/>
          </a:stretch>
        </p:blipFill>
        <p:spPr>
          <a:xfrm>
            <a:off x="4852416" y="2249915"/>
            <a:ext cx="2286000" cy="1701609"/>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4852416" y="2134824"/>
            <a:ext cx="2286000" cy="1693015"/>
          </a:xfrm>
          <a:prstGeom prst="rect">
            <a:avLst/>
          </a:prstGeom>
        </p:spPr>
      </p:pic>
      <p:sp>
        <p:nvSpPr>
          <p:cNvPr id="34" name="TextBox 33">
            <a:extLst>
              <a:ext uri="{FF2B5EF4-FFF2-40B4-BE49-F238E27FC236}">
                <a16:creationId xmlns:a16="http://schemas.microsoft.com/office/drawing/2014/main" id="{C0276B65-F5FF-2147-B425-4464846B707C}"/>
              </a:ext>
            </a:extLst>
          </p:cNvPr>
          <p:cNvSpPr txBox="1"/>
          <p:nvPr/>
        </p:nvSpPr>
        <p:spPr>
          <a:xfrm>
            <a:off x="12510654" y="4572000"/>
            <a:ext cx="4572000" cy="1754326"/>
          </a:xfrm>
          <a:prstGeom prst="rect">
            <a:avLst/>
          </a:prstGeom>
          <a:noFill/>
        </p:spPr>
        <p:txBody>
          <a:bodyPr wrap="square" rtlCol="0">
            <a:spAutoFit/>
          </a:bodyPr>
          <a:lstStyle/>
          <a:p>
            <a:pPr algn="just"/>
            <a:r>
              <a:rPr lang="en-US" dirty="0"/>
              <a:t>The Oregon Wing Inspector General  is responsible for conducting unit inspections, advising the wing commander, supporting the wing staff and unit leaders, and serving as a local complaint resolution subject matter expert.</a:t>
            </a:r>
          </a:p>
        </p:txBody>
      </p:sp>
      <p:pic>
        <p:nvPicPr>
          <p:cNvPr id="36" name="Picture 35">
            <a:extLst>
              <a:ext uri="{FF2B5EF4-FFF2-40B4-BE49-F238E27FC236}">
                <a16:creationId xmlns:a16="http://schemas.microsoft.com/office/drawing/2014/main" id="{AB7BAB36-772E-9D4A-8629-A7FC215A0F40}"/>
              </a:ext>
            </a:extLst>
          </p:cNvPr>
          <p:cNvPicPr>
            <a:picLocks noChangeAspect="1"/>
          </p:cNvPicPr>
          <p:nvPr/>
        </p:nvPicPr>
        <p:blipFill>
          <a:blip r:embed="rId6"/>
          <a:stretch>
            <a:fillRect/>
          </a:stretch>
        </p:blipFill>
        <p:spPr>
          <a:xfrm>
            <a:off x="4949762" y="2363138"/>
            <a:ext cx="1645920" cy="1218971"/>
          </a:xfrm>
          <a:prstGeom prst="rect">
            <a:avLst/>
          </a:prstGeom>
        </p:spPr>
      </p:pic>
      <p:pic>
        <p:nvPicPr>
          <p:cNvPr id="38" name="Picture 37">
            <a:extLst>
              <a:ext uri="{FF2B5EF4-FFF2-40B4-BE49-F238E27FC236}">
                <a16:creationId xmlns:a16="http://schemas.microsoft.com/office/drawing/2014/main" id="{25749B9F-8933-334E-BF11-3981C0EBC227}"/>
              </a:ext>
            </a:extLst>
          </p:cNvPr>
          <p:cNvPicPr>
            <a:picLocks noChangeAspect="1"/>
          </p:cNvPicPr>
          <p:nvPr/>
        </p:nvPicPr>
        <p:blipFill>
          <a:blip r:embed="rId7"/>
          <a:stretch>
            <a:fillRect/>
          </a:stretch>
        </p:blipFill>
        <p:spPr>
          <a:xfrm>
            <a:off x="5351526" y="2426298"/>
            <a:ext cx="1645920" cy="1225158"/>
          </a:xfrm>
          <a:prstGeom prst="rect">
            <a:avLst/>
          </a:prstGeom>
        </p:spPr>
      </p:pic>
      <p:sp>
        <p:nvSpPr>
          <p:cNvPr id="40" name="TextBox 39">
            <a:extLst>
              <a:ext uri="{FF2B5EF4-FFF2-40B4-BE49-F238E27FC236}">
                <a16:creationId xmlns:a16="http://schemas.microsoft.com/office/drawing/2014/main" id="{66C2D7E4-6682-8B46-8B13-0762F680A319}"/>
              </a:ext>
            </a:extLst>
          </p:cNvPr>
          <p:cNvSpPr txBox="1"/>
          <p:nvPr/>
        </p:nvSpPr>
        <p:spPr>
          <a:xfrm>
            <a:off x="12420367" y="687580"/>
            <a:ext cx="5353517" cy="646331"/>
          </a:xfrm>
          <a:prstGeom prst="rect">
            <a:avLst/>
          </a:prstGeom>
          <a:noFill/>
        </p:spPr>
        <p:txBody>
          <a:bodyPr wrap="none" rtlCol="0">
            <a:spAutoFit/>
          </a:bodyPr>
          <a:lstStyle/>
          <a:p>
            <a:pPr algn="ctr"/>
            <a:r>
              <a:rPr lang="en-US" sz="3600" dirty="0">
                <a:latin typeface="Copperplate Gothic Bold"/>
              </a:rPr>
              <a:t>The Oregon Wing IG</a:t>
            </a:r>
          </a:p>
        </p:txBody>
      </p:sp>
      <p:sp>
        <p:nvSpPr>
          <p:cNvPr id="41" name="TextBox 40">
            <a:extLst>
              <a:ext uri="{FF2B5EF4-FFF2-40B4-BE49-F238E27FC236}">
                <a16:creationId xmlns:a16="http://schemas.microsoft.com/office/drawing/2014/main" id="{D12A3574-D399-9242-A357-28B8B49A3703}"/>
              </a:ext>
            </a:extLst>
          </p:cNvPr>
          <p:cNvSpPr txBox="1"/>
          <p:nvPr/>
        </p:nvSpPr>
        <p:spPr>
          <a:xfrm>
            <a:off x="4341753" y="685800"/>
            <a:ext cx="3558026" cy="646331"/>
          </a:xfrm>
          <a:prstGeom prst="rect">
            <a:avLst/>
          </a:prstGeom>
          <a:noFill/>
        </p:spPr>
        <p:txBody>
          <a:bodyPr wrap="none" lIns="91440" tIns="45720" rIns="91440" bIns="45720" rtlCol="0" anchor="t">
            <a:spAutoFit/>
          </a:bodyPr>
          <a:lstStyle/>
          <a:p>
            <a:pPr algn="ctr"/>
            <a:r>
              <a:rPr lang="en-US" sz="3600" dirty="0">
                <a:latin typeface="Copperplate Gothic Bold"/>
              </a:rPr>
              <a:t>Some Details</a:t>
            </a:r>
          </a:p>
        </p:txBody>
      </p:sp>
      <p:pic>
        <p:nvPicPr>
          <p:cNvPr id="12" name="Picture 3" descr="Logo&#10;&#10;Description automatically generated">
            <a:extLst>
              <a:ext uri="{FF2B5EF4-FFF2-40B4-BE49-F238E27FC236}">
                <a16:creationId xmlns:a16="http://schemas.microsoft.com/office/drawing/2014/main" id="{676EF7EA-BC58-7E4C-BAC9-B2062C3D39B2}"/>
              </a:ext>
            </a:extLst>
          </p:cNvPr>
          <p:cNvPicPr>
            <a:picLocks noChangeAspect="1"/>
          </p:cNvPicPr>
          <p:nvPr/>
        </p:nvPicPr>
        <p:blipFill>
          <a:blip r:embed="rId8"/>
          <a:stretch>
            <a:fillRect/>
          </a:stretch>
        </p:blipFill>
        <p:spPr>
          <a:xfrm>
            <a:off x="4410075" y="1941368"/>
            <a:ext cx="3371850" cy="2446624"/>
          </a:xfrm>
          <a:prstGeom prst="rect">
            <a:avLst/>
          </a:prstGeom>
        </p:spPr>
      </p:pic>
      <p:sp>
        <p:nvSpPr>
          <p:cNvPr id="39" name="Oval 38">
            <a:extLst>
              <a:ext uri="{FF2B5EF4-FFF2-40B4-BE49-F238E27FC236}">
                <a16:creationId xmlns:a16="http://schemas.microsoft.com/office/drawing/2014/main" id="{F6449B72-A6F0-024E-989F-7DBCA75B26C5}"/>
              </a:ext>
            </a:extLst>
          </p:cNvPr>
          <p:cNvSpPr>
            <a:spLocks noChangeAspect="1"/>
          </p:cNvSpPr>
          <p:nvPr/>
        </p:nvSpPr>
        <p:spPr>
          <a:xfrm>
            <a:off x="4446870" y="1992629"/>
            <a:ext cx="3200400" cy="2328991"/>
          </a:xfrm>
          <a:prstGeom prst="ellipse">
            <a:avLst/>
          </a:prstGeom>
          <a:solidFill>
            <a:schemeClr val="tx1"/>
          </a:solidFill>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96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29C2C98-1117-BD42-9D05-85C89AA525DA}"/>
              </a:ext>
            </a:extLst>
          </p:cNvPr>
          <p:cNvPicPr>
            <a:picLocks noChangeAspect="1"/>
          </p:cNvPicPr>
          <p:nvPr/>
        </p:nvPicPr>
        <p:blipFill>
          <a:blip r:embed="rId2"/>
          <a:stretch>
            <a:fillRect/>
          </a:stretch>
        </p:blipFill>
        <p:spPr>
          <a:xfrm>
            <a:off x="219456" y="1947672"/>
            <a:ext cx="1645920" cy="1225158"/>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3"/>
          <a:stretch>
            <a:fillRect/>
          </a:stretch>
        </p:blipFill>
        <p:spPr>
          <a:xfrm>
            <a:off x="10314432" y="1947672"/>
            <a:ext cx="1645920" cy="1225158"/>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4"/>
          <a:stretch>
            <a:fillRect/>
          </a:stretch>
        </p:blipFill>
        <p:spPr>
          <a:xfrm>
            <a:off x="1990090" y="1947672"/>
            <a:ext cx="2286000" cy="1701609"/>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7903718" y="1947672"/>
            <a:ext cx="2286000" cy="1693015"/>
          </a:xfrm>
          <a:prstGeom prst="rect">
            <a:avLst/>
          </a:prstGeom>
        </p:spPr>
      </p:pic>
      <p:pic>
        <p:nvPicPr>
          <p:cNvPr id="36" name="Picture 35">
            <a:extLst>
              <a:ext uri="{FF2B5EF4-FFF2-40B4-BE49-F238E27FC236}">
                <a16:creationId xmlns:a16="http://schemas.microsoft.com/office/drawing/2014/main" id="{AB7BAB36-772E-9D4A-8629-A7FC215A0F40}"/>
              </a:ext>
            </a:extLst>
          </p:cNvPr>
          <p:cNvPicPr>
            <a:picLocks noChangeAspect="1"/>
          </p:cNvPicPr>
          <p:nvPr/>
        </p:nvPicPr>
        <p:blipFill>
          <a:blip r:embed="rId6"/>
          <a:stretch>
            <a:fillRect/>
          </a:stretch>
        </p:blipFill>
        <p:spPr>
          <a:xfrm>
            <a:off x="-1773682" y="1947672"/>
            <a:ext cx="1645920" cy="1218971"/>
          </a:xfrm>
          <a:prstGeom prst="rect">
            <a:avLst/>
          </a:prstGeom>
        </p:spPr>
      </p:pic>
      <p:pic>
        <p:nvPicPr>
          <p:cNvPr id="38" name="Picture 37">
            <a:extLst>
              <a:ext uri="{FF2B5EF4-FFF2-40B4-BE49-F238E27FC236}">
                <a16:creationId xmlns:a16="http://schemas.microsoft.com/office/drawing/2014/main" id="{25749B9F-8933-334E-BF11-3981C0EBC227}"/>
              </a:ext>
            </a:extLst>
          </p:cNvPr>
          <p:cNvPicPr>
            <a:picLocks noChangeAspect="1"/>
          </p:cNvPicPr>
          <p:nvPr/>
        </p:nvPicPr>
        <p:blipFill>
          <a:blip r:embed="rId7"/>
          <a:stretch>
            <a:fillRect/>
          </a:stretch>
        </p:blipFill>
        <p:spPr>
          <a:xfrm>
            <a:off x="12411456" y="1941485"/>
            <a:ext cx="1645920" cy="1225158"/>
          </a:xfrm>
          <a:prstGeom prst="rect">
            <a:avLst/>
          </a:prstGeom>
        </p:spPr>
      </p:pic>
      <p:sp>
        <p:nvSpPr>
          <p:cNvPr id="10" name="TextBox 9">
            <a:extLst>
              <a:ext uri="{FF2B5EF4-FFF2-40B4-BE49-F238E27FC236}">
                <a16:creationId xmlns:a16="http://schemas.microsoft.com/office/drawing/2014/main" id="{707FA9CA-5149-1540-9203-2FFB8A916D1E}"/>
              </a:ext>
            </a:extLst>
          </p:cNvPr>
          <p:cNvSpPr txBox="1"/>
          <p:nvPr/>
        </p:nvSpPr>
        <p:spPr>
          <a:xfrm>
            <a:off x="3419242" y="685800"/>
            <a:ext cx="5353517" cy="646331"/>
          </a:xfrm>
          <a:prstGeom prst="rect">
            <a:avLst/>
          </a:prstGeom>
          <a:noFill/>
        </p:spPr>
        <p:txBody>
          <a:bodyPr wrap="none" rtlCol="0">
            <a:spAutoFit/>
          </a:bodyPr>
          <a:lstStyle/>
          <a:p>
            <a:pPr algn="ctr"/>
            <a:r>
              <a:rPr lang="en-US" sz="3600" dirty="0">
                <a:latin typeface="Copperplate Gothic Bold"/>
              </a:rPr>
              <a:t>The Oregon Wing IG</a:t>
            </a:r>
          </a:p>
        </p:txBody>
      </p:sp>
      <p:sp>
        <p:nvSpPr>
          <p:cNvPr id="11" name="TextBox 10">
            <a:extLst>
              <a:ext uri="{FF2B5EF4-FFF2-40B4-BE49-F238E27FC236}">
                <a16:creationId xmlns:a16="http://schemas.microsoft.com/office/drawing/2014/main" id="{6F02FBA1-47B8-134D-A2B3-F787F0F4FD25}"/>
              </a:ext>
            </a:extLst>
          </p:cNvPr>
          <p:cNvSpPr txBox="1"/>
          <p:nvPr/>
        </p:nvSpPr>
        <p:spPr>
          <a:xfrm>
            <a:off x="3810000" y="4572000"/>
            <a:ext cx="4572000" cy="1754326"/>
          </a:xfrm>
          <a:prstGeom prst="rect">
            <a:avLst/>
          </a:prstGeom>
          <a:noFill/>
        </p:spPr>
        <p:txBody>
          <a:bodyPr wrap="square" rtlCol="0">
            <a:spAutoFit/>
          </a:bodyPr>
          <a:lstStyle/>
          <a:p>
            <a:pPr algn="just"/>
            <a:r>
              <a:rPr lang="en-US" dirty="0"/>
              <a:t>The Oregon Wing Inspector General  is responsible for conducting unit inspections, advising the wing commander, supporting the wing staff and unit leaders, and serving as a local complaint resolution subject matter expert.</a:t>
            </a:r>
          </a:p>
        </p:txBody>
      </p:sp>
      <p:sp>
        <p:nvSpPr>
          <p:cNvPr id="13" name="TextBox 12">
            <a:extLst>
              <a:ext uri="{FF2B5EF4-FFF2-40B4-BE49-F238E27FC236}">
                <a16:creationId xmlns:a16="http://schemas.microsoft.com/office/drawing/2014/main" id="{CEC94F11-D4FA-A042-B9E5-5477F9526CD0}"/>
              </a:ext>
            </a:extLst>
          </p:cNvPr>
          <p:cNvSpPr txBox="1"/>
          <p:nvPr/>
        </p:nvSpPr>
        <p:spPr>
          <a:xfrm>
            <a:off x="12469082" y="4572000"/>
            <a:ext cx="4572000" cy="1754326"/>
          </a:xfrm>
          <a:prstGeom prst="rect">
            <a:avLst/>
          </a:prstGeom>
          <a:noFill/>
        </p:spPr>
        <p:txBody>
          <a:bodyPr wrap="square" rtlCol="0">
            <a:spAutoFit/>
          </a:bodyPr>
          <a:lstStyle/>
          <a:p>
            <a:pPr algn="just"/>
            <a:r>
              <a:rPr lang="en-US" dirty="0"/>
              <a:t>Oregon Air National Guard's 116th Air Control Squadron (ACS), located at Camp </a:t>
            </a:r>
            <a:r>
              <a:rPr lang="en-US" dirty="0" err="1"/>
              <a:t>Rilea</a:t>
            </a:r>
            <a:r>
              <a:rPr lang="en-US" dirty="0"/>
              <a:t>, Warrenton, Oregon, is a deployable radar/communications unit with superior mobility and response to global and local missions.</a:t>
            </a:r>
          </a:p>
        </p:txBody>
      </p:sp>
      <p:sp>
        <p:nvSpPr>
          <p:cNvPr id="14" name="TextBox 13">
            <a:extLst>
              <a:ext uri="{FF2B5EF4-FFF2-40B4-BE49-F238E27FC236}">
                <a16:creationId xmlns:a16="http://schemas.microsoft.com/office/drawing/2014/main" id="{81C822B1-1BAE-3A4D-A8B3-290F18AC02DE}"/>
              </a:ext>
            </a:extLst>
          </p:cNvPr>
          <p:cNvSpPr txBox="1"/>
          <p:nvPr/>
        </p:nvSpPr>
        <p:spPr>
          <a:xfrm>
            <a:off x="12269042" y="685800"/>
            <a:ext cx="7461081" cy="646331"/>
          </a:xfrm>
          <a:prstGeom prst="rect">
            <a:avLst/>
          </a:prstGeom>
          <a:noFill/>
        </p:spPr>
        <p:txBody>
          <a:bodyPr wrap="none" rtlCol="0">
            <a:spAutoFit/>
          </a:bodyPr>
          <a:lstStyle/>
          <a:p>
            <a:pPr algn="ctr"/>
            <a:r>
              <a:rPr lang="en-US" sz="3600" dirty="0">
                <a:latin typeface="Copperplate Gothic Bold"/>
              </a:rPr>
              <a:t>116</a:t>
            </a:r>
            <a:r>
              <a:rPr lang="en-US" sz="3600" baseline="30000" dirty="0">
                <a:latin typeface="Copperplate Gothic Bold"/>
              </a:rPr>
              <a:t>th</a:t>
            </a:r>
            <a:r>
              <a:rPr lang="en-US" sz="3600" dirty="0">
                <a:latin typeface="Copperplate Gothic Bold"/>
              </a:rPr>
              <a:t> Air Control Squadron</a:t>
            </a:r>
          </a:p>
        </p:txBody>
      </p:sp>
      <p:sp>
        <p:nvSpPr>
          <p:cNvPr id="2" name="TextBox 1">
            <a:extLst>
              <a:ext uri="{FF2B5EF4-FFF2-40B4-BE49-F238E27FC236}">
                <a16:creationId xmlns:a16="http://schemas.microsoft.com/office/drawing/2014/main" id="{4312AAE3-12A7-FD81-B434-9AFF553F5140}"/>
              </a:ext>
            </a:extLst>
          </p:cNvPr>
          <p:cNvSpPr txBox="1"/>
          <p:nvPr/>
        </p:nvSpPr>
        <p:spPr>
          <a:xfrm>
            <a:off x="-3783072" y="685800"/>
            <a:ext cx="3558026" cy="646331"/>
          </a:xfrm>
          <a:prstGeom prst="rect">
            <a:avLst/>
          </a:prstGeom>
          <a:noFill/>
        </p:spPr>
        <p:txBody>
          <a:bodyPr wrap="none" rtlCol="0">
            <a:spAutoFit/>
          </a:bodyPr>
          <a:lstStyle/>
          <a:p>
            <a:pPr algn="ctr"/>
            <a:r>
              <a:rPr lang="en-US" sz="3600" dirty="0">
                <a:latin typeface="Copperplate Gothic Bold"/>
              </a:rPr>
              <a:t>Some Details</a:t>
            </a:r>
          </a:p>
        </p:txBody>
      </p:sp>
      <p:pic>
        <p:nvPicPr>
          <p:cNvPr id="3" name="Picture 3" descr="Logo&#10;&#10;Description automatically generated">
            <a:extLst>
              <a:ext uri="{FF2B5EF4-FFF2-40B4-BE49-F238E27FC236}">
                <a16:creationId xmlns:a16="http://schemas.microsoft.com/office/drawing/2014/main" id="{4FC51097-F129-9FCC-F793-C768E0C17F23}"/>
              </a:ext>
            </a:extLst>
          </p:cNvPr>
          <p:cNvPicPr>
            <a:picLocks noChangeAspect="1"/>
          </p:cNvPicPr>
          <p:nvPr/>
        </p:nvPicPr>
        <p:blipFill>
          <a:blip r:embed="rId8"/>
          <a:stretch>
            <a:fillRect/>
          </a:stretch>
        </p:blipFill>
        <p:spPr>
          <a:xfrm>
            <a:off x="4410075" y="1941368"/>
            <a:ext cx="3371850" cy="2446624"/>
          </a:xfrm>
          <a:prstGeom prst="rect">
            <a:avLst/>
          </a:prstGeom>
        </p:spPr>
      </p:pic>
    </p:spTree>
    <p:extLst>
      <p:ext uri="{BB962C8B-B14F-4D97-AF65-F5344CB8AC3E}">
        <p14:creationId xmlns:p14="http://schemas.microsoft.com/office/powerpoint/2010/main" val="20063152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99DC5C-3CB3-A047-8766-84D6BD829B0D}"/>
              </a:ext>
            </a:extLst>
          </p:cNvPr>
          <p:cNvPicPr>
            <a:picLocks noChangeAspect="1"/>
          </p:cNvPicPr>
          <p:nvPr/>
        </p:nvPicPr>
        <p:blipFill>
          <a:blip r:embed="rId2"/>
          <a:stretch>
            <a:fillRect/>
          </a:stretch>
        </p:blipFill>
        <p:spPr>
          <a:xfrm>
            <a:off x="10314432" y="1947672"/>
            <a:ext cx="1645920" cy="1225158"/>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3"/>
          <a:stretch>
            <a:fillRect/>
          </a:stretch>
        </p:blipFill>
        <p:spPr>
          <a:xfrm>
            <a:off x="7903718" y="1947672"/>
            <a:ext cx="2286000" cy="1701609"/>
          </a:xfrm>
          <a:prstGeom prst="rect">
            <a:avLst/>
          </a:prstGeom>
        </p:spPr>
      </p:pic>
      <p:pic>
        <p:nvPicPr>
          <p:cNvPr id="31" name="Picture 30">
            <a:extLst>
              <a:ext uri="{FF2B5EF4-FFF2-40B4-BE49-F238E27FC236}">
                <a16:creationId xmlns:a16="http://schemas.microsoft.com/office/drawing/2014/main" id="{16483646-9C83-0B48-B374-20C2445DE664}"/>
              </a:ext>
            </a:extLst>
          </p:cNvPr>
          <p:cNvPicPr>
            <a:picLocks noChangeAspect="1"/>
          </p:cNvPicPr>
          <p:nvPr/>
        </p:nvPicPr>
        <p:blipFill>
          <a:blip r:embed="rId4"/>
          <a:stretch>
            <a:fillRect/>
          </a:stretch>
        </p:blipFill>
        <p:spPr>
          <a:xfrm>
            <a:off x="219456" y="1947672"/>
            <a:ext cx="1645920" cy="1225158"/>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4400804" y="1947672"/>
            <a:ext cx="3378200" cy="2501900"/>
          </a:xfrm>
          <a:prstGeom prst="rect">
            <a:avLst/>
          </a:prstGeom>
        </p:spPr>
      </p:pic>
      <p:pic>
        <p:nvPicPr>
          <p:cNvPr id="37" name="Picture 36">
            <a:extLst>
              <a:ext uri="{FF2B5EF4-FFF2-40B4-BE49-F238E27FC236}">
                <a16:creationId xmlns:a16="http://schemas.microsoft.com/office/drawing/2014/main" id="{7B0133D9-3E82-5C48-84B4-55BB852990DC}"/>
              </a:ext>
            </a:extLst>
          </p:cNvPr>
          <p:cNvPicPr>
            <a:picLocks noChangeAspect="1"/>
          </p:cNvPicPr>
          <p:nvPr/>
        </p:nvPicPr>
        <p:blipFill>
          <a:blip r:embed="rId6"/>
          <a:stretch>
            <a:fillRect/>
          </a:stretch>
        </p:blipFill>
        <p:spPr>
          <a:xfrm>
            <a:off x="1990090" y="1947672"/>
            <a:ext cx="2286000" cy="1693015"/>
          </a:xfrm>
          <a:prstGeom prst="rect">
            <a:avLst/>
          </a:prstGeom>
        </p:spPr>
      </p:pic>
      <p:sp>
        <p:nvSpPr>
          <p:cNvPr id="36" name="TextBox 35">
            <a:extLst>
              <a:ext uri="{FF2B5EF4-FFF2-40B4-BE49-F238E27FC236}">
                <a16:creationId xmlns:a16="http://schemas.microsoft.com/office/drawing/2014/main" id="{31AA16F3-8AFB-004B-80DE-56C7DD627B81}"/>
              </a:ext>
            </a:extLst>
          </p:cNvPr>
          <p:cNvSpPr txBox="1"/>
          <p:nvPr/>
        </p:nvSpPr>
        <p:spPr>
          <a:xfrm>
            <a:off x="-4705523" y="4572000"/>
            <a:ext cx="4572000" cy="1754326"/>
          </a:xfrm>
          <a:prstGeom prst="rect">
            <a:avLst/>
          </a:prstGeom>
          <a:noFill/>
        </p:spPr>
        <p:txBody>
          <a:bodyPr wrap="square" rtlCol="0">
            <a:spAutoFit/>
          </a:bodyPr>
          <a:lstStyle/>
          <a:p>
            <a:pPr algn="just"/>
            <a:r>
              <a:rPr lang="en-US" dirty="0"/>
              <a:t>The Oregon Wing Inspector General  is responsible for conducting unit inspections, advising the wing commander, supporting the wing staff and unit leaders, and serving as a local complaint resolution subject matter expert.</a:t>
            </a:r>
          </a:p>
        </p:txBody>
      </p:sp>
      <p:pic>
        <p:nvPicPr>
          <p:cNvPr id="38" name="Picture 37">
            <a:extLst>
              <a:ext uri="{FF2B5EF4-FFF2-40B4-BE49-F238E27FC236}">
                <a16:creationId xmlns:a16="http://schemas.microsoft.com/office/drawing/2014/main" id="{8B3EBB2D-E701-034E-B199-61FD7B26A92D}"/>
              </a:ext>
            </a:extLst>
          </p:cNvPr>
          <p:cNvPicPr>
            <a:picLocks noChangeAspect="1"/>
          </p:cNvPicPr>
          <p:nvPr/>
        </p:nvPicPr>
        <p:blipFill>
          <a:blip r:embed="rId7"/>
          <a:stretch>
            <a:fillRect/>
          </a:stretch>
        </p:blipFill>
        <p:spPr>
          <a:xfrm>
            <a:off x="-1779443" y="1947672"/>
            <a:ext cx="1645920" cy="1225158"/>
          </a:xfrm>
          <a:prstGeom prst="rect">
            <a:avLst/>
          </a:prstGeom>
        </p:spPr>
      </p:pic>
      <p:sp>
        <p:nvSpPr>
          <p:cNvPr id="40" name="TextBox 39">
            <a:extLst>
              <a:ext uri="{FF2B5EF4-FFF2-40B4-BE49-F238E27FC236}">
                <a16:creationId xmlns:a16="http://schemas.microsoft.com/office/drawing/2014/main" id="{EDA041CF-C8AA-164C-B0B2-01E907D3FABE}"/>
              </a:ext>
            </a:extLst>
          </p:cNvPr>
          <p:cNvSpPr txBox="1"/>
          <p:nvPr/>
        </p:nvSpPr>
        <p:spPr>
          <a:xfrm>
            <a:off x="2264762" y="685800"/>
            <a:ext cx="7662483" cy="646331"/>
          </a:xfrm>
          <a:prstGeom prst="rect">
            <a:avLst/>
          </a:prstGeom>
          <a:noFill/>
        </p:spPr>
        <p:txBody>
          <a:bodyPr wrap="none" lIns="91440" tIns="45720" rIns="91440" bIns="45720" rtlCol="0" anchor="t">
            <a:spAutoFit/>
          </a:bodyPr>
          <a:lstStyle/>
          <a:p>
            <a:pPr algn="ctr"/>
            <a:r>
              <a:rPr lang="en-US" sz="3600" dirty="0">
                <a:latin typeface="Copperplate Gothic Bold"/>
              </a:rPr>
              <a:t>116th Air Control Squadron</a:t>
            </a:r>
          </a:p>
        </p:txBody>
      </p:sp>
      <p:sp>
        <p:nvSpPr>
          <p:cNvPr id="2" name="TextBox 1">
            <a:extLst>
              <a:ext uri="{FF2B5EF4-FFF2-40B4-BE49-F238E27FC236}">
                <a16:creationId xmlns:a16="http://schemas.microsoft.com/office/drawing/2014/main" id="{B3941607-275D-9046-BD4F-036D5A7D212B}"/>
              </a:ext>
            </a:extLst>
          </p:cNvPr>
          <p:cNvSpPr txBox="1"/>
          <p:nvPr/>
        </p:nvSpPr>
        <p:spPr>
          <a:xfrm>
            <a:off x="3810000" y="4572000"/>
            <a:ext cx="4572000" cy="1754326"/>
          </a:xfrm>
          <a:prstGeom prst="rect">
            <a:avLst/>
          </a:prstGeom>
          <a:noFill/>
        </p:spPr>
        <p:txBody>
          <a:bodyPr wrap="square" rtlCol="0">
            <a:spAutoFit/>
          </a:bodyPr>
          <a:lstStyle/>
          <a:p>
            <a:pPr algn="just"/>
            <a:r>
              <a:rPr lang="en-US" dirty="0"/>
              <a:t>Oregon Air National Guard's 116th Air Control Squadron (ACS), located at Camp </a:t>
            </a:r>
            <a:r>
              <a:rPr lang="en-US" dirty="0" err="1"/>
              <a:t>Rilea</a:t>
            </a:r>
            <a:r>
              <a:rPr lang="en-US" dirty="0"/>
              <a:t>, Warrenton, Oregon, is a deployable radar/communications unit with superior mobility and response to global and local missions.</a:t>
            </a:r>
          </a:p>
        </p:txBody>
      </p:sp>
      <p:sp>
        <p:nvSpPr>
          <p:cNvPr id="41" name="TextBox 40">
            <a:extLst>
              <a:ext uri="{FF2B5EF4-FFF2-40B4-BE49-F238E27FC236}">
                <a16:creationId xmlns:a16="http://schemas.microsoft.com/office/drawing/2014/main" id="{DD1DC1B6-95AC-7E46-993F-A6284F1A882B}"/>
              </a:ext>
            </a:extLst>
          </p:cNvPr>
          <p:cNvSpPr txBox="1"/>
          <p:nvPr/>
        </p:nvSpPr>
        <p:spPr>
          <a:xfrm>
            <a:off x="12801600" y="4572000"/>
            <a:ext cx="4572000" cy="1754326"/>
          </a:xfrm>
          <a:prstGeom prst="rect">
            <a:avLst/>
          </a:prstGeom>
          <a:noFill/>
        </p:spPr>
        <p:txBody>
          <a:bodyPr wrap="square" rtlCol="0">
            <a:spAutoFit/>
          </a:bodyPr>
          <a:lstStyle/>
          <a:p>
            <a:pPr algn="just"/>
            <a:r>
              <a:rPr lang="en-US" dirty="0"/>
              <a:t>With an B.S. in Psychology from the University of Alaska Anchorage, and a M.A. from Pacific University, Ed Bos is currently a doctoral student working on a Doctor of Psychology degree, with an emphasis in Health Psychology and an interest in primary care.</a:t>
            </a:r>
          </a:p>
        </p:txBody>
      </p:sp>
      <p:sp>
        <p:nvSpPr>
          <p:cNvPr id="42" name="TextBox 41">
            <a:extLst>
              <a:ext uri="{FF2B5EF4-FFF2-40B4-BE49-F238E27FC236}">
                <a16:creationId xmlns:a16="http://schemas.microsoft.com/office/drawing/2014/main" id="{653CED5F-1015-C04C-B85E-DCB5AFEB96BC}"/>
              </a:ext>
            </a:extLst>
          </p:cNvPr>
          <p:cNvSpPr txBox="1"/>
          <p:nvPr/>
        </p:nvSpPr>
        <p:spPr>
          <a:xfrm>
            <a:off x="-5556265" y="685800"/>
            <a:ext cx="5353517" cy="646331"/>
          </a:xfrm>
          <a:prstGeom prst="rect">
            <a:avLst/>
          </a:prstGeom>
          <a:noFill/>
        </p:spPr>
        <p:txBody>
          <a:bodyPr wrap="none" rtlCol="0">
            <a:spAutoFit/>
          </a:bodyPr>
          <a:lstStyle/>
          <a:p>
            <a:pPr algn="ctr"/>
            <a:r>
              <a:rPr lang="en-US" sz="3600" dirty="0">
                <a:latin typeface="Copperplate Gothic Bold"/>
              </a:rPr>
              <a:t>The Oregon Wing IG</a:t>
            </a:r>
          </a:p>
        </p:txBody>
      </p:sp>
      <p:sp>
        <p:nvSpPr>
          <p:cNvPr id="43" name="TextBox 42">
            <a:extLst>
              <a:ext uri="{FF2B5EF4-FFF2-40B4-BE49-F238E27FC236}">
                <a16:creationId xmlns:a16="http://schemas.microsoft.com/office/drawing/2014/main" id="{828B91BF-9A4D-0347-AA1B-5ECB0715A514}"/>
              </a:ext>
            </a:extLst>
          </p:cNvPr>
          <p:cNvSpPr txBox="1"/>
          <p:nvPr/>
        </p:nvSpPr>
        <p:spPr>
          <a:xfrm>
            <a:off x="12651755" y="685800"/>
            <a:ext cx="3253711" cy="646331"/>
          </a:xfrm>
          <a:prstGeom prst="rect">
            <a:avLst/>
          </a:prstGeom>
          <a:noFill/>
        </p:spPr>
        <p:txBody>
          <a:bodyPr wrap="none" rtlCol="0">
            <a:spAutoFit/>
          </a:bodyPr>
          <a:lstStyle/>
          <a:p>
            <a:pPr algn="ctr"/>
            <a:r>
              <a:rPr lang="en-US" sz="3600" dirty="0">
                <a:latin typeface="Copperplate Gothic Bold"/>
              </a:rPr>
              <a:t>Psychology</a:t>
            </a:r>
          </a:p>
        </p:txBody>
      </p:sp>
      <p:pic>
        <p:nvPicPr>
          <p:cNvPr id="15" name="Picture 14">
            <a:extLst>
              <a:ext uri="{FF2B5EF4-FFF2-40B4-BE49-F238E27FC236}">
                <a16:creationId xmlns:a16="http://schemas.microsoft.com/office/drawing/2014/main" id="{4F56F781-9127-2945-97F7-67E06D3A2A5A}"/>
              </a:ext>
            </a:extLst>
          </p:cNvPr>
          <p:cNvPicPr>
            <a:picLocks noChangeAspect="1"/>
          </p:cNvPicPr>
          <p:nvPr/>
        </p:nvPicPr>
        <p:blipFill>
          <a:blip r:embed="rId8"/>
          <a:stretch>
            <a:fillRect/>
          </a:stretch>
        </p:blipFill>
        <p:spPr>
          <a:xfrm>
            <a:off x="12284536" y="1947672"/>
            <a:ext cx="1645920" cy="1225158"/>
          </a:xfrm>
          <a:prstGeom prst="rect">
            <a:avLst/>
          </a:prstGeom>
        </p:spPr>
      </p:pic>
    </p:spTree>
    <p:extLst>
      <p:ext uri="{BB962C8B-B14F-4D97-AF65-F5344CB8AC3E}">
        <p14:creationId xmlns:p14="http://schemas.microsoft.com/office/powerpoint/2010/main" val="9561900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A0F2B-37B8-C54F-BD15-41333502D5CF}"/>
              </a:ext>
            </a:extLst>
          </p:cNvPr>
          <p:cNvPicPr>
            <a:picLocks noChangeAspect="1"/>
          </p:cNvPicPr>
          <p:nvPr/>
        </p:nvPicPr>
        <p:blipFill>
          <a:blip r:embed="rId2"/>
          <a:stretch>
            <a:fillRect/>
          </a:stretch>
        </p:blipFill>
        <p:spPr>
          <a:xfrm>
            <a:off x="10317480" y="1946597"/>
            <a:ext cx="1645920" cy="1225158"/>
          </a:xfrm>
          <a:prstGeom prst="rect">
            <a:avLst/>
          </a:prstGeom>
        </p:spPr>
      </p:pic>
      <p:pic>
        <p:nvPicPr>
          <p:cNvPr id="13" name="Picture 12">
            <a:extLst>
              <a:ext uri="{FF2B5EF4-FFF2-40B4-BE49-F238E27FC236}">
                <a16:creationId xmlns:a16="http://schemas.microsoft.com/office/drawing/2014/main" id="{BD99DC5C-3CB3-A047-8766-84D6BD829B0D}"/>
              </a:ext>
            </a:extLst>
          </p:cNvPr>
          <p:cNvPicPr>
            <a:picLocks noChangeAspect="1"/>
          </p:cNvPicPr>
          <p:nvPr/>
        </p:nvPicPr>
        <p:blipFill>
          <a:blip r:embed="rId3"/>
          <a:stretch>
            <a:fillRect/>
          </a:stretch>
        </p:blipFill>
        <p:spPr>
          <a:xfrm>
            <a:off x="7906285" y="1946597"/>
            <a:ext cx="2286000" cy="1701609"/>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4"/>
          <a:stretch>
            <a:fillRect/>
          </a:stretch>
        </p:blipFill>
        <p:spPr>
          <a:xfrm>
            <a:off x="4402890" y="1946597"/>
            <a:ext cx="3378200" cy="2514600"/>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1991695" y="1946597"/>
            <a:ext cx="2286000" cy="1693015"/>
          </a:xfrm>
          <a:prstGeom prst="rect">
            <a:avLst/>
          </a:prstGeom>
        </p:spPr>
      </p:pic>
      <p:pic>
        <p:nvPicPr>
          <p:cNvPr id="37" name="Picture 36">
            <a:extLst>
              <a:ext uri="{FF2B5EF4-FFF2-40B4-BE49-F238E27FC236}">
                <a16:creationId xmlns:a16="http://schemas.microsoft.com/office/drawing/2014/main" id="{7B0133D9-3E82-5C48-84B4-55BB852990DC}"/>
              </a:ext>
            </a:extLst>
          </p:cNvPr>
          <p:cNvPicPr>
            <a:picLocks noChangeAspect="1"/>
          </p:cNvPicPr>
          <p:nvPr/>
        </p:nvPicPr>
        <p:blipFill>
          <a:blip r:embed="rId6"/>
          <a:stretch>
            <a:fillRect/>
          </a:stretch>
        </p:blipFill>
        <p:spPr>
          <a:xfrm>
            <a:off x="220580" y="1946597"/>
            <a:ext cx="1645920" cy="1218971"/>
          </a:xfrm>
          <a:prstGeom prst="rect">
            <a:avLst/>
          </a:prstGeom>
        </p:spPr>
      </p:pic>
      <p:pic>
        <p:nvPicPr>
          <p:cNvPr id="34" name="Picture 33">
            <a:extLst>
              <a:ext uri="{FF2B5EF4-FFF2-40B4-BE49-F238E27FC236}">
                <a16:creationId xmlns:a16="http://schemas.microsoft.com/office/drawing/2014/main" id="{22593E15-F28E-7D48-8C6F-F7433C698AFB}"/>
              </a:ext>
            </a:extLst>
          </p:cNvPr>
          <p:cNvPicPr>
            <a:picLocks noChangeAspect="1"/>
          </p:cNvPicPr>
          <p:nvPr/>
        </p:nvPicPr>
        <p:blipFill>
          <a:blip r:embed="rId7"/>
          <a:stretch>
            <a:fillRect/>
          </a:stretch>
        </p:blipFill>
        <p:spPr>
          <a:xfrm>
            <a:off x="-1637900" y="1940409"/>
            <a:ext cx="1645920" cy="1225159"/>
          </a:xfrm>
          <a:prstGeom prst="rect">
            <a:avLst/>
          </a:prstGeom>
        </p:spPr>
      </p:pic>
      <p:sp>
        <p:nvSpPr>
          <p:cNvPr id="8" name="TextBox 7">
            <a:extLst>
              <a:ext uri="{FF2B5EF4-FFF2-40B4-BE49-F238E27FC236}">
                <a16:creationId xmlns:a16="http://schemas.microsoft.com/office/drawing/2014/main" id="{595F8581-58C5-7D45-9B66-DB4AEFFA23D5}"/>
              </a:ext>
            </a:extLst>
          </p:cNvPr>
          <p:cNvSpPr txBox="1"/>
          <p:nvPr/>
        </p:nvSpPr>
        <p:spPr>
          <a:xfrm>
            <a:off x="4469146" y="685800"/>
            <a:ext cx="3253711" cy="646331"/>
          </a:xfrm>
          <a:prstGeom prst="rect">
            <a:avLst/>
          </a:prstGeom>
          <a:noFill/>
        </p:spPr>
        <p:txBody>
          <a:bodyPr wrap="none" lIns="91440" tIns="45720" rIns="91440" bIns="45720" rtlCol="0" anchor="t">
            <a:spAutoFit/>
          </a:bodyPr>
          <a:lstStyle/>
          <a:p>
            <a:pPr algn="ctr"/>
            <a:r>
              <a:rPr lang="en-US" sz="3600" dirty="0">
                <a:latin typeface="Copperplate Gothic Bold"/>
              </a:rPr>
              <a:t>Psychology</a:t>
            </a:r>
          </a:p>
        </p:txBody>
      </p:sp>
      <p:sp>
        <p:nvSpPr>
          <p:cNvPr id="9" name="TextBox 8">
            <a:extLst>
              <a:ext uri="{FF2B5EF4-FFF2-40B4-BE49-F238E27FC236}">
                <a16:creationId xmlns:a16="http://schemas.microsoft.com/office/drawing/2014/main" id="{0FE1C654-2A00-DF4D-89BE-FD533276CAE4}"/>
              </a:ext>
            </a:extLst>
          </p:cNvPr>
          <p:cNvSpPr txBox="1"/>
          <p:nvPr/>
        </p:nvSpPr>
        <p:spPr>
          <a:xfrm>
            <a:off x="-5029200" y="4572000"/>
            <a:ext cx="4572000" cy="1754326"/>
          </a:xfrm>
          <a:prstGeom prst="rect">
            <a:avLst/>
          </a:prstGeom>
          <a:noFill/>
        </p:spPr>
        <p:txBody>
          <a:bodyPr wrap="square" rtlCol="0">
            <a:spAutoFit/>
          </a:bodyPr>
          <a:lstStyle/>
          <a:p>
            <a:pPr algn="just"/>
            <a:r>
              <a:rPr lang="en-US" dirty="0"/>
              <a:t>Oregon Air National Guard's 116th Air Control Squadron (ACS), located at Camp </a:t>
            </a:r>
            <a:r>
              <a:rPr lang="en-US" dirty="0" err="1"/>
              <a:t>Rilea</a:t>
            </a:r>
            <a:r>
              <a:rPr lang="en-US" dirty="0"/>
              <a:t>, Warrenton, Oregon, is a deployable radar/communications unit with superior mobility and response to global and local missions.</a:t>
            </a:r>
          </a:p>
        </p:txBody>
      </p:sp>
      <p:sp>
        <p:nvSpPr>
          <p:cNvPr id="10" name="TextBox 9">
            <a:extLst>
              <a:ext uri="{FF2B5EF4-FFF2-40B4-BE49-F238E27FC236}">
                <a16:creationId xmlns:a16="http://schemas.microsoft.com/office/drawing/2014/main" id="{10AB7904-7F8C-3C47-9495-A77FC031F806}"/>
              </a:ext>
            </a:extLst>
          </p:cNvPr>
          <p:cNvSpPr txBox="1"/>
          <p:nvPr/>
        </p:nvSpPr>
        <p:spPr>
          <a:xfrm>
            <a:off x="3810000" y="4572000"/>
            <a:ext cx="4572000" cy="1754326"/>
          </a:xfrm>
          <a:prstGeom prst="rect">
            <a:avLst/>
          </a:prstGeom>
          <a:noFill/>
        </p:spPr>
        <p:txBody>
          <a:bodyPr wrap="square" rtlCol="0">
            <a:spAutoFit/>
          </a:bodyPr>
          <a:lstStyle/>
          <a:p>
            <a:pPr algn="just"/>
            <a:r>
              <a:rPr lang="en-US" dirty="0"/>
              <a:t>With an B.S. in Psychology from the University of Alaska Anchorage, and a M.A. from Pacific University, Ed Bos is currently a doctoral student working on a Doctor of Psychology degree, with an emphasis in Health Psychology and an interest in primary care.</a:t>
            </a:r>
          </a:p>
        </p:txBody>
      </p:sp>
      <p:sp>
        <p:nvSpPr>
          <p:cNvPr id="12" name="TextBox 11">
            <a:extLst>
              <a:ext uri="{FF2B5EF4-FFF2-40B4-BE49-F238E27FC236}">
                <a16:creationId xmlns:a16="http://schemas.microsoft.com/office/drawing/2014/main" id="{E83F26E1-5BB2-C14D-8BA6-AFAACB488280}"/>
              </a:ext>
            </a:extLst>
          </p:cNvPr>
          <p:cNvSpPr txBox="1"/>
          <p:nvPr/>
        </p:nvSpPr>
        <p:spPr>
          <a:xfrm>
            <a:off x="12344400" y="4572000"/>
            <a:ext cx="4572000" cy="1477328"/>
          </a:xfrm>
          <a:prstGeom prst="rect">
            <a:avLst/>
          </a:prstGeom>
          <a:noFill/>
        </p:spPr>
        <p:txBody>
          <a:bodyPr wrap="square" rtlCol="0">
            <a:spAutoFit/>
          </a:bodyPr>
          <a:lstStyle/>
          <a:p>
            <a:pPr algn="just"/>
            <a:r>
              <a:rPr lang="en-US" dirty="0"/>
              <a:t>Service on the CAP Health Services team, and the CAP CISM program management team, including development of the Health Services Specialty Track (pending) and the shift away from ICISF training to a peer-supporter model.</a:t>
            </a:r>
          </a:p>
        </p:txBody>
      </p:sp>
      <p:sp>
        <p:nvSpPr>
          <p:cNvPr id="14" name="TextBox 13">
            <a:extLst>
              <a:ext uri="{FF2B5EF4-FFF2-40B4-BE49-F238E27FC236}">
                <a16:creationId xmlns:a16="http://schemas.microsoft.com/office/drawing/2014/main" id="{0A8E6805-EDE2-2F43-B294-CF0F2B4E2BE5}"/>
              </a:ext>
            </a:extLst>
          </p:cNvPr>
          <p:cNvSpPr txBox="1"/>
          <p:nvPr/>
        </p:nvSpPr>
        <p:spPr>
          <a:xfrm>
            <a:off x="-7918742" y="686112"/>
            <a:ext cx="7461081" cy="646331"/>
          </a:xfrm>
          <a:prstGeom prst="rect">
            <a:avLst/>
          </a:prstGeom>
          <a:noFill/>
        </p:spPr>
        <p:txBody>
          <a:bodyPr wrap="none" rtlCol="0">
            <a:spAutoFit/>
          </a:bodyPr>
          <a:lstStyle/>
          <a:p>
            <a:pPr algn="ctr"/>
            <a:r>
              <a:rPr lang="en-US" sz="3600" dirty="0">
                <a:latin typeface="Copperplate Gothic Bold"/>
              </a:rPr>
              <a:t>116</a:t>
            </a:r>
            <a:r>
              <a:rPr lang="en-US" sz="3600" baseline="30000" dirty="0">
                <a:latin typeface="Copperplate Gothic Bold"/>
              </a:rPr>
              <a:t>th</a:t>
            </a:r>
            <a:r>
              <a:rPr lang="en-US" sz="3600" dirty="0">
                <a:latin typeface="Copperplate Gothic Bold"/>
              </a:rPr>
              <a:t> Air Control Squadron</a:t>
            </a:r>
          </a:p>
        </p:txBody>
      </p:sp>
      <p:sp>
        <p:nvSpPr>
          <p:cNvPr id="15" name="TextBox 14">
            <a:extLst>
              <a:ext uri="{FF2B5EF4-FFF2-40B4-BE49-F238E27FC236}">
                <a16:creationId xmlns:a16="http://schemas.microsoft.com/office/drawing/2014/main" id="{E0CD9F43-7AE0-754A-B82D-05A0C02593AD}"/>
              </a:ext>
            </a:extLst>
          </p:cNvPr>
          <p:cNvSpPr txBox="1"/>
          <p:nvPr/>
        </p:nvSpPr>
        <p:spPr>
          <a:xfrm>
            <a:off x="12374308" y="685799"/>
            <a:ext cx="6116163" cy="646331"/>
          </a:xfrm>
          <a:prstGeom prst="rect">
            <a:avLst/>
          </a:prstGeom>
          <a:noFill/>
        </p:spPr>
        <p:txBody>
          <a:bodyPr wrap="none" rtlCol="0">
            <a:spAutoFit/>
          </a:bodyPr>
          <a:lstStyle/>
          <a:p>
            <a:pPr algn="ctr"/>
            <a:r>
              <a:rPr lang="en-US" sz="3600" dirty="0">
                <a:latin typeface="Copperplate Gothic Bold"/>
              </a:rPr>
              <a:t>Health Services/CISM</a:t>
            </a:r>
          </a:p>
        </p:txBody>
      </p:sp>
      <p:pic>
        <p:nvPicPr>
          <p:cNvPr id="16" name="Picture 15">
            <a:extLst>
              <a:ext uri="{FF2B5EF4-FFF2-40B4-BE49-F238E27FC236}">
                <a16:creationId xmlns:a16="http://schemas.microsoft.com/office/drawing/2014/main" id="{F618DAEA-C809-9C44-B103-5194BD8ABB5C}"/>
              </a:ext>
            </a:extLst>
          </p:cNvPr>
          <p:cNvPicPr>
            <a:picLocks noChangeAspect="1"/>
          </p:cNvPicPr>
          <p:nvPr/>
        </p:nvPicPr>
        <p:blipFill>
          <a:blip r:embed="rId8"/>
          <a:stretch>
            <a:fillRect/>
          </a:stretch>
        </p:blipFill>
        <p:spPr>
          <a:xfrm>
            <a:off x="12374308" y="1940409"/>
            <a:ext cx="1645920" cy="1218971"/>
          </a:xfrm>
          <a:prstGeom prst="rect">
            <a:avLst/>
          </a:prstGeom>
        </p:spPr>
      </p:pic>
    </p:spTree>
    <p:extLst>
      <p:ext uri="{BB962C8B-B14F-4D97-AF65-F5344CB8AC3E}">
        <p14:creationId xmlns:p14="http://schemas.microsoft.com/office/powerpoint/2010/main" val="20762722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A0F2B-37B8-C54F-BD15-41333502D5CF}"/>
              </a:ext>
            </a:extLst>
          </p:cNvPr>
          <p:cNvPicPr>
            <a:picLocks noChangeAspect="1"/>
          </p:cNvPicPr>
          <p:nvPr/>
        </p:nvPicPr>
        <p:blipFill>
          <a:blip r:embed="rId2"/>
          <a:stretch>
            <a:fillRect/>
          </a:stretch>
        </p:blipFill>
        <p:spPr>
          <a:xfrm>
            <a:off x="7933822" y="1947672"/>
            <a:ext cx="2286000" cy="1701609"/>
          </a:xfrm>
          <a:prstGeom prst="rect">
            <a:avLst/>
          </a:prstGeom>
        </p:spPr>
      </p:pic>
      <p:pic>
        <p:nvPicPr>
          <p:cNvPr id="13" name="Picture 12">
            <a:extLst>
              <a:ext uri="{FF2B5EF4-FFF2-40B4-BE49-F238E27FC236}">
                <a16:creationId xmlns:a16="http://schemas.microsoft.com/office/drawing/2014/main" id="{BD99DC5C-3CB3-A047-8766-84D6BD829B0D}"/>
              </a:ext>
            </a:extLst>
          </p:cNvPr>
          <p:cNvPicPr>
            <a:picLocks noChangeAspect="1"/>
          </p:cNvPicPr>
          <p:nvPr/>
        </p:nvPicPr>
        <p:blipFill>
          <a:blip r:embed="rId3"/>
          <a:stretch>
            <a:fillRect/>
          </a:stretch>
        </p:blipFill>
        <p:spPr>
          <a:xfrm>
            <a:off x="4423921" y="1947672"/>
            <a:ext cx="3378200" cy="2514600"/>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4"/>
          <a:stretch>
            <a:fillRect/>
          </a:stretch>
        </p:blipFill>
        <p:spPr>
          <a:xfrm>
            <a:off x="2006220" y="1947672"/>
            <a:ext cx="2286000" cy="1701609"/>
          </a:xfrm>
          <a:prstGeom prst="rect">
            <a:avLst/>
          </a:prstGeom>
        </p:spPr>
      </p:pic>
      <p:pic>
        <p:nvPicPr>
          <p:cNvPr id="33" name="Picture 32">
            <a:extLst>
              <a:ext uri="{FF2B5EF4-FFF2-40B4-BE49-F238E27FC236}">
                <a16:creationId xmlns:a16="http://schemas.microsoft.com/office/drawing/2014/main" id="{563450FA-56BB-5740-AB6B-838495D2BF8A}"/>
              </a:ext>
            </a:extLst>
          </p:cNvPr>
          <p:cNvPicPr>
            <a:picLocks noChangeAspect="1"/>
          </p:cNvPicPr>
          <p:nvPr/>
        </p:nvPicPr>
        <p:blipFill>
          <a:blip r:embed="rId5"/>
          <a:stretch>
            <a:fillRect/>
          </a:stretch>
        </p:blipFill>
        <p:spPr>
          <a:xfrm>
            <a:off x="219456" y="1947672"/>
            <a:ext cx="1645920" cy="1218971"/>
          </a:xfrm>
          <a:prstGeom prst="rect">
            <a:avLst/>
          </a:prstGeom>
        </p:spPr>
      </p:pic>
      <p:pic>
        <p:nvPicPr>
          <p:cNvPr id="35" name="Picture 34">
            <a:extLst>
              <a:ext uri="{FF2B5EF4-FFF2-40B4-BE49-F238E27FC236}">
                <a16:creationId xmlns:a16="http://schemas.microsoft.com/office/drawing/2014/main" id="{4D7E57C7-6FBB-C841-B30B-6EAC8264ADBA}"/>
              </a:ext>
            </a:extLst>
          </p:cNvPr>
          <p:cNvPicPr>
            <a:picLocks noChangeAspect="1"/>
          </p:cNvPicPr>
          <p:nvPr/>
        </p:nvPicPr>
        <p:blipFill>
          <a:blip r:embed="rId6"/>
          <a:stretch>
            <a:fillRect/>
          </a:stretch>
        </p:blipFill>
        <p:spPr>
          <a:xfrm>
            <a:off x="10314432" y="1928181"/>
            <a:ext cx="1645920" cy="1218971"/>
          </a:xfrm>
          <a:prstGeom prst="rect">
            <a:avLst/>
          </a:prstGeom>
        </p:spPr>
      </p:pic>
      <p:pic>
        <p:nvPicPr>
          <p:cNvPr id="38" name="Picture 37">
            <a:extLst>
              <a:ext uri="{FF2B5EF4-FFF2-40B4-BE49-F238E27FC236}">
                <a16:creationId xmlns:a16="http://schemas.microsoft.com/office/drawing/2014/main" id="{F020033C-7D5E-114B-BB86-E6AF39E0A27B}"/>
              </a:ext>
            </a:extLst>
          </p:cNvPr>
          <p:cNvPicPr>
            <a:picLocks noChangeAspect="1"/>
          </p:cNvPicPr>
          <p:nvPr/>
        </p:nvPicPr>
        <p:blipFill>
          <a:blip r:embed="rId7"/>
          <a:stretch>
            <a:fillRect/>
          </a:stretch>
        </p:blipFill>
        <p:spPr>
          <a:xfrm>
            <a:off x="-1636776" y="1928181"/>
            <a:ext cx="1645920" cy="1218971"/>
          </a:xfrm>
          <a:prstGeom prst="rect">
            <a:avLst/>
          </a:prstGeom>
        </p:spPr>
      </p:pic>
      <p:pic>
        <p:nvPicPr>
          <p:cNvPr id="39" name="Picture 38">
            <a:extLst>
              <a:ext uri="{FF2B5EF4-FFF2-40B4-BE49-F238E27FC236}">
                <a16:creationId xmlns:a16="http://schemas.microsoft.com/office/drawing/2014/main" id="{D513F704-87CF-E945-B48A-87F894BB5596}"/>
              </a:ext>
            </a:extLst>
          </p:cNvPr>
          <p:cNvPicPr>
            <a:picLocks noChangeAspect="1"/>
          </p:cNvPicPr>
          <p:nvPr/>
        </p:nvPicPr>
        <p:blipFill>
          <a:blip r:embed="rId8"/>
          <a:stretch>
            <a:fillRect/>
          </a:stretch>
        </p:blipFill>
        <p:spPr>
          <a:xfrm>
            <a:off x="12289658" y="1928180"/>
            <a:ext cx="1645920" cy="1218971"/>
          </a:xfrm>
          <a:prstGeom prst="rect">
            <a:avLst/>
          </a:prstGeom>
        </p:spPr>
      </p:pic>
      <p:sp>
        <p:nvSpPr>
          <p:cNvPr id="40" name="TextBox 39">
            <a:extLst>
              <a:ext uri="{FF2B5EF4-FFF2-40B4-BE49-F238E27FC236}">
                <a16:creationId xmlns:a16="http://schemas.microsoft.com/office/drawing/2014/main" id="{9DCD65B2-854A-B546-AA7A-713BF2CA7F19}"/>
              </a:ext>
            </a:extLst>
          </p:cNvPr>
          <p:cNvSpPr txBox="1"/>
          <p:nvPr/>
        </p:nvSpPr>
        <p:spPr>
          <a:xfrm>
            <a:off x="3037923" y="685800"/>
            <a:ext cx="6116163" cy="646331"/>
          </a:xfrm>
          <a:prstGeom prst="rect">
            <a:avLst/>
          </a:prstGeom>
          <a:noFill/>
        </p:spPr>
        <p:txBody>
          <a:bodyPr wrap="none" rtlCol="0">
            <a:spAutoFit/>
          </a:bodyPr>
          <a:lstStyle/>
          <a:p>
            <a:pPr algn="ctr"/>
            <a:r>
              <a:rPr lang="en-US" sz="3600" dirty="0">
                <a:latin typeface="Copperplate Gothic Bold"/>
              </a:rPr>
              <a:t>Health Services/CISM</a:t>
            </a:r>
          </a:p>
        </p:txBody>
      </p:sp>
      <p:sp>
        <p:nvSpPr>
          <p:cNvPr id="41" name="TextBox 40">
            <a:extLst>
              <a:ext uri="{FF2B5EF4-FFF2-40B4-BE49-F238E27FC236}">
                <a16:creationId xmlns:a16="http://schemas.microsoft.com/office/drawing/2014/main" id="{F98BF403-7C26-5A47-9A0E-941592837C7A}"/>
              </a:ext>
            </a:extLst>
          </p:cNvPr>
          <p:cNvSpPr txBox="1"/>
          <p:nvPr/>
        </p:nvSpPr>
        <p:spPr>
          <a:xfrm>
            <a:off x="-5029200" y="4572000"/>
            <a:ext cx="4572000" cy="1754326"/>
          </a:xfrm>
          <a:prstGeom prst="rect">
            <a:avLst/>
          </a:prstGeom>
          <a:noFill/>
        </p:spPr>
        <p:txBody>
          <a:bodyPr wrap="square" rtlCol="0">
            <a:spAutoFit/>
          </a:bodyPr>
          <a:lstStyle/>
          <a:p>
            <a:pPr algn="just"/>
            <a:r>
              <a:rPr lang="en-US" dirty="0"/>
              <a:t>With an B.S. in Psychology from the University of Alaska Anchorage, and a M.A. from Pacific University, Ed Bos is currently a doctoral student working on a Doctor of Psychology degree, with an emphasis in Health Psychology and an interest in primary care.</a:t>
            </a:r>
          </a:p>
        </p:txBody>
      </p:sp>
      <p:sp>
        <p:nvSpPr>
          <p:cNvPr id="42" name="TextBox 41">
            <a:extLst>
              <a:ext uri="{FF2B5EF4-FFF2-40B4-BE49-F238E27FC236}">
                <a16:creationId xmlns:a16="http://schemas.microsoft.com/office/drawing/2014/main" id="{A11CBF3D-E202-5548-B267-68F592C16DC4}"/>
              </a:ext>
            </a:extLst>
          </p:cNvPr>
          <p:cNvSpPr txBox="1"/>
          <p:nvPr/>
        </p:nvSpPr>
        <p:spPr>
          <a:xfrm>
            <a:off x="3810000" y="4572000"/>
            <a:ext cx="4572000" cy="1477328"/>
          </a:xfrm>
          <a:prstGeom prst="rect">
            <a:avLst/>
          </a:prstGeom>
          <a:noFill/>
        </p:spPr>
        <p:txBody>
          <a:bodyPr wrap="square" rtlCol="0">
            <a:spAutoFit/>
          </a:bodyPr>
          <a:lstStyle/>
          <a:p>
            <a:pPr algn="just"/>
            <a:r>
              <a:rPr lang="en-US" dirty="0"/>
              <a:t>Service on the CAP Health Services team, and the CAP CISM program management team, including development of the Health Services Specialty Track (pending) and the shift away from ICISF training to a peer-supporter model.</a:t>
            </a:r>
          </a:p>
        </p:txBody>
      </p:sp>
      <p:sp>
        <p:nvSpPr>
          <p:cNvPr id="43" name="TextBox 42">
            <a:extLst>
              <a:ext uri="{FF2B5EF4-FFF2-40B4-BE49-F238E27FC236}">
                <a16:creationId xmlns:a16="http://schemas.microsoft.com/office/drawing/2014/main" id="{6B3AB333-3790-8149-A5C3-648AD35FC25D}"/>
              </a:ext>
            </a:extLst>
          </p:cNvPr>
          <p:cNvSpPr txBox="1"/>
          <p:nvPr/>
        </p:nvSpPr>
        <p:spPr>
          <a:xfrm>
            <a:off x="-3774309" y="687895"/>
            <a:ext cx="3253711" cy="646331"/>
          </a:xfrm>
          <a:prstGeom prst="rect">
            <a:avLst/>
          </a:prstGeom>
          <a:noFill/>
        </p:spPr>
        <p:txBody>
          <a:bodyPr wrap="none" rtlCol="0">
            <a:spAutoFit/>
          </a:bodyPr>
          <a:lstStyle/>
          <a:p>
            <a:pPr algn="ctr"/>
            <a:r>
              <a:rPr lang="en-US" sz="3600" dirty="0">
                <a:latin typeface="Copperplate Gothic Bold"/>
              </a:rPr>
              <a:t>Psychology</a:t>
            </a:r>
          </a:p>
        </p:txBody>
      </p:sp>
      <p:sp>
        <p:nvSpPr>
          <p:cNvPr id="44" name="TextBox 43">
            <a:extLst>
              <a:ext uri="{FF2B5EF4-FFF2-40B4-BE49-F238E27FC236}">
                <a16:creationId xmlns:a16="http://schemas.microsoft.com/office/drawing/2014/main" id="{17B760AB-754E-3149-995D-8FFC67263AF2}"/>
              </a:ext>
            </a:extLst>
          </p:cNvPr>
          <p:cNvSpPr txBox="1"/>
          <p:nvPr/>
        </p:nvSpPr>
        <p:spPr>
          <a:xfrm>
            <a:off x="12475965" y="685799"/>
            <a:ext cx="6226000" cy="646331"/>
          </a:xfrm>
          <a:prstGeom prst="rect">
            <a:avLst/>
          </a:prstGeom>
          <a:noFill/>
        </p:spPr>
        <p:txBody>
          <a:bodyPr wrap="none" rtlCol="0">
            <a:spAutoFit/>
          </a:bodyPr>
          <a:lstStyle/>
          <a:p>
            <a:pPr algn="ctr"/>
            <a:r>
              <a:rPr lang="en-US" sz="3600" dirty="0">
                <a:latin typeface="Copperplate Gothic Bold"/>
              </a:rPr>
              <a:t>210</a:t>
            </a:r>
            <a:r>
              <a:rPr lang="en-US" sz="3600" baseline="30000" dirty="0">
                <a:latin typeface="Copperplate Gothic Bold"/>
              </a:rPr>
              <a:t>th</a:t>
            </a:r>
            <a:r>
              <a:rPr lang="en-US" sz="3600" dirty="0">
                <a:latin typeface="Copperplate Gothic Bold"/>
              </a:rPr>
              <a:t> Rescue Squadron</a:t>
            </a:r>
          </a:p>
        </p:txBody>
      </p:sp>
      <p:sp>
        <p:nvSpPr>
          <p:cNvPr id="45" name="TextBox 44">
            <a:extLst>
              <a:ext uri="{FF2B5EF4-FFF2-40B4-BE49-F238E27FC236}">
                <a16:creationId xmlns:a16="http://schemas.microsoft.com/office/drawing/2014/main" id="{48AB0F97-0901-6C4E-B6E5-23620F6864F1}"/>
              </a:ext>
            </a:extLst>
          </p:cNvPr>
          <p:cNvSpPr txBox="1"/>
          <p:nvPr/>
        </p:nvSpPr>
        <p:spPr>
          <a:xfrm>
            <a:off x="12573000" y="4572000"/>
            <a:ext cx="4572000" cy="2031325"/>
          </a:xfrm>
          <a:prstGeom prst="rect">
            <a:avLst/>
          </a:prstGeom>
          <a:noFill/>
        </p:spPr>
        <p:txBody>
          <a:bodyPr wrap="square" rtlCol="0">
            <a:spAutoFit/>
          </a:bodyPr>
          <a:lstStyle/>
          <a:p>
            <a:r>
              <a:rPr lang="en-US" dirty="0"/>
              <a:t>210th is a combat search and rescue squadron trained to locate and recover downed fighter pilots. The day-to day mission is to perform an 11</a:t>
            </a:r>
            <a:r>
              <a:rPr lang="en-US" baseline="30000" dirty="0"/>
              <a:t>th</a:t>
            </a:r>
            <a:r>
              <a:rPr lang="en-US" dirty="0"/>
              <a:t> AF 24-hour Alaska Theater Search and Rescue Alert. The 210th is one of the busiest Air Force combat search and rescue squadrons in the world.</a:t>
            </a:r>
          </a:p>
        </p:txBody>
      </p:sp>
    </p:spTree>
    <p:extLst>
      <p:ext uri="{BB962C8B-B14F-4D97-AF65-F5344CB8AC3E}">
        <p14:creationId xmlns:p14="http://schemas.microsoft.com/office/powerpoint/2010/main" val="36004947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A0F2B-37B8-C54F-BD15-41333502D5CF}"/>
              </a:ext>
            </a:extLst>
          </p:cNvPr>
          <p:cNvPicPr>
            <a:picLocks noChangeAspect="1"/>
          </p:cNvPicPr>
          <p:nvPr/>
        </p:nvPicPr>
        <p:blipFill>
          <a:blip r:embed="rId2"/>
          <a:stretch>
            <a:fillRect/>
          </a:stretch>
        </p:blipFill>
        <p:spPr>
          <a:xfrm>
            <a:off x="4402328" y="1947672"/>
            <a:ext cx="3378200" cy="2514600"/>
          </a:xfrm>
          <a:prstGeom prst="rect">
            <a:avLst/>
          </a:prstGeom>
        </p:spPr>
      </p:pic>
      <p:pic>
        <p:nvPicPr>
          <p:cNvPr id="13" name="Picture 12">
            <a:extLst>
              <a:ext uri="{FF2B5EF4-FFF2-40B4-BE49-F238E27FC236}">
                <a16:creationId xmlns:a16="http://schemas.microsoft.com/office/drawing/2014/main" id="{BD99DC5C-3CB3-A047-8766-84D6BD829B0D}"/>
              </a:ext>
            </a:extLst>
          </p:cNvPr>
          <p:cNvPicPr>
            <a:picLocks noChangeAspect="1"/>
          </p:cNvPicPr>
          <p:nvPr/>
        </p:nvPicPr>
        <p:blipFill>
          <a:blip r:embed="rId3"/>
          <a:stretch>
            <a:fillRect/>
          </a:stretch>
        </p:blipFill>
        <p:spPr>
          <a:xfrm>
            <a:off x="1990852" y="1947672"/>
            <a:ext cx="2286000" cy="1701609"/>
          </a:xfrm>
          <a:prstGeom prst="rect">
            <a:avLst/>
          </a:prstGeom>
        </p:spPr>
      </p:pic>
      <p:pic>
        <p:nvPicPr>
          <p:cNvPr id="25" name="Picture 24">
            <a:extLst>
              <a:ext uri="{FF2B5EF4-FFF2-40B4-BE49-F238E27FC236}">
                <a16:creationId xmlns:a16="http://schemas.microsoft.com/office/drawing/2014/main" id="{CB3FB388-5C98-154F-8657-E00D6585FDA1}"/>
              </a:ext>
            </a:extLst>
          </p:cNvPr>
          <p:cNvPicPr>
            <a:picLocks noChangeAspect="1"/>
          </p:cNvPicPr>
          <p:nvPr/>
        </p:nvPicPr>
        <p:blipFill>
          <a:blip r:embed="rId4"/>
          <a:stretch>
            <a:fillRect/>
          </a:stretch>
        </p:blipFill>
        <p:spPr>
          <a:xfrm>
            <a:off x="10317480" y="1928181"/>
            <a:ext cx="1645920" cy="1218971"/>
          </a:xfrm>
          <a:prstGeom prst="rect">
            <a:avLst/>
          </a:prstGeom>
        </p:spPr>
      </p:pic>
      <p:pic>
        <p:nvPicPr>
          <p:cNvPr id="29" name="Picture 28">
            <a:extLst>
              <a:ext uri="{FF2B5EF4-FFF2-40B4-BE49-F238E27FC236}">
                <a16:creationId xmlns:a16="http://schemas.microsoft.com/office/drawing/2014/main" id="{29CE9AB8-6CBE-A94E-AB55-7B89A811A268}"/>
              </a:ext>
            </a:extLst>
          </p:cNvPr>
          <p:cNvPicPr>
            <a:picLocks noChangeAspect="1"/>
          </p:cNvPicPr>
          <p:nvPr/>
        </p:nvPicPr>
        <p:blipFill>
          <a:blip r:embed="rId5"/>
          <a:stretch>
            <a:fillRect/>
          </a:stretch>
        </p:blipFill>
        <p:spPr>
          <a:xfrm>
            <a:off x="219456" y="1953725"/>
            <a:ext cx="1645920" cy="1225158"/>
          </a:xfrm>
          <a:prstGeom prst="rect">
            <a:avLst/>
          </a:prstGeom>
        </p:spPr>
      </p:pic>
      <p:pic>
        <p:nvPicPr>
          <p:cNvPr id="35" name="Picture 34">
            <a:extLst>
              <a:ext uri="{FF2B5EF4-FFF2-40B4-BE49-F238E27FC236}">
                <a16:creationId xmlns:a16="http://schemas.microsoft.com/office/drawing/2014/main" id="{4D7E57C7-6FBB-C841-B30B-6EAC8264ADBA}"/>
              </a:ext>
            </a:extLst>
          </p:cNvPr>
          <p:cNvPicPr>
            <a:picLocks noChangeAspect="1"/>
          </p:cNvPicPr>
          <p:nvPr/>
        </p:nvPicPr>
        <p:blipFill>
          <a:blip r:embed="rId6"/>
          <a:stretch>
            <a:fillRect/>
          </a:stretch>
        </p:blipFill>
        <p:spPr>
          <a:xfrm>
            <a:off x="7906004" y="1947672"/>
            <a:ext cx="2286000" cy="1693015"/>
          </a:xfrm>
          <a:prstGeom prst="rect">
            <a:avLst/>
          </a:prstGeom>
        </p:spPr>
      </p:pic>
      <p:pic>
        <p:nvPicPr>
          <p:cNvPr id="38" name="Picture 37">
            <a:extLst>
              <a:ext uri="{FF2B5EF4-FFF2-40B4-BE49-F238E27FC236}">
                <a16:creationId xmlns:a16="http://schemas.microsoft.com/office/drawing/2014/main" id="{59F97A4F-BBCB-4F40-8B1A-E465C56CFD6B}"/>
              </a:ext>
            </a:extLst>
          </p:cNvPr>
          <p:cNvPicPr>
            <a:picLocks noChangeAspect="1"/>
          </p:cNvPicPr>
          <p:nvPr/>
        </p:nvPicPr>
        <p:blipFill>
          <a:blip r:embed="rId7"/>
          <a:stretch>
            <a:fillRect/>
          </a:stretch>
        </p:blipFill>
        <p:spPr>
          <a:xfrm>
            <a:off x="-1598930" y="1947672"/>
            <a:ext cx="1645920" cy="1218971"/>
          </a:xfrm>
          <a:prstGeom prst="rect">
            <a:avLst/>
          </a:prstGeom>
        </p:spPr>
      </p:pic>
      <p:pic>
        <p:nvPicPr>
          <p:cNvPr id="39" name="Picture 38">
            <a:extLst>
              <a:ext uri="{FF2B5EF4-FFF2-40B4-BE49-F238E27FC236}">
                <a16:creationId xmlns:a16="http://schemas.microsoft.com/office/drawing/2014/main" id="{E1D3D55C-D9D5-1546-954E-6406BBB71C1E}"/>
              </a:ext>
            </a:extLst>
          </p:cNvPr>
          <p:cNvPicPr>
            <a:picLocks noChangeAspect="1"/>
          </p:cNvPicPr>
          <p:nvPr/>
        </p:nvPicPr>
        <p:blipFill>
          <a:blip r:embed="rId8"/>
          <a:stretch>
            <a:fillRect/>
          </a:stretch>
        </p:blipFill>
        <p:spPr>
          <a:xfrm>
            <a:off x="12250166" y="1928181"/>
            <a:ext cx="1645920" cy="1212783"/>
          </a:xfrm>
          <a:prstGeom prst="rect">
            <a:avLst/>
          </a:prstGeom>
        </p:spPr>
      </p:pic>
      <p:sp>
        <p:nvSpPr>
          <p:cNvPr id="41" name="TextBox 40">
            <a:extLst>
              <a:ext uri="{FF2B5EF4-FFF2-40B4-BE49-F238E27FC236}">
                <a16:creationId xmlns:a16="http://schemas.microsoft.com/office/drawing/2014/main" id="{B63659B8-D5E5-6E45-A919-7D34148A9CB3}"/>
              </a:ext>
            </a:extLst>
          </p:cNvPr>
          <p:cNvSpPr txBox="1"/>
          <p:nvPr/>
        </p:nvSpPr>
        <p:spPr>
          <a:xfrm>
            <a:off x="2882302" y="685800"/>
            <a:ext cx="6427402" cy="646331"/>
          </a:xfrm>
          <a:prstGeom prst="rect">
            <a:avLst/>
          </a:prstGeom>
          <a:noFill/>
        </p:spPr>
        <p:txBody>
          <a:bodyPr wrap="none" lIns="91440" tIns="45720" rIns="91440" bIns="45720" rtlCol="0" anchor="t">
            <a:spAutoFit/>
          </a:bodyPr>
          <a:lstStyle/>
          <a:p>
            <a:pPr algn="ctr"/>
            <a:r>
              <a:rPr lang="en-US" sz="3600" dirty="0">
                <a:latin typeface="Copperplate Gothic Bold"/>
              </a:rPr>
              <a:t>210th Rescue Squadron</a:t>
            </a:r>
          </a:p>
        </p:txBody>
      </p:sp>
      <p:sp>
        <p:nvSpPr>
          <p:cNvPr id="42" name="TextBox 41">
            <a:extLst>
              <a:ext uri="{FF2B5EF4-FFF2-40B4-BE49-F238E27FC236}">
                <a16:creationId xmlns:a16="http://schemas.microsoft.com/office/drawing/2014/main" id="{D004FCD6-870E-2741-A174-F3311381A949}"/>
              </a:ext>
            </a:extLst>
          </p:cNvPr>
          <p:cNvSpPr txBox="1"/>
          <p:nvPr/>
        </p:nvSpPr>
        <p:spPr>
          <a:xfrm>
            <a:off x="-5029200" y="4572000"/>
            <a:ext cx="4572000" cy="1477328"/>
          </a:xfrm>
          <a:prstGeom prst="rect">
            <a:avLst/>
          </a:prstGeom>
          <a:noFill/>
        </p:spPr>
        <p:txBody>
          <a:bodyPr wrap="square" rtlCol="0">
            <a:spAutoFit/>
          </a:bodyPr>
          <a:lstStyle/>
          <a:p>
            <a:pPr algn="just"/>
            <a:r>
              <a:rPr lang="en-US" dirty="0"/>
              <a:t>Service on the CAP Health Services team, and the CAP CISM program management team, including development of the Health Services Specialty Track (pending) and the shift away from ICISF training to a peer-supporter model.</a:t>
            </a:r>
          </a:p>
        </p:txBody>
      </p:sp>
      <p:sp>
        <p:nvSpPr>
          <p:cNvPr id="43" name="TextBox 42">
            <a:extLst>
              <a:ext uri="{FF2B5EF4-FFF2-40B4-BE49-F238E27FC236}">
                <a16:creationId xmlns:a16="http://schemas.microsoft.com/office/drawing/2014/main" id="{764CE048-18D4-744D-9FD3-C932C18BAE00}"/>
              </a:ext>
            </a:extLst>
          </p:cNvPr>
          <p:cNvSpPr txBox="1"/>
          <p:nvPr/>
        </p:nvSpPr>
        <p:spPr>
          <a:xfrm>
            <a:off x="-6508021" y="685799"/>
            <a:ext cx="6116163" cy="646331"/>
          </a:xfrm>
          <a:prstGeom prst="rect">
            <a:avLst/>
          </a:prstGeom>
          <a:noFill/>
        </p:spPr>
        <p:txBody>
          <a:bodyPr wrap="none" rtlCol="0">
            <a:spAutoFit/>
          </a:bodyPr>
          <a:lstStyle/>
          <a:p>
            <a:pPr algn="ctr"/>
            <a:r>
              <a:rPr lang="en-US" sz="3600" dirty="0">
                <a:latin typeface="Copperplate Gothic Bold"/>
              </a:rPr>
              <a:t>Health Services/CISM</a:t>
            </a:r>
          </a:p>
        </p:txBody>
      </p:sp>
      <p:sp>
        <p:nvSpPr>
          <p:cNvPr id="44" name="TextBox 43">
            <a:extLst>
              <a:ext uri="{FF2B5EF4-FFF2-40B4-BE49-F238E27FC236}">
                <a16:creationId xmlns:a16="http://schemas.microsoft.com/office/drawing/2014/main" id="{B8ED8526-F3A3-5842-A976-A0BDFAA49EAF}"/>
              </a:ext>
            </a:extLst>
          </p:cNvPr>
          <p:cNvSpPr txBox="1"/>
          <p:nvPr/>
        </p:nvSpPr>
        <p:spPr>
          <a:xfrm>
            <a:off x="12368172" y="685798"/>
            <a:ext cx="6856301" cy="646331"/>
          </a:xfrm>
          <a:prstGeom prst="rect">
            <a:avLst/>
          </a:prstGeom>
          <a:noFill/>
        </p:spPr>
        <p:txBody>
          <a:bodyPr wrap="none" rtlCol="0">
            <a:spAutoFit/>
          </a:bodyPr>
          <a:lstStyle/>
          <a:p>
            <a:pPr algn="ctr"/>
            <a:r>
              <a:rPr lang="en-US" sz="3600" dirty="0">
                <a:latin typeface="Copperplate Gothic Bold"/>
              </a:rPr>
              <a:t>Senior District Executive</a:t>
            </a:r>
          </a:p>
        </p:txBody>
      </p:sp>
      <p:sp>
        <p:nvSpPr>
          <p:cNvPr id="2" name="TextBox 1">
            <a:extLst>
              <a:ext uri="{FF2B5EF4-FFF2-40B4-BE49-F238E27FC236}">
                <a16:creationId xmlns:a16="http://schemas.microsoft.com/office/drawing/2014/main" id="{134F53D3-9DC0-B948-977E-F4EBBDA49AEF}"/>
              </a:ext>
            </a:extLst>
          </p:cNvPr>
          <p:cNvSpPr txBox="1"/>
          <p:nvPr/>
        </p:nvSpPr>
        <p:spPr>
          <a:xfrm>
            <a:off x="3810000" y="4572000"/>
            <a:ext cx="4572000" cy="2031325"/>
          </a:xfrm>
          <a:prstGeom prst="rect">
            <a:avLst/>
          </a:prstGeom>
          <a:noFill/>
        </p:spPr>
        <p:txBody>
          <a:bodyPr wrap="square" rtlCol="0">
            <a:spAutoFit/>
          </a:bodyPr>
          <a:lstStyle/>
          <a:p>
            <a:r>
              <a:rPr lang="en-US" dirty="0"/>
              <a:t>210th is a combat search and rescue squadron trained to locate and recover downed fighter pilots. The day-to day mission is to perform an 11</a:t>
            </a:r>
            <a:r>
              <a:rPr lang="en-US" baseline="30000" dirty="0"/>
              <a:t>th</a:t>
            </a:r>
            <a:r>
              <a:rPr lang="en-US" dirty="0"/>
              <a:t> AF 24-hour Alaska Theater Search and Rescue Alert. The 210th is one of the busiest Air Force combat search and rescue squadrons in the world.</a:t>
            </a:r>
          </a:p>
        </p:txBody>
      </p:sp>
      <p:sp>
        <p:nvSpPr>
          <p:cNvPr id="3" name="TextBox 2">
            <a:extLst>
              <a:ext uri="{FF2B5EF4-FFF2-40B4-BE49-F238E27FC236}">
                <a16:creationId xmlns:a16="http://schemas.microsoft.com/office/drawing/2014/main" id="{6921C359-8B02-E54E-47EE-6CD6C4E365D8}"/>
              </a:ext>
            </a:extLst>
          </p:cNvPr>
          <p:cNvSpPr txBox="1"/>
          <p:nvPr/>
        </p:nvSpPr>
        <p:spPr>
          <a:xfrm>
            <a:off x="12482513" y="4462463"/>
            <a:ext cx="4572000" cy="1754326"/>
          </a:xfrm>
          <a:prstGeom prst="rect">
            <a:avLst/>
          </a:prstGeom>
          <a:noFill/>
        </p:spPr>
        <p:txBody>
          <a:bodyPr wrap="square" rtlCol="0">
            <a:spAutoFit/>
          </a:bodyPr>
          <a:lstStyle/>
          <a:p>
            <a:pPr algn="just"/>
            <a:r>
              <a:rPr lang="en-US" dirty="0"/>
              <a:t>Scouting professionals are trained to promote youth development programs, provide expert support and oversight to volunteers, manage budgets and program delivery, as well as fundraising and recruiting for sustainability.</a:t>
            </a:r>
          </a:p>
        </p:txBody>
      </p:sp>
    </p:spTree>
    <p:extLst>
      <p:ext uri="{BB962C8B-B14F-4D97-AF65-F5344CB8AC3E}">
        <p14:creationId xmlns:p14="http://schemas.microsoft.com/office/powerpoint/2010/main" val="24939836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{00108F73-D1AC-DB43-8C77-35A9FD2DCFE5}tf10001058</Template>
  <TotalTime>1018</TotalTime>
  <Words>2129</Words>
  <Application>Microsoft Macintosh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Academy Engraved LET Plain</vt:lpstr>
      <vt:lpstr>Arial</vt:lpstr>
      <vt:lpstr>Calibri</vt:lpstr>
      <vt:lpstr>Calibri Light</vt:lpstr>
      <vt:lpstr>Copperplate Gothic Bold</vt:lpstr>
      <vt:lpstr>Celestial</vt:lpstr>
      <vt:lpstr>Q &amp; A w/ ORWG/IG</vt:lpstr>
      <vt:lpstr>Welcome</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w/ ORWG/IG</dc:title>
  <dc:creator>Bos, Edward A Lt Col</dc:creator>
  <cp:lastModifiedBy>Bos, Edward A Lt Col</cp:lastModifiedBy>
  <cp:revision>165</cp:revision>
  <cp:lastPrinted>2022-03-25T08:17:24Z</cp:lastPrinted>
  <dcterms:created xsi:type="dcterms:W3CDTF">2022-03-24T07:55:24Z</dcterms:created>
  <dcterms:modified xsi:type="dcterms:W3CDTF">2022-03-25T08:17:34Z</dcterms:modified>
</cp:coreProperties>
</file>