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4"/>
  </p:sldMasterIdLst>
  <p:notesMasterIdLst>
    <p:notesMasterId r:id="rId45"/>
  </p:notesMasterIdLst>
  <p:handoutMasterIdLst>
    <p:handoutMasterId r:id="rId46"/>
  </p:handoutMasterIdLst>
  <p:sldIdLst>
    <p:sldId id="271" r:id="rId5"/>
    <p:sldId id="260" r:id="rId6"/>
    <p:sldId id="274" r:id="rId7"/>
    <p:sldId id="307" r:id="rId8"/>
    <p:sldId id="308" r:id="rId9"/>
    <p:sldId id="258" r:id="rId10"/>
    <p:sldId id="275" r:id="rId11"/>
    <p:sldId id="276" r:id="rId12"/>
    <p:sldId id="278" r:id="rId13"/>
    <p:sldId id="309" r:id="rId14"/>
    <p:sldId id="282" r:id="rId15"/>
    <p:sldId id="296" r:id="rId16"/>
    <p:sldId id="283" r:id="rId17"/>
    <p:sldId id="284" r:id="rId18"/>
    <p:sldId id="295" r:id="rId19"/>
    <p:sldId id="285" r:id="rId20"/>
    <p:sldId id="286" r:id="rId21"/>
    <p:sldId id="287" r:id="rId22"/>
    <p:sldId id="310" r:id="rId23"/>
    <p:sldId id="311" r:id="rId24"/>
    <p:sldId id="288" r:id="rId25"/>
    <p:sldId id="289" r:id="rId26"/>
    <p:sldId id="290" r:id="rId27"/>
    <p:sldId id="301" r:id="rId28"/>
    <p:sldId id="302" r:id="rId29"/>
    <p:sldId id="297" r:id="rId30"/>
    <p:sldId id="298" r:id="rId31"/>
    <p:sldId id="299" r:id="rId32"/>
    <p:sldId id="300" r:id="rId33"/>
    <p:sldId id="303" r:id="rId34"/>
    <p:sldId id="293" r:id="rId35"/>
    <p:sldId id="292" r:id="rId36"/>
    <p:sldId id="279" r:id="rId37"/>
    <p:sldId id="304" r:id="rId38"/>
    <p:sldId id="305" r:id="rId39"/>
    <p:sldId id="312" r:id="rId40"/>
    <p:sldId id="313" r:id="rId41"/>
    <p:sldId id="268" r:id="rId42"/>
    <p:sldId id="266" r:id="rId43"/>
    <p:sldId id="294" r:id="rId44"/>
  </p:sldIdLst>
  <p:sldSz cx="12192000" cy="6858000"/>
  <p:notesSz cx="7010400" cy="9296400"/>
  <p:defaultTextStyle>
    <a:defPPr>
      <a:defRPr lang="en-US"/>
    </a:defPPr>
    <a:lvl1pPr algn="l" rtl="0" eaLnBrk="0" fontAlgn="base" hangingPunct="0">
      <a:spcBef>
        <a:spcPct val="0"/>
      </a:spcBef>
      <a:spcAft>
        <a:spcPct val="0"/>
      </a:spcAft>
      <a:defRPr sz="1600" kern="1200">
        <a:solidFill>
          <a:schemeClr val="tx1"/>
        </a:solidFill>
        <a:latin typeface="BauerBodni Titl BT" pitchFamily="82" charset="0"/>
        <a:ea typeface="+mn-ea"/>
        <a:cs typeface="+mn-cs"/>
      </a:defRPr>
    </a:lvl1pPr>
    <a:lvl2pPr marL="457200" algn="l" rtl="0" eaLnBrk="0" fontAlgn="base" hangingPunct="0">
      <a:spcBef>
        <a:spcPct val="0"/>
      </a:spcBef>
      <a:spcAft>
        <a:spcPct val="0"/>
      </a:spcAft>
      <a:defRPr sz="1600" kern="1200">
        <a:solidFill>
          <a:schemeClr val="tx1"/>
        </a:solidFill>
        <a:latin typeface="BauerBodni Titl BT" pitchFamily="82" charset="0"/>
        <a:ea typeface="+mn-ea"/>
        <a:cs typeface="+mn-cs"/>
      </a:defRPr>
    </a:lvl2pPr>
    <a:lvl3pPr marL="914400" algn="l" rtl="0" eaLnBrk="0" fontAlgn="base" hangingPunct="0">
      <a:spcBef>
        <a:spcPct val="0"/>
      </a:spcBef>
      <a:spcAft>
        <a:spcPct val="0"/>
      </a:spcAft>
      <a:defRPr sz="1600" kern="1200">
        <a:solidFill>
          <a:schemeClr val="tx1"/>
        </a:solidFill>
        <a:latin typeface="BauerBodni Titl BT" pitchFamily="82" charset="0"/>
        <a:ea typeface="+mn-ea"/>
        <a:cs typeface="+mn-cs"/>
      </a:defRPr>
    </a:lvl3pPr>
    <a:lvl4pPr marL="1371600" algn="l" rtl="0" eaLnBrk="0" fontAlgn="base" hangingPunct="0">
      <a:spcBef>
        <a:spcPct val="0"/>
      </a:spcBef>
      <a:spcAft>
        <a:spcPct val="0"/>
      </a:spcAft>
      <a:defRPr sz="1600" kern="1200">
        <a:solidFill>
          <a:schemeClr val="tx1"/>
        </a:solidFill>
        <a:latin typeface="BauerBodni Titl BT" pitchFamily="82" charset="0"/>
        <a:ea typeface="+mn-ea"/>
        <a:cs typeface="+mn-cs"/>
      </a:defRPr>
    </a:lvl4pPr>
    <a:lvl5pPr marL="1828800" algn="l" rtl="0" eaLnBrk="0" fontAlgn="base" hangingPunct="0">
      <a:spcBef>
        <a:spcPct val="0"/>
      </a:spcBef>
      <a:spcAft>
        <a:spcPct val="0"/>
      </a:spcAft>
      <a:defRPr sz="1600" kern="1200">
        <a:solidFill>
          <a:schemeClr val="tx1"/>
        </a:solidFill>
        <a:latin typeface="BauerBodni Titl BT" pitchFamily="82" charset="0"/>
        <a:ea typeface="+mn-ea"/>
        <a:cs typeface="+mn-cs"/>
      </a:defRPr>
    </a:lvl5pPr>
    <a:lvl6pPr marL="2286000" algn="l" defTabSz="914400" rtl="0" eaLnBrk="1" latinLnBrk="0" hangingPunct="1">
      <a:defRPr sz="1600" kern="1200">
        <a:solidFill>
          <a:schemeClr val="tx1"/>
        </a:solidFill>
        <a:latin typeface="BauerBodni Titl BT" pitchFamily="82" charset="0"/>
        <a:ea typeface="+mn-ea"/>
        <a:cs typeface="+mn-cs"/>
      </a:defRPr>
    </a:lvl6pPr>
    <a:lvl7pPr marL="2743200" algn="l" defTabSz="914400" rtl="0" eaLnBrk="1" latinLnBrk="0" hangingPunct="1">
      <a:defRPr sz="1600" kern="1200">
        <a:solidFill>
          <a:schemeClr val="tx1"/>
        </a:solidFill>
        <a:latin typeface="BauerBodni Titl BT" pitchFamily="82" charset="0"/>
        <a:ea typeface="+mn-ea"/>
        <a:cs typeface="+mn-cs"/>
      </a:defRPr>
    </a:lvl7pPr>
    <a:lvl8pPr marL="3200400" algn="l" defTabSz="914400" rtl="0" eaLnBrk="1" latinLnBrk="0" hangingPunct="1">
      <a:defRPr sz="1600" kern="1200">
        <a:solidFill>
          <a:schemeClr val="tx1"/>
        </a:solidFill>
        <a:latin typeface="BauerBodni Titl BT" pitchFamily="82" charset="0"/>
        <a:ea typeface="+mn-ea"/>
        <a:cs typeface="+mn-cs"/>
      </a:defRPr>
    </a:lvl8pPr>
    <a:lvl9pPr marL="3657600" algn="l" defTabSz="914400" rtl="0" eaLnBrk="1" latinLnBrk="0" hangingPunct="1">
      <a:defRPr sz="1600" kern="1200">
        <a:solidFill>
          <a:schemeClr val="tx1"/>
        </a:solidFill>
        <a:latin typeface="BauerBodni Titl BT" pitchFamily="82"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4E8F00"/>
    <a:srgbClr val="0B4A8F"/>
    <a:srgbClr val="FF0000"/>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80" autoAdjust="0"/>
    <p:restoredTop sz="92371" autoAdjust="0"/>
  </p:normalViewPr>
  <p:slideViewPr>
    <p:cSldViewPr>
      <p:cViewPr varScale="1">
        <p:scale>
          <a:sx n="62" d="100"/>
          <a:sy n="62" d="100"/>
        </p:scale>
        <p:origin x="208" y="3304"/>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2616" y="-8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A4CD264E-0FCF-4D6B-9DE1-9633DEBA4361}"/>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75779" name="Rectangle 3">
            <a:extLst>
              <a:ext uri="{FF2B5EF4-FFF2-40B4-BE49-F238E27FC236}">
                <a16:creationId xmlns:a16="http://schemas.microsoft.com/office/drawing/2014/main" id="{C1C11889-7FD9-41C2-9622-C56FAEBE9A14}"/>
              </a:ext>
            </a:extLst>
          </p:cNvPr>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charset="0"/>
              </a:defRPr>
            </a:lvl1pPr>
          </a:lstStyle>
          <a:p>
            <a:pPr>
              <a:defRPr/>
            </a:pPr>
            <a:endParaRPr lang="en-US"/>
          </a:p>
        </p:txBody>
      </p:sp>
      <p:sp>
        <p:nvSpPr>
          <p:cNvPr id="75780" name="Rectangle 4">
            <a:extLst>
              <a:ext uri="{FF2B5EF4-FFF2-40B4-BE49-F238E27FC236}">
                <a16:creationId xmlns:a16="http://schemas.microsoft.com/office/drawing/2014/main" id="{ADB78225-3594-4C05-9E12-1B20BD6EF3B5}"/>
              </a:ext>
            </a:extLst>
          </p:cNvPr>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75781" name="Rectangle 5">
            <a:extLst>
              <a:ext uri="{FF2B5EF4-FFF2-40B4-BE49-F238E27FC236}">
                <a16:creationId xmlns:a16="http://schemas.microsoft.com/office/drawing/2014/main" id="{89C87604-150A-4F26-9698-0D60A201BABB}"/>
              </a:ext>
            </a:extLst>
          </p:cNvPr>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Arial" panose="020B0604020202020204" pitchFamily="34" charset="0"/>
              </a:defRPr>
            </a:lvl1pPr>
          </a:lstStyle>
          <a:p>
            <a:pPr>
              <a:defRPr/>
            </a:pPr>
            <a:fld id="{CE6764C2-6711-4640-8AA2-4834D7230359}"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F7F3A133-E8C8-408A-B42B-E6FA5F7028B0}"/>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74755" name="Rectangle 3">
            <a:extLst>
              <a:ext uri="{FF2B5EF4-FFF2-40B4-BE49-F238E27FC236}">
                <a16:creationId xmlns:a16="http://schemas.microsoft.com/office/drawing/2014/main" id="{F98AEBC9-D519-4741-A319-E3431208ED8A}"/>
              </a:ext>
            </a:extLst>
          </p:cNvPr>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charset="0"/>
              </a:defRPr>
            </a:lvl1pPr>
          </a:lstStyle>
          <a:p>
            <a:pPr>
              <a:defRPr/>
            </a:pPr>
            <a:endParaRPr lang="en-US"/>
          </a:p>
        </p:txBody>
      </p:sp>
      <p:sp>
        <p:nvSpPr>
          <p:cNvPr id="7172" name="Rectangle 4">
            <a:extLst>
              <a:ext uri="{FF2B5EF4-FFF2-40B4-BE49-F238E27FC236}">
                <a16:creationId xmlns:a16="http://schemas.microsoft.com/office/drawing/2014/main" id="{0D09DC5D-4F30-40B2-B34D-C28FA5EE03D2}"/>
              </a:ext>
            </a:extLst>
          </p:cNvPr>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7" name="Rectangle 5">
            <a:extLst>
              <a:ext uri="{FF2B5EF4-FFF2-40B4-BE49-F238E27FC236}">
                <a16:creationId xmlns:a16="http://schemas.microsoft.com/office/drawing/2014/main" id="{A070F5C4-4F9A-43BC-9383-BEA1374EEAAA}"/>
              </a:ext>
            </a:extLst>
          </p:cNvPr>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4758" name="Rectangle 6">
            <a:extLst>
              <a:ext uri="{FF2B5EF4-FFF2-40B4-BE49-F238E27FC236}">
                <a16:creationId xmlns:a16="http://schemas.microsoft.com/office/drawing/2014/main" id="{F7EE814C-3FA6-4232-901B-9E5494F0FE00}"/>
              </a:ext>
            </a:extLst>
          </p:cNvPr>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74759" name="Rectangle 7">
            <a:extLst>
              <a:ext uri="{FF2B5EF4-FFF2-40B4-BE49-F238E27FC236}">
                <a16:creationId xmlns:a16="http://schemas.microsoft.com/office/drawing/2014/main" id="{B8F9C08E-0123-4011-90BE-010CAF3957FA}"/>
              </a:ext>
            </a:extLst>
          </p:cNvPr>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Arial" panose="020B0604020202020204" pitchFamily="34" charset="0"/>
              </a:defRPr>
            </a:lvl1pPr>
          </a:lstStyle>
          <a:p>
            <a:pPr>
              <a:defRPr/>
            </a:pPr>
            <a:fld id="{05F3846F-733F-41EA-932C-A47C2E9DCCC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93F63220-BC5B-4BC2-95CF-8D2A8EE4EB5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59F7998-D5BB-4C8D-AF1B-D4B5D688E5AB}" type="slidenum">
              <a:rPr lang="en-US" altLang="en-US"/>
              <a:pPr>
                <a:spcBef>
                  <a:spcPct val="0"/>
                </a:spcBef>
              </a:pPr>
              <a:t>1</a:t>
            </a:fld>
            <a:endParaRPr lang="en-US" altLang="en-US"/>
          </a:p>
        </p:txBody>
      </p:sp>
      <p:sp>
        <p:nvSpPr>
          <p:cNvPr id="10243" name="Rectangle 2">
            <a:extLst>
              <a:ext uri="{FF2B5EF4-FFF2-40B4-BE49-F238E27FC236}">
                <a16:creationId xmlns:a16="http://schemas.microsoft.com/office/drawing/2014/main" id="{C68D2C5B-D99C-4096-A686-535DF4A9572B}"/>
              </a:ext>
            </a:extLst>
          </p:cNvPr>
          <p:cNvSpPr>
            <a:spLocks noGrp="1" noRot="1" noChangeAspect="1" noChangeArrowheads="1" noTextEdit="1"/>
          </p:cNvSpPr>
          <p:nvPr>
            <p:ph type="sldImg"/>
          </p:nvPr>
        </p:nvSpPr>
        <p:spPr>
          <a:xfrm>
            <a:off x="406400" y="696913"/>
            <a:ext cx="6197600" cy="3486150"/>
          </a:xfrm>
          <a:ln/>
        </p:spPr>
      </p:sp>
      <p:sp>
        <p:nvSpPr>
          <p:cNvPr id="10244" name="Rectangle 3">
            <a:extLst>
              <a:ext uri="{FF2B5EF4-FFF2-40B4-BE49-F238E27FC236}">
                <a16:creationId xmlns:a16="http://schemas.microsoft.com/office/drawing/2014/main" id="{87EE8CB3-B337-4772-9BA9-D7E72D524E0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Getting Wing Commander approval in writing is a requirement for fundraising related to activities hosted by units below the wing level. It may be a prudent practice for activities hosted at the wing level or above to get similar written approval to seek sponsorships and donations.</a:t>
            </a:r>
          </a:p>
        </p:txBody>
      </p:sp>
      <p:sp>
        <p:nvSpPr>
          <p:cNvPr id="4" name="Slide Number Placeholder 3"/>
          <p:cNvSpPr>
            <a:spLocks noGrp="1"/>
          </p:cNvSpPr>
          <p:nvPr>
            <p:ph type="sldNum" sz="quarter" idx="5"/>
          </p:nvPr>
        </p:nvSpPr>
        <p:spPr/>
        <p:txBody>
          <a:bodyPr/>
          <a:lstStyle/>
          <a:p>
            <a:pPr>
              <a:defRPr/>
            </a:pPr>
            <a:fld id="{05F3846F-733F-41EA-932C-A47C2E9DCCCF}" type="slidenum">
              <a:rPr lang="en-US" altLang="en-US" smtClean="0"/>
              <a:pPr>
                <a:defRPr/>
              </a:pPr>
              <a:t>22</a:t>
            </a:fld>
            <a:endParaRPr lang="en-US" altLang="en-US"/>
          </a:p>
        </p:txBody>
      </p:sp>
    </p:spTree>
    <p:extLst>
      <p:ext uri="{BB962C8B-B14F-4D97-AF65-F5344CB8AC3E}">
        <p14:creationId xmlns:p14="http://schemas.microsoft.com/office/powerpoint/2010/main" val="23761006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5F3846F-733F-41EA-932C-A47C2E9DCCCF}" type="slidenum">
              <a:rPr lang="en-US" altLang="en-US" smtClean="0"/>
              <a:pPr>
                <a:defRPr/>
              </a:pPr>
              <a:t>23</a:t>
            </a:fld>
            <a:endParaRPr lang="en-US" altLang="en-US"/>
          </a:p>
        </p:txBody>
      </p:sp>
    </p:spTree>
    <p:extLst>
      <p:ext uri="{BB962C8B-B14F-4D97-AF65-F5344CB8AC3E}">
        <p14:creationId xmlns:p14="http://schemas.microsoft.com/office/powerpoint/2010/main" val="154305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5F3846F-733F-41EA-932C-A47C2E9DCCCF}" type="slidenum">
              <a:rPr lang="en-US" altLang="en-US" smtClean="0"/>
              <a:pPr>
                <a:defRPr/>
              </a:pPr>
              <a:t>26</a:t>
            </a:fld>
            <a:endParaRPr lang="en-US" altLang="en-US"/>
          </a:p>
        </p:txBody>
      </p:sp>
    </p:spTree>
    <p:extLst>
      <p:ext uri="{BB962C8B-B14F-4D97-AF65-F5344CB8AC3E}">
        <p14:creationId xmlns:p14="http://schemas.microsoft.com/office/powerpoint/2010/main" val="16077881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5F3846F-733F-41EA-932C-A47C2E9DCCCF}" type="slidenum">
              <a:rPr lang="en-US" altLang="en-US" smtClean="0"/>
              <a:pPr>
                <a:defRPr/>
              </a:pPr>
              <a:t>27</a:t>
            </a:fld>
            <a:endParaRPr lang="en-US" altLang="en-US"/>
          </a:p>
        </p:txBody>
      </p:sp>
    </p:spTree>
    <p:extLst>
      <p:ext uri="{BB962C8B-B14F-4D97-AF65-F5344CB8AC3E}">
        <p14:creationId xmlns:p14="http://schemas.microsoft.com/office/powerpoint/2010/main" val="20831143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5F3846F-733F-41EA-932C-A47C2E9DCCCF}" type="slidenum">
              <a:rPr lang="en-US" altLang="en-US" smtClean="0"/>
              <a:pPr>
                <a:defRPr/>
              </a:pPr>
              <a:t>28</a:t>
            </a:fld>
            <a:endParaRPr lang="en-US" altLang="en-US"/>
          </a:p>
        </p:txBody>
      </p:sp>
    </p:spTree>
    <p:extLst>
      <p:ext uri="{BB962C8B-B14F-4D97-AF65-F5344CB8AC3E}">
        <p14:creationId xmlns:p14="http://schemas.microsoft.com/office/powerpoint/2010/main" val="39136508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5F3846F-733F-41EA-932C-A47C2E9DCCCF}" type="slidenum">
              <a:rPr lang="en-US" altLang="en-US" smtClean="0"/>
              <a:pPr>
                <a:defRPr/>
              </a:pPr>
              <a:t>29</a:t>
            </a:fld>
            <a:endParaRPr lang="en-US" altLang="en-US"/>
          </a:p>
        </p:txBody>
      </p:sp>
    </p:spTree>
    <p:extLst>
      <p:ext uri="{BB962C8B-B14F-4D97-AF65-F5344CB8AC3E}">
        <p14:creationId xmlns:p14="http://schemas.microsoft.com/office/powerpoint/2010/main" val="13232724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5F3846F-733F-41EA-932C-A47C2E9DCCCF}" type="slidenum">
              <a:rPr lang="en-US" altLang="en-US" smtClean="0"/>
              <a:pPr>
                <a:defRPr/>
              </a:pPr>
              <a:t>30</a:t>
            </a:fld>
            <a:endParaRPr lang="en-US" altLang="en-US"/>
          </a:p>
        </p:txBody>
      </p:sp>
    </p:spTree>
    <p:extLst>
      <p:ext uri="{BB962C8B-B14F-4D97-AF65-F5344CB8AC3E}">
        <p14:creationId xmlns:p14="http://schemas.microsoft.com/office/powerpoint/2010/main" val="30714951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5F3846F-733F-41EA-932C-A47C2E9DCCCF}" type="slidenum">
              <a:rPr lang="en-US" altLang="en-US" smtClean="0"/>
              <a:pPr>
                <a:defRPr/>
              </a:pPr>
              <a:t>32</a:t>
            </a:fld>
            <a:endParaRPr lang="en-US" altLang="en-US"/>
          </a:p>
        </p:txBody>
      </p:sp>
    </p:spTree>
    <p:extLst>
      <p:ext uri="{BB962C8B-B14F-4D97-AF65-F5344CB8AC3E}">
        <p14:creationId xmlns:p14="http://schemas.microsoft.com/office/powerpoint/2010/main" val="266423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432a628d0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432a628d0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Allow time for students to offer suggestions</a:t>
            </a:r>
            <a:endParaRPr dirty="0"/>
          </a:p>
        </p:txBody>
      </p:sp>
    </p:spTree>
    <p:extLst>
      <p:ext uri="{BB962C8B-B14F-4D97-AF65-F5344CB8AC3E}">
        <p14:creationId xmlns:p14="http://schemas.microsoft.com/office/powerpoint/2010/main" val="384420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432a628d0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432a628d0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1825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432a628d0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432a628d0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Allow time for students to offer suggestions</a:t>
            </a:r>
            <a:endParaRPr dirty="0"/>
          </a:p>
        </p:txBody>
      </p:sp>
    </p:spTree>
    <p:extLst>
      <p:ext uri="{BB962C8B-B14F-4D97-AF65-F5344CB8AC3E}">
        <p14:creationId xmlns:p14="http://schemas.microsoft.com/office/powerpoint/2010/main" val="1797300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432a628d0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432a628d0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sz="1200" kern="1200" dirty="0">
                <a:solidFill>
                  <a:schemeClr val="tx1"/>
                </a:solidFill>
                <a:effectLst/>
                <a:latin typeface="Arial" charset="0"/>
                <a:ea typeface="+mn-ea"/>
                <a:cs typeface="+mn-cs"/>
              </a:rPr>
              <a:t>Civil Air Patrol uses major activities to train its members among its three key purposes: Aerospace, Cadet Program and Operations (or Emergency Services). A well-run and organized activity is a major contributor to retaining members. The members receive training or knowledge, laying a groundwork of learning (and fun!) experiences that they will need as they advance in the Civil Air Patrol program. Informative and fun activities encourages members to attend additional events and eventually join events staffs. If anything, finding new members to plan and direct future events should be one of the goals of any activity. We will discuss best practices and tools available to ensure success and desired outcomes.</a:t>
            </a:r>
          </a:p>
        </p:txBody>
      </p:sp>
    </p:spTree>
    <p:extLst>
      <p:ext uri="{BB962C8B-B14F-4D97-AF65-F5344CB8AC3E}">
        <p14:creationId xmlns:p14="http://schemas.microsoft.com/office/powerpoint/2010/main" val="2403280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432a628d0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432a628d0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Allow time for students to offer suggestions</a:t>
            </a:r>
            <a:endParaRPr dirty="0"/>
          </a:p>
        </p:txBody>
      </p:sp>
    </p:spTree>
    <p:extLst>
      <p:ext uri="{BB962C8B-B14F-4D97-AF65-F5344CB8AC3E}">
        <p14:creationId xmlns:p14="http://schemas.microsoft.com/office/powerpoint/2010/main" val="2238885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432a628d0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432a628d0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348916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432a628d0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432a628d0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Allow time for students to offer suggestions</a:t>
            </a:r>
            <a:endParaRPr dirty="0"/>
          </a:p>
        </p:txBody>
      </p:sp>
    </p:spTree>
    <p:extLst>
      <p:ext uri="{BB962C8B-B14F-4D97-AF65-F5344CB8AC3E}">
        <p14:creationId xmlns:p14="http://schemas.microsoft.com/office/powerpoint/2010/main" val="21089810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else can we do with the administrative information we gather from this process? How else can we be good stewards of this information resources?</a:t>
            </a:r>
          </a:p>
        </p:txBody>
      </p:sp>
      <p:sp>
        <p:nvSpPr>
          <p:cNvPr id="4" name="Slide Number Placeholder 3"/>
          <p:cNvSpPr>
            <a:spLocks noGrp="1"/>
          </p:cNvSpPr>
          <p:nvPr>
            <p:ph type="sldNum" sz="quarter" idx="5"/>
          </p:nvPr>
        </p:nvSpPr>
        <p:spPr/>
        <p:txBody>
          <a:bodyPr/>
          <a:lstStyle/>
          <a:p>
            <a:pPr>
              <a:defRPr/>
            </a:pPr>
            <a:fld id="{05F3846F-733F-41EA-932C-A47C2E9DCCCF}" type="slidenum">
              <a:rPr lang="en-US" altLang="en-US" smtClean="0"/>
              <a:pPr>
                <a:defRPr/>
              </a:pPr>
              <a:t>21</a:t>
            </a:fld>
            <a:endParaRPr lang="en-US" altLang="en-US"/>
          </a:p>
        </p:txBody>
      </p:sp>
    </p:spTree>
    <p:extLst>
      <p:ext uri="{BB962C8B-B14F-4D97-AF65-F5344CB8AC3E}">
        <p14:creationId xmlns:p14="http://schemas.microsoft.com/office/powerpoint/2010/main" val="747792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ctrTitle"/>
          </p:nvPr>
        </p:nvSpPr>
        <p:spPr>
          <a:xfrm>
            <a:off x="1837267" y="1304925"/>
            <a:ext cx="9541933" cy="685800"/>
          </a:xfrm>
        </p:spPr>
        <p:txBody>
          <a:bodyPr/>
          <a:lstStyle>
            <a:lvl1pPr>
              <a:defRPr sz="3600">
                <a:solidFill>
                  <a:schemeClr val="bg2"/>
                </a:solidFill>
              </a:defRPr>
            </a:lvl1pPr>
          </a:lstStyle>
          <a:p>
            <a:r>
              <a:rPr lang="en-US"/>
              <a:t>Show Title</a:t>
            </a:r>
          </a:p>
        </p:txBody>
      </p:sp>
      <p:sp>
        <p:nvSpPr>
          <p:cNvPr id="76803" name="Rectangle 3"/>
          <p:cNvSpPr>
            <a:spLocks noGrp="1" noChangeArrowheads="1"/>
          </p:cNvSpPr>
          <p:nvPr>
            <p:ph type="subTitle" idx="1"/>
          </p:nvPr>
        </p:nvSpPr>
        <p:spPr>
          <a:xfrm>
            <a:off x="6096000" y="4876800"/>
            <a:ext cx="5791200" cy="1524000"/>
          </a:xfrm>
        </p:spPr>
        <p:txBody>
          <a:bodyPr/>
          <a:lstStyle>
            <a:lvl1pPr marL="0" indent="0">
              <a:buFont typeface="Wingdings" pitchFamily="2" charset="2"/>
              <a:buNone/>
              <a:defRPr>
                <a:solidFill>
                  <a:srgbClr val="DB540D"/>
                </a:solidFill>
                <a:effectLst>
                  <a:outerShdw blurRad="38100" dist="38100" dir="2700000" algn="tl">
                    <a:srgbClr val="C0C0C0"/>
                  </a:outerShdw>
                </a:effectLst>
              </a:defRPr>
            </a:lvl1pPr>
          </a:lstStyle>
          <a:p>
            <a:r>
              <a:rPr lang="en-US"/>
              <a:t>Click to edit personal info</a:t>
            </a:r>
          </a:p>
        </p:txBody>
      </p:sp>
    </p:spTree>
    <p:extLst>
      <p:ext uri="{BB962C8B-B14F-4D97-AF65-F5344CB8AC3E}">
        <p14:creationId xmlns:p14="http://schemas.microsoft.com/office/powerpoint/2010/main" val="319504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48091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90000" y="609600"/>
            <a:ext cx="26924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800" y="609600"/>
            <a:ext cx="78740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93417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5" name="Google Shape;25;p5"/>
          <p:cNvSpPr txBox="1">
            <a:spLocks noGrp="1"/>
          </p:cNvSpPr>
          <p:nvPr>
            <p:ph type="body" idx="1"/>
          </p:nvPr>
        </p:nvSpPr>
        <p:spPr>
          <a:xfrm>
            <a:off x="415600" y="1536633"/>
            <a:ext cx="5333200" cy="45552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26" name="Google Shape;26;p5"/>
          <p:cNvSpPr txBox="1">
            <a:spLocks noGrp="1"/>
          </p:cNvSpPr>
          <p:nvPr>
            <p:ph type="body" idx="2"/>
          </p:nvPr>
        </p:nvSpPr>
        <p:spPr>
          <a:xfrm>
            <a:off x="6443200" y="1536633"/>
            <a:ext cx="5333200" cy="45552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27" name="Google Shape;27;p5"/>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r">
              <a:spcBef>
                <a:spcPts val="0"/>
              </a:spcBef>
              <a:spcAft>
                <a:spcPts val="0"/>
              </a:spcAft>
            </a:pPr>
            <a:fld id="{00000000-1234-1234-1234-123412341234}" type="slidenum">
              <a:rPr lang="en" smtClean="0"/>
              <a:pPr algn="r">
                <a:spcBef>
                  <a:spcPts val="0"/>
                </a:spcBef>
                <a:spcAft>
                  <a:spcPts val="0"/>
                </a:spcAft>
              </a:pPr>
              <a:t>‹#›</a:t>
            </a:fld>
            <a:endParaRPr lang="en"/>
          </a:p>
        </p:txBody>
      </p:sp>
    </p:spTree>
    <p:extLst>
      <p:ext uri="{BB962C8B-B14F-4D97-AF65-F5344CB8AC3E}">
        <p14:creationId xmlns:p14="http://schemas.microsoft.com/office/powerpoint/2010/main" val="4383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54780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72777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438400" y="1524000"/>
            <a:ext cx="4470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12000" y="1524000"/>
            <a:ext cx="4470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60322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05000" y="533400"/>
            <a:ext cx="9677400" cy="685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23724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82394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0137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4000" y="273050"/>
            <a:ext cx="3096684" cy="9461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52927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9937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97C92E54-B3AA-48A7-B26C-C1BF148BE83E}"/>
              </a:ext>
            </a:extLst>
          </p:cNvPr>
          <p:cNvSpPr>
            <a:spLocks noGrp="1" noChangeArrowheads="1"/>
          </p:cNvSpPr>
          <p:nvPr>
            <p:ph type="title"/>
          </p:nvPr>
        </p:nvSpPr>
        <p:spPr bwMode="auto">
          <a:xfrm>
            <a:off x="1905000" y="609600"/>
            <a:ext cx="96774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title</a:t>
            </a:r>
          </a:p>
        </p:txBody>
      </p:sp>
      <p:sp>
        <p:nvSpPr>
          <p:cNvPr id="1027" name="Rectangle 3">
            <a:extLst>
              <a:ext uri="{FF2B5EF4-FFF2-40B4-BE49-F238E27FC236}">
                <a16:creationId xmlns:a16="http://schemas.microsoft.com/office/drawing/2014/main" id="{836FC1AB-1365-4303-97C5-4FFD58E0169D}"/>
              </a:ext>
            </a:extLst>
          </p:cNvPr>
          <p:cNvSpPr>
            <a:spLocks noGrp="1" noChangeArrowheads="1"/>
          </p:cNvSpPr>
          <p:nvPr>
            <p:ph type="body" idx="1"/>
          </p:nvPr>
        </p:nvSpPr>
        <p:spPr bwMode="auto">
          <a:xfrm>
            <a:off x="2438400" y="1524000"/>
            <a:ext cx="9144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text</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8" name="Picture 7" descr="CAP Prop Logo no text.eps">
            <a:extLst>
              <a:ext uri="{FF2B5EF4-FFF2-40B4-BE49-F238E27FC236}">
                <a16:creationId xmlns:a16="http://schemas.microsoft.com/office/drawing/2014/main" id="{5374C6CE-4BB9-46B7-8B76-29C578BB0973}"/>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203200" y="76201"/>
            <a:ext cx="116840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351" r:id="rId1"/>
    <p:sldLayoutId id="2147485345" r:id="rId2"/>
    <p:sldLayoutId id="2147485346" r:id="rId3"/>
    <p:sldLayoutId id="2147485347" r:id="rId4"/>
    <p:sldLayoutId id="2147485348" r:id="rId5"/>
    <p:sldLayoutId id="2147485349" r:id="rId6"/>
    <p:sldLayoutId id="2147485350" r:id="rId7"/>
    <p:sldLayoutId id="2147485352" r:id="rId8"/>
    <p:sldLayoutId id="2147485353" r:id="rId9"/>
    <p:sldLayoutId id="2147485354" r:id="rId10"/>
    <p:sldLayoutId id="2147485355" r:id="rId11"/>
    <p:sldLayoutId id="2147485356" r:id="rId12"/>
  </p:sldLayoutIdLst>
  <p:txStyles>
    <p:titleStyle>
      <a:lvl1pPr algn="l" rtl="0" eaLnBrk="0" fontAlgn="base" hangingPunct="0">
        <a:spcBef>
          <a:spcPct val="0"/>
        </a:spcBef>
        <a:spcAft>
          <a:spcPct val="0"/>
        </a:spcAft>
        <a:defRPr sz="3200" b="1">
          <a:solidFill>
            <a:srgbClr val="DB540D"/>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rgbClr val="DB540D"/>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200" b="1">
          <a:solidFill>
            <a:srgbClr val="DB540D"/>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200" b="1">
          <a:solidFill>
            <a:srgbClr val="DB540D"/>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200" b="1">
          <a:solidFill>
            <a:srgbClr val="DB540D"/>
          </a:solidFill>
          <a:effectLst>
            <a:outerShdw blurRad="38100" dist="38100" dir="2700000" algn="tl">
              <a:srgbClr val="C0C0C0"/>
            </a:outerShdw>
          </a:effectLst>
          <a:latin typeface="Arial" charset="0"/>
        </a:defRPr>
      </a:lvl5pPr>
      <a:lvl6pPr marL="4572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6pPr>
      <a:lvl7pPr marL="9144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7pPr>
      <a:lvl8pPr marL="13716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8pPr>
      <a:lvl9pPr marL="18288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Font typeface="Wingdings" panose="05000000000000000000" pitchFamily="2" charset="2"/>
        <a:buChar char="Ø"/>
        <a:defRPr b="1">
          <a:solidFill>
            <a:srgbClr val="333333"/>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Ø"/>
        <a:defRPr b="1">
          <a:solidFill>
            <a:srgbClr val="333333"/>
          </a:solidFill>
          <a:latin typeface="+mn-lt"/>
        </a:defRPr>
      </a:lvl2pPr>
      <a:lvl3pPr marL="1143000" indent="-228600" algn="l" rtl="0" eaLnBrk="0" fontAlgn="base" hangingPunct="0">
        <a:spcBef>
          <a:spcPct val="20000"/>
        </a:spcBef>
        <a:spcAft>
          <a:spcPct val="0"/>
        </a:spcAft>
        <a:buFont typeface="Wingdings" panose="05000000000000000000" pitchFamily="2" charset="2"/>
        <a:buChar char="Ø"/>
        <a:defRPr b="1">
          <a:solidFill>
            <a:srgbClr val="333333"/>
          </a:solidFill>
          <a:latin typeface="+mn-lt"/>
        </a:defRPr>
      </a:lvl3pPr>
      <a:lvl4pPr marL="1600200" indent="-228600" algn="l" rtl="0" eaLnBrk="0" fontAlgn="base" hangingPunct="0">
        <a:spcBef>
          <a:spcPct val="20000"/>
        </a:spcBef>
        <a:spcAft>
          <a:spcPct val="0"/>
        </a:spcAft>
        <a:buFont typeface="Wingdings" panose="05000000000000000000" pitchFamily="2" charset="2"/>
        <a:buChar char="Ø"/>
        <a:defRPr b="1">
          <a:solidFill>
            <a:srgbClr val="333333"/>
          </a:solidFill>
          <a:latin typeface="+mn-lt"/>
        </a:defRPr>
      </a:lvl4pPr>
      <a:lvl5pPr marL="2057400" indent="-228600" algn="l" rtl="0" eaLnBrk="0" fontAlgn="base" hangingPunct="0">
        <a:spcBef>
          <a:spcPct val="20000"/>
        </a:spcBef>
        <a:spcAft>
          <a:spcPct val="0"/>
        </a:spcAft>
        <a:buFont typeface="Wingdings" panose="05000000000000000000" pitchFamily="2" charset="2"/>
        <a:buChar char="Ø"/>
        <a:defRPr b="1">
          <a:solidFill>
            <a:srgbClr val="333333"/>
          </a:solidFill>
          <a:latin typeface="+mn-lt"/>
        </a:defRPr>
      </a:lvl5pPr>
      <a:lvl6pPr marL="2514600" indent="-228600" algn="l" rtl="0" fontAlgn="base">
        <a:spcBef>
          <a:spcPct val="20000"/>
        </a:spcBef>
        <a:spcAft>
          <a:spcPct val="0"/>
        </a:spcAft>
        <a:buFont typeface="Wingdings" pitchFamily="2" charset="2"/>
        <a:buChar char="Ø"/>
        <a:defRPr b="1">
          <a:solidFill>
            <a:srgbClr val="333333"/>
          </a:solidFill>
          <a:latin typeface="+mn-lt"/>
        </a:defRPr>
      </a:lvl6pPr>
      <a:lvl7pPr marL="2971800" indent="-228600" algn="l" rtl="0" fontAlgn="base">
        <a:spcBef>
          <a:spcPct val="20000"/>
        </a:spcBef>
        <a:spcAft>
          <a:spcPct val="0"/>
        </a:spcAft>
        <a:buFont typeface="Wingdings" pitchFamily="2" charset="2"/>
        <a:buChar char="Ø"/>
        <a:defRPr b="1">
          <a:solidFill>
            <a:srgbClr val="333333"/>
          </a:solidFill>
          <a:latin typeface="+mn-lt"/>
        </a:defRPr>
      </a:lvl7pPr>
      <a:lvl8pPr marL="3429000" indent="-228600" algn="l" rtl="0" fontAlgn="base">
        <a:spcBef>
          <a:spcPct val="20000"/>
        </a:spcBef>
        <a:spcAft>
          <a:spcPct val="0"/>
        </a:spcAft>
        <a:buFont typeface="Wingdings" pitchFamily="2" charset="2"/>
        <a:buChar char="Ø"/>
        <a:defRPr b="1">
          <a:solidFill>
            <a:srgbClr val="333333"/>
          </a:solidFill>
          <a:latin typeface="+mn-lt"/>
        </a:defRPr>
      </a:lvl8pPr>
      <a:lvl9pPr marL="3886200" indent="-228600" algn="l" rtl="0" fontAlgn="base">
        <a:spcBef>
          <a:spcPct val="20000"/>
        </a:spcBef>
        <a:spcAft>
          <a:spcPct val="0"/>
        </a:spcAft>
        <a:buFont typeface="Wingdings" pitchFamily="2" charset="2"/>
        <a:buChar char="Ø"/>
        <a:defRPr b="1">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1">
            <a:extLst>
              <a:ext uri="{FF2B5EF4-FFF2-40B4-BE49-F238E27FC236}">
                <a16:creationId xmlns:a16="http://schemas.microsoft.com/office/drawing/2014/main" id="{5C7EBC6A-E3B0-4DC3-AFD1-90DA10A1AD75}"/>
              </a:ext>
            </a:extLst>
          </p:cNvPr>
          <p:cNvSpPr txBox="1">
            <a:spLocks noChangeArrowheads="1"/>
          </p:cNvSpPr>
          <p:nvPr/>
        </p:nvSpPr>
        <p:spPr bwMode="auto">
          <a:xfrm>
            <a:off x="1905000" y="304800"/>
            <a:ext cx="1028700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defRPr sz="1600">
                <a:solidFill>
                  <a:schemeClr val="tx1"/>
                </a:solidFill>
                <a:latin typeface="BauerBodni Titl BT" pitchFamily="82" charset="0"/>
              </a:defRPr>
            </a:lvl1pPr>
            <a:lvl2pPr marL="742950" indent="-285750">
              <a:defRPr sz="1600">
                <a:solidFill>
                  <a:schemeClr val="tx1"/>
                </a:solidFill>
                <a:latin typeface="BauerBodni Titl BT" pitchFamily="82" charset="0"/>
              </a:defRPr>
            </a:lvl2pPr>
            <a:lvl3pPr marL="1143000" indent="-228600">
              <a:defRPr sz="1600">
                <a:solidFill>
                  <a:schemeClr val="tx1"/>
                </a:solidFill>
                <a:latin typeface="BauerBodni Titl BT" pitchFamily="82" charset="0"/>
              </a:defRPr>
            </a:lvl3pPr>
            <a:lvl4pPr marL="1600200" indent="-228600">
              <a:defRPr sz="1600">
                <a:solidFill>
                  <a:schemeClr val="tx1"/>
                </a:solidFill>
                <a:latin typeface="BauerBodni Titl BT" pitchFamily="82" charset="0"/>
              </a:defRPr>
            </a:lvl4pPr>
            <a:lvl5pPr marL="2057400" indent="-228600">
              <a:defRPr sz="1600">
                <a:solidFill>
                  <a:schemeClr val="tx1"/>
                </a:solidFill>
                <a:latin typeface="BauerBodni Titl BT" pitchFamily="82" charset="0"/>
              </a:defRPr>
            </a:lvl5pPr>
            <a:lvl6pPr marL="2514600" indent="-228600" eaLnBrk="0" fontAlgn="base" hangingPunct="0">
              <a:spcBef>
                <a:spcPct val="0"/>
              </a:spcBef>
              <a:spcAft>
                <a:spcPct val="0"/>
              </a:spcAft>
              <a:defRPr sz="1600">
                <a:solidFill>
                  <a:schemeClr val="tx1"/>
                </a:solidFill>
                <a:latin typeface="BauerBodni Titl BT" pitchFamily="82" charset="0"/>
              </a:defRPr>
            </a:lvl6pPr>
            <a:lvl7pPr marL="2971800" indent="-228600" eaLnBrk="0" fontAlgn="base" hangingPunct="0">
              <a:spcBef>
                <a:spcPct val="0"/>
              </a:spcBef>
              <a:spcAft>
                <a:spcPct val="0"/>
              </a:spcAft>
              <a:defRPr sz="1600">
                <a:solidFill>
                  <a:schemeClr val="tx1"/>
                </a:solidFill>
                <a:latin typeface="BauerBodni Titl BT" pitchFamily="82" charset="0"/>
              </a:defRPr>
            </a:lvl7pPr>
            <a:lvl8pPr marL="3429000" indent="-228600" eaLnBrk="0" fontAlgn="base" hangingPunct="0">
              <a:spcBef>
                <a:spcPct val="0"/>
              </a:spcBef>
              <a:spcAft>
                <a:spcPct val="0"/>
              </a:spcAft>
              <a:defRPr sz="1600">
                <a:solidFill>
                  <a:schemeClr val="tx1"/>
                </a:solidFill>
                <a:latin typeface="BauerBodni Titl BT" pitchFamily="82" charset="0"/>
              </a:defRPr>
            </a:lvl8pPr>
            <a:lvl9pPr marL="3886200" indent="-228600" eaLnBrk="0" fontAlgn="base" hangingPunct="0">
              <a:spcBef>
                <a:spcPct val="0"/>
              </a:spcBef>
              <a:spcAft>
                <a:spcPct val="0"/>
              </a:spcAft>
              <a:defRPr sz="1600">
                <a:solidFill>
                  <a:schemeClr val="tx1"/>
                </a:solidFill>
                <a:latin typeface="BauerBodni Titl BT" pitchFamily="82" charset="0"/>
              </a:defRPr>
            </a:lvl9pPr>
          </a:lstStyle>
          <a:p>
            <a:pPr algn="ctr"/>
            <a:r>
              <a:rPr lang="en-US" altLang="en-US" sz="4400" dirty="0">
                <a:solidFill>
                  <a:srgbClr val="C00000"/>
                </a:solidFill>
                <a:latin typeface="+mj-lt"/>
              </a:rPr>
              <a:t>Level IV:</a:t>
            </a:r>
            <a:br>
              <a:rPr lang="en-US" altLang="en-US" sz="4400" dirty="0">
                <a:solidFill>
                  <a:srgbClr val="C00000"/>
                </a:solidFill>
                <a:latin typeface="+mj-lt"/>
              </a:rPr>
            </a:br>
            <a:endParaRPr lang="en-US" altLang="en-US" sz="4400" dirty="0">
              <a:solidFill>
                <a:srgbClr val="C00000"/>
              </a:solidFill>
              <a:latin typeface="+mj-lt"/>
            </a:endParaRPr>
          </a:p>
          <a:p>
            <a:pPr algn="ctr"/>
            <a:endParaRPr lang="en-US" altLang="en-US" sz="4400" dirty="0">
              <a:solidFill>
                <a:srgbClr val="C00000"/>
              </a:solidFill>
              <a:latin typeface="+mj-lt"/>
            </a:endParaRPr>
          </a:p>
          <a:p>
            <a:pPr algn="ctr"/>
            <a:endParaRPr lang="en-US" altLang="en-US" sz="4400" dirty="0">
              <a:solidFill>
                <a:srgbClr val="C00000"/>
              </a:solidFill>
              <a:latin typeface="+mj-lt"/>
            </a:endParaRPr>
          </a:p>
          <a:p>
            <a:pPr algn="ctr"/>
            <a:r>
              <a:rPr lang="en-US" altLang="en-US" sz="4400" b="1" dirty="0">
                <a:solidFill>
                  <a:srgbClr val="0000FF"/>
                </a:solidFill>
                <a:latin typeface="+mj-lt"/>
              </a:rPr>
              <a:t>Planning and Leading a Major Event</a:t>
            </a:r>
            <a:endParaRPr lang="en-US" sz="4400" b="1" dirty="0">
              <a:latin typeface="+mj-lt"/>
            </a:endParaRPr>
          </a:p>
        </p:txBody>
      </p:sp>
      <p:sp>
        <p:nvSpPr>
          <p:cNvPr id="2" name="TextBox 1">
            <a:extLst>
              <a:ext uri="{FF2B5EF4-FFF2-40B4-BE49-F238E27FC236}">
                <a16:creationId xmlns:a16="http://schemas.microsoft.com/office/drawing/2014/main" id="{713B9333-DBB8-1F44-BF3D-2AAE6D6842FB}"/>
              </a:ext>
            </a:extLst>
          </p:cNvPr>
          <p:cNvSpPr txBox="1"/>
          <p:nvPr/>
        </p:nvSpPr>
        <p:spPr>
          <a:xfrm>
            <a:off x="7162800" y="5943600"/>
            <a:ext cx="4889159" cy="707886"/>
          </a:xfrm>
          <a:prstGeom prst="rect">
            <a:avLst/>
          </a:prstGeom>
          <a:noFill/>
        </p:spPr>
        <p:txBody>
          <a:bodyPr wrap="none" rtlCol="0">
            <a:spAutoFit/>
          </a:bodyPr>
          <a:lstStyle/>
          <a:p>
            <a:r>
              <a:rPr lang="en-US" sz="2000" dirty="0">
                <a:solidFill>
                  <a:srgbClr val="C00000"/>
                </a:solidFill>
              </a:rPr>
              <a:t>Lt Col Edward A. Bos, CAP</a:t>
            </a:r>
          </a:p>
          <a:p>
            <a:r>
              <a:rPr lang="en-US" sz="2000" dirty="0">
                <a:solidFill>
                  <a:srgbClr val="C00000"/>
                </a:solidFill>
              </a:rPr>
              <a:t>Adapted from the Volunteer University Slides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prstGeom prst="rect">
            <a:avLst/>
          </a:prstGeom>
        </p:spPr>
        <p:txBody>
          <a:bodyPr spcFirstLastPara="1" vert="horz" wrap="square" lIns="121900" tIns="121900" rIns="121900" bIns="121900" numCol="1" anchor="t" anchorCtr="0" compatLnSpc="1">
            <a:prstTxWarp prst="textNoShape">
              <a:avLst/>
            </a:prstTxWarp>
            <a:noAutofit/>
          </a:bodyPr>
          <a:lstStyle/>
          <a:p>
            <a:r>
              <a:rPr lang="en" dirty="0">
                <a:solidFill>
                  <a:srgbClr val="0000FF"/>
                </a:solidFill>
              </a:rPr>
              <a:t>Discussion Question 3</a:t>
            </a:r>
            <a:endParaRPr dirty="0">
              <a:solidFill>
                <a:srgbClr val="0000FF"/>
              </a:solidFill>
            </a:endParaRPr>
          </a:p>
        </p:txBody>
      </p:sp>
      <p:sp>
        <p:nvSpPr>
          <p:cNvPr id="73" name="Google Shape;73;p15"/>
          <p:cNvSpPr txBox="1">
            <a:spLocks noGrp="1"/>
          </p:cNvSpPr>
          <p:nvPr>
            <p:ph idx="1"/>
          </p:nvPr>
        </p:nvSpPr>
        <p:spPr>
          <a:prstGeom prst="rect">
            <a:avLst/>
          </a:prstGeom>
        </p:spPr>
        <p:txBody>
          <a:bodyPr spcFirstLastPara="1" vert="horz" wrap="square" lIns="121900" tIns="121900" rIns="121900" bIns="121900" numCol="1" anchor="t" anchorCtr="0" compatLnSpc="1">
            <a:prstTxWarp prst="textNoShape">
              <a:avLst/>
            </a:prstTxWarp>
            <a:normAutofit/>
          </a:bodyPr>
          <a:lstStyle/>
          <a:p>
            <a:pPr marL="0" indent="0">
              <a:buClr>
                <a:srgbClr val="C00000"/>
              </a:buClr>
              <a:buSzPct val="100000"/>
              <a:buNone/>
            </a:pPr>
            <a:endParaRPr lang="en-US" sz="3200" b="0" i="1" dirty="0">
              <a:solidFill>
                <a:schemeClr val="tx1"/>
              </a:solidFill>
            </a:endParaRPr>
          </a:p>
          <a:p>
            <a:pPr marL="0" indent="0">
              <a:buClr>
                <a:srgbClr val="C00000"/>
              </a:buClr>
              <a:buSzPct val="100000"/>
              <a:buNone/>
            </a:pPr>
            <a:endParaRPr lang="en-US" sz="3200" b="0" i="1" dirty="0">
              <a:solidFill>
                <a:schemeClr val="tx1"/>
              </a:solidFill>
            </a:endParaRPr>
          </a:p>
          <a:p>
            <a:pPr marL="0" indent="0">
              <a:buClr>
                <a:srgbClr val="C00000"/>
              </a:buClr>
              <a:buSzPct val="100000"/>
              <a:buNone/>
            </a:pPr>
            <a:endParaRPr lang="en-US" sz="3200" b="0" i="1" dirty="0">
              <a:solidFill>
                <a:schemeClr val="tx1"/>
              </a:solidFill>
            </a:endParaRPr>
          </a:p>
          <a:p>
            <a:pPr marL="0" indent="0">
              <a:buClr>
                <a:srgbClr val="C00000"/>
              </a:buClr>
              <a:buSzPct val="100000"/>
              <a:buNone/>
            </a:pPr>
            <a:r>
              <a:rPr lang="en-US" sz="3200" b="0" i="1" dirty="0">
                <a:solidFill>
                  <a:schemeClr val="tx1"/>
                </a:solidFill>
              </a:rPr>
              <a:t>	What are the key steps involved in planning?</a:t>
            </a:r>
            <a:endParaRPr sz="3200" b="0" i="1" dirty="0">
              <a:solidFill>
                <a:schemeClr val="tx1"/>
              </a:solidFill>
            </a:endParaRPr>
          </a:p>
        </p:txBody>
      </p:sp>
    </p:spTree>
    <p:extLst>
      <p:ext uri="{BB962C8B-B14F-4D97-AF65-F5344CB8AC3E}">
        <p14:creationId xmlns:p14="http://schemas.microsoft.com/office/powerpoint/2010/main" val="2100815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10-Step Planning Process</a:t>
            </a:r>
          </a:p>
        </p:txBody>
      </p:sp>
      <p:sp>
        <p:nvSpPr>
          <p:cNvPr id="3" name="Content Placeholder 2">
            <a:extLst>
              <a:ext uri="{FF2B5EF4-FFF2-40B4-BE49-F238E27FC236}">
                <a16:creationId xmlns:a16="http://schemas.microsoft.com/office/drawing/2014/main" id="{A3F7F1F6-415F-0241-9302-084DF05AA424}"/>
              </a:ext>
            </a:extLst>
          </p:cNvPr>
          <p:cNvSpPr>
            <a:spLocks noGrp="1"/>
          </p:cNvSpPr>
          <p:nvPr>
            <p:ph idx="1"/>
          </p:nvPr>
        </p:nvSpPr>
        <p:spPr/>
        <p:txBody>
          <a:bodyPr>
            <a:normAutofit fontScale="92500" lnSpcReduction="20000"/>
          </a:bodyPr>
          <a:lstStyle/>
          <a:p>
            <a:pPr>
              <a:buClr>
                <a:srgbClr val="C00000"/>
              </a:buClr>
              <a:buFont typeface="+mj-lt"/>
              <a:buAutoNum type="arabicPeriod"/>
            </a:pPr>
            <a:r>
              <a:rPr lang="en-US" dirty="0"/>
              <a:t>Develop Event Goal and Objectives</a:t>
            </a:r>
          </a:p>
          <a:p>
            <a:pPr lvl="1">
              <a:buClr>
                <a:srgbClr val="C00000"/>
              </a:buClr>
            </a:pPr>
            <a:endParaRPr lang="en-US" dirty="0"/>
          </a:p>
          <a:p>
            <a:pPr lvl="1">
              <a:buClr>
                <a:srgbClr val="C00000"/>
              </a:buClr>
            </a:pPr>
            <a:r>
              <a:rPr lang="en-US" b="0" dirty="0"/>
              <a:t>The very first step is to establish a tangible goal and objectives. (e.g., why are you organizing this event and what do you hope to achieve?)</a:t>
            </a:r>
          </a:p>
          <a:p>
            <a:pPr lvl="2">
              <a:buClr>
                <a:srgbClr val="C00000"/>
              </a:buClr>
            </a:pPr>
            <a:r>
              <a:rPr lang="en-US" b="0" dirty="0"/>
              <a:t>The command team should have input or feedback on this step</a:t>
            </a:r>
          </a:p>
          <a:p>
            <a:pPr lvl="1">
              <a:buClr>
                <a:srgbClr val="C00000"/>
              </a:buClr>
            </a:pPr>
            <a:endParaRPr lang="en-US" b="0" dirty="0"/>
          </a:p>
          <a:p>
            <a:pPr lvl="1">
              <a:buClr>
                <a:srgbClr val="C00000"/>
              </a:buClr>
            </a:pPr>
            <a:r>
              <a:rPr lang="en-US" b="0" dirty="0"/>
              <a:t>If you know your organization’s key goals before planning, you can ensure that every part of your event is optimized for success. Are you trying to raise awareness for a cause, or collect a predetermined amount of donations for your next project?</a:t>
            </a:r>
          </a:p>
          <a:p>
            <a:pPr lvl="1">
              <a:buClr>
                <a:srgbClr val="C00000"/>
              </a:buClr>
            </a:pPr>
            <a:endParaRPr lang="en-US" b="0" dirty="0"/>
          </a:p>
          <a:p>
            <a:pPr lvl="1">
              <a:buClr>
                <a:srgbClr val="C00000"/>
              </a:buClr>
            </a:pPr>
            <a:r>
              <a:rPr lang="en-US" b="0" dirty="0"/>
              <a:t>Setting a goal drives with quantifiable metrics of success will make it easier for your team to ensure that you reach your goals. </a:t>
            </a:r>
          </a:p>
          <a:p>
            <a:pPr lvl="2">
              <a:buClr>
                <a:srgbClr val="C00000"/>
              </a:buClr>
            </a:pPr>
            <a:r>
              <a:rPr lang="en-US" b="0" dirty="0"/>
              <a:t>SMART Goals (specific, measurable, achievable, relevant, time-bound)</a:t>
            </a:r>
          </a:p>
          <a:p>
            <a:pPr lvl="2">
              <a:buClr>
                <a:srgbClr val="C00000"/>
              </a:buClr>
            </a:pPr>
            <a:endParaRPr lang="en-US" b="0" dirty="0"/>
          </a:p>
          <a:p>
            <a:pPr lvl="1">
              <a:buClr>
                <a:srgbClr val="C00000"/>
              </a:buClr>
            </a:pPr>
            <a:r>
              <a:rPr lang="en-US" b="0" dirty="0"/>
              <a:t>Event registration software can also come in handy for tracking event attendees, collecting ticket payments, and more. </a:t>
            </a:r>
          </a:p>
          <a:p>
            <a:pPr lvl="1">
              <a:buClr>
                <a:srgbClr val="C00000"/>
              </a:buClr>
            </a:pPr>
            <a:endParaRPr lang="en-US" b="0" dirty="0"/>
          </a:p>
          <a:p>
            <a:pPr lvl="1">
              <a:buClr>
                <a:srgbClr val="C00000"/>
              </a:buClr>
            </a:pPr>
            <a:r>
              <a:rPr lang="en-US" b="0" dirty="0"/>
              <a:t>Has this event been held/done before? If so, is there documentation on the event and it’s outcome(s)?</a:t>
            </a:r>
          </a:p>
        </p:txBody>
      </p:sp>
    </p:spTree>
    <p:extLst>
      <p:ext uri="{BB962C8B-B14F-4D97-AF65-F5344CB8AC3E}">
        <p14:creationId xmlns:p14="http://schemas.microsoft.com/office/powerpoint/2010/main" val="3787182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On Goal Setting</a:t>
            </a:r>
          </a:p>
        </p:txBody>
      </p:sp>
      <p:sp>
        <p:nvSpPr>
          <p:cNvPr id="3" name="Content Placeholder 2">
            <a:extLst>
              <a:ext uri="{FF2B5EF4-FFF2-40B4-BE49-F238E27FC236}">
                <a16:creationId xmlns:a16="http://schemas.microsoft.com/office/drawing/2014/main" id="{A3F7F1F6-415F-0241-9302-084DF05AA424}"/>
              </a:ext>
            </a:extLst>
          </p:cNvPr>
          <p:cNvSpPr>
            <a:spLocks noGrp="1"/>
          </p:cNvSpPr>
          <p:nvPr>
            <p:ph idx="1"/>
          </p:nvPr>
        </p:nvSpPr>
        <p:spPr/>
        <p:txBody>
          <a:bodyPr>
            <a:normAutofit fontScale="77500" lnSpcReduction="20000"/>
          </a:bodyPr>
          <a:lstStyle/>
          <a:p>
            <a:pPr>
              <a:buClr>
                <a:srgbClr val="C00000"/>
              </a:buClr>
            </a:pPr>
            <a:r>
              <a:rPr lang="en-US" dirty="0"/>
              <a:t>Safety &amp; Risk Management</a:t>
            </a:r>
          </a:p>
          <a:p>
            <a:pPr lvl="1">
              <a:buClr>
                <a:srgbClr val="C00000"/>
              </a:buClr>
            </a:pPr>
            <a:endParaRPr lang="en-US" dirty="0"/>
          </a:p>
          <a:p>
            <a:pPr lvl="1">
              <a:buClr>
                <a:srgbClr val="C00000"/>
              </a:buClr>
            </a:pPr>
            <a:r>
              <a:rPr lang="en-US" b="0" dirty="0"/>
              <a:t>Safety Officers should be asked to help identify risks and mitigation</a:t>
            </a:r>
          </a:p>
          <a:p>
            <a:pPr lvl="1">
              <a:buClr>
                <a:srgbClr val="C00000"/>
              </a:buClr>
            </a:pPr>
            <a:r>
              <a:rPr lang="en-US" b="0" dirty="0"/>
              <a:t>To maintain security, CPPT and common-sense indicate that we should have a protocol to maintain a safe environment</a:t>
            </a:r>
          </a:p>
          <a:p>
            <a:pPr lvl="2">
              <a:buClr>
                <a:srgbClr val="C00000"/>
              </a:buClr>
            </a:pPr>
            <a:r>
              <a:rPr lang="en-US" b="0" dirty="0"/>
              <a:t>All CAP attendees should be in uniform, and visitors issued some form of identification:</a:t>
            </a:r>
          </a:p>
          <a:p>
            <a:pPr lvl="2">
              <a:buClr>
                <a:srgbClr val="C00000"/>
              </a:buClr>
            </a:pPr>
            <a:r>
              <a:rPr lang="en-US" b="0" dirty="0"/>
              <a:t>A color-coded wristband program </a:t>
            </a:r>
          </a:p>
          <a:p>
            <a:pPr lvl="2">
              <a:buClr>
                <a:srgbClr val="C00000"/>
              </a:buClr>
            </a:pPr>
            <a:r>
              <a:rPr lang="en-US" b="0" dirty="0"/>
              <a:t>A conference-style name tag</a:t>
            </a:r>
          </a:p>
          <a:p>
            <a:pPr lvl="2">
              <a:buClr>
                <a:srgbClr val="C00000"/>
              </a:buClr>
            </a:pPr>
            <a:r>
              <a:rPr lang="en-US" b="0" dirty="0"/>
              <a:t>An event-specific badge</a:t>
            </a:r>
          </a:p>
          <a:p>
            <a:pPr lvl="2">
              <a:buClr>
                <a:srgbClr val="C00000"/>
              </a:buClr>
            </a:pPr>
            <a:r>
              <a:rPr lang="en-US" b="0" dirty="0"/>
              <a:t>Anyone found not wearing the proper identification should be directed to your registration team</a:t>
            </a:r>
          </a:p>
          <a:p>
            <a:pPr lvl="2">
              <a:buClr>
                <a:srgbClr val="C00000"/>
              </a:buClr>
            </a:pPr>
            <a:r>
              <a:rPr lang="en-US" b="0" dirty="0"/>
              <a:t>Check in procedures should be posted in a key location of you are expecting day participants or visitor</a:t>
            </a:r>
          </a:p>
          <a:p>
            <a:pPr lvl="1">
              <a:buClr>
                <a:srgbClr val="C00000"/>
              </a:buClr>
            </a:pPr>
            <a:endParaRPr lang="en-US" b="0" dirty="0"/>
          </a:p>
          <a:p>
            <a:pPr>
              <a:buClr>
                <a:srgbClr val="C00000"/>
              </a:buClr>
            </a:pPr>
            <a:r>
              <a:rPr lang="en-US" dirty="0"/>
              <a:t>Ensuring Maximum Participation</a:t>
            </a:r>
          </a:p>
          <a:p>
            <a:pPr>
              <a:buClr>
                <a:srgbClr val="C00000"/>
              </a:buClr>
            </a:pPr>
            <a:endParaRPr lang="en-US" b="0" dirty="0"/>
          </a:p>
          <a:p>
            <a:pPr lvl="1">
              <a:buClr>
                <a:srgbClr val="C00000"/>
              </a:buClr>
            </a:pPr>
            <a:r>
              <a:rPr lang="en-US" b="0" dirty="0"/>
              <a:t>Health Services Officers can be helpful in discussing reasonable accommodations</a:t>
            </a:r>
          </a:p>
          <a:p>
            <a:pPr>
              <a:buClr>
                <a:srgbClr val="C00000"/>
              </a:buClr>
            </a:pPr>
            <a:endParaRPr lang="en-US" b="0" dirty="0"/>
          </a:p>
          <a:p>
            <a:pPr>
              <a:buClr>
                <a:srgbClr val="C00000"/>
              </a:buClr>
            </a:pPr>
            <a:endParaRPr lang="en-US" b="0" dirty="0"/>
          </a:p>
          <a:p>
            <a:pPr>
              <a:buClr>
                <a:srgbClr val="C00000"/>
              </a:buClr>
            </a:pPr>
            <a:r>
              <a:rPr lang="en-US" b="0" dirty="0"/>
              <a:t>Consider and invite other stakeholders to have input or feedback in these areas</a:t>
            </a:r>
          </a:p>
          <a:p>
            <a:pPr>
              <a:buClr>
                <a:srgbClr val="C00000"/>
              </a:buClr>
            </a:pPr>
            <a:endParaRPr lang="en-US" b="0" dirty="0"/>
          </a:p>
          <a:p>
            <a:pPr>
              <a:buClr>
                <a:srgbClr val="C00000"/>
              </a:buClr>
            </a:pPr>
            <a:r>
              <a:rPr lang="en-US" b="0" dirty="0"/>
              <a:t>Additionally, CAP regulations, local laws, and good judgement should be considered </a:t>
            </a:r>
          </a:p>
          <a:p>
            <a:pPr lvl="1">
              <a:buClr>
                <a:srgbClr val="C00000"/>
              </a:buClr>
            </a:pPr>
            <a:endParaRPr lang="en-US" b="0" dirty="0"/>
          </a:p>
        </p:txBody>
      </p:sp>
    </p:spTree>
    <p:extLst>
      <p:ext uri="{BB962C8B-B14F-4D97-AF65-F5344CB8AC3E}">
        <p14:creationId xmlns:p14="http://schemas.microsoft.com/office/powerpoint/2010/main" val="1294924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10-Step Planning Process</a:t>
            </a:r>
          </a:p>
        </p:txBody>
      </p:sp>
      <p:sp>
        <p:nvSpPr>
          <p:cNvPr id="3" name="Content Placeholder 2">
            <a:extLst>
              <a:ext uri="{FF2B5EF4-FFF2-40B4-BE49-F238E27FC236}">
                <a16:creationId xmlns:a16="http://schemas.microsoft.com/office/drawing/2014/main" id="{A3F7F1F6-415F-0241-9302-084DF05AA424}"/>
              </a:ext>
            </a:extLst>
          </p:cNvPr>
          <p:cNvSpPr>
            <a:spLocks noGrp="1"/>
          </p:cNvSpPr>
          <p:nvPr>
            <p:ph idx="1"/>
          </p:nvPr>
        </p:nvSpPr>
        <p:spPr/>
        <p:txBody>
          <a:bodyPr>
            <a:normAutofit fontScale="92500" lnSpcReduction="10000"/>
          </a:bodyPr>
          <a:lstStyle/>
          <a:p>
            <a:pPr>
              <a:buClr>
                <a:srgbClr val="C00000"/>
              </a:buClr>
              <a:buFont typeface="+mj-lt"/>
              <a:buAutoNum type="arabicPeriod" startAt="2"/>
            </a:pPr>
            <a:r>
              <a:rPr lang="en-US" dirty="0"/>
              <a:t>Organize a Team</a:t>
            </a:r>
          </a:p>
          <a:p>
            <a:pPr lvl="1">
              <a:buClr>
                <a:srgbClr val="C00000"/>
              </a:buClr>
            </a:pPr>
            <a:endParaRPr lang="en-US" dirty="0"/>
          </a:p>
          <a:p>
            <a:pPr lvl="1">
              <a:buClr>
                <a:srgbClr val="C00000"/>
              </a:buClr>
            </a:pPr>
            <a:r>
              <a:rPr lang="en-US" b="0" dirty="0"/>
              <a:t>Any event takes a concerted team effort to handle all of the details. Consider identifying one key Event Manager or Event Chair as well as individual Chairpersons for subcommittees, such as:</a:t>
            </a:r>
          </a:p>
          <a:p>
            <a:pPr lvl="2">
              <a:buClr>
                <a:srgbClr val="C00000"/>
              </a:buClr>
            </a:pPr>
            <a:r>
              <a:rPr lang="en-US" b="0" dirty="0"/>
              <a:t>venue management (liaison) </a:t>
            </a:r>
          </a:p>
          <a:p>
            <a:pPr lvl="2">
              <a:buClr>
                <a:srgbClr val="C00000"/>
              </a:buClr>
            </a:pPr>
            <a:r>
              <a:rPr lang="en-US" b="0" dirty="0"/>
              <a:t>speakers</a:t>
            </a:r>
          </a:p>
          <a:p>
            <a:pPr lvl="2">
              <a:buClr>
                <a:srgbClr val="C00000"/>
              </a:buClr>
            </a:pPr>
            <a:r>
              <a:rPr lang="en-US" b="0" dirty="0"/>
              <a:t>entertainment</a:t>
            </a:r>
          </a:p>
          <a:p>
            <a:pPr lvl="2">
              <a:buClr>
                <a:srgbClr val="C00000"/>
              </a:buClr>
            </a:pPr>
            <a:r>
              <a:rPr lang="en-US" b="0" dirty="0"/>
              <a:t>publicity</a:t>
            </a:r>
          </a:p>
          <a:p>
            <a:pPr lvl="2">
              <a:buClr>
                <a:srgbClr val="C00000"/>
              </a:buClr>
            </a:pPr>
            <a:r>
              <a:rPr lang="en-US" b="0" dirty="0"/>
              <a:t>sponsors</a:t>
            </a:r>
          </a:p>
          <a:p>
            <a:pPr lvl="2">
              <a:buClr>
                <a:srgbClr val="C00000"/>
              </a:buClr>
            </a:pPr>
            <a:r>
              <a:rPr lang="en-US" b="0" dirty="0"/>
              <a:t>volunteer management</a:t>
            </a:r>
          </a:p>
          <a:p>
            <a:pPr lvl="1">
              <a:buClr>
                <a:srgbClr val="C00000"/>
              </a:buClr>
            </a:pPr>
            <a:endParaRPr lang="en-US" b="0" dirty="0"/>
          </a:p>
          <a:p>
            <a:pPr lvl="1">
              <a:buClr>
                <a:srgbClr val="C00000"/>
              </a:buClr>
            </a:pPr>
            <a:r>
              <a:rPr lang="en-US" b="0" dirty="0"/>
              <a:t>Who has the skills? The time? The interest? </a:t>
            </a:r>
          </a:p>
          <a:p>
            <a:pPr lvl="1">
              <a:buClr>
                <a:srgbClr val="C00000"/>
              </a:buClr>
            </a:pPr>
            <a:endParaRPr lang="en-US" b="0" dirty="0"/>
          </a:p>
          <a:p>
            <a:pPr lvl="1">
              <a:buClr>
                <a:srgbClr val="C00000"/>
              </a:buClr>
            </a:pPr>
            <a:r>
              <a:rPr lang="en-US" b="0" dirty="0"/>
              <a:t>Assigning individual roles to team members creates a system of accountability, as well as preventing tasks from falling to the wayside</a:t>
            </a:r>
          </a:p>
          <a:p>
            <a:pPr lvl="2">
              <a:buClr>
                <a:srgbClr val="C00000"/>
              </a:buClr>
            </a:pPr>
            <a:r>
              <a:rPr lang="en-US" b="0" dirty="0"/>
              <a:t>Appointment memo with scope of activity</a:t>
            </a:r>
          </a:p>
        </p:txBody>
      </p:sp>
    </p:spTree>
    <p:extLst>
      <p:ext uri="{BB962C8B-B14F-4D97-AF65-F5344CB8AC3E}">
        <p14:creationId xmlns:p14="http://schemas.microsoft.com/office/powerpoint/2010/main" val="3349525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10-Step Planning Process</a:t>
            </a:r>
          </a:p>
        </p:txBody>
      </p:sp>
      <p:sp>
        <p:nvSpPr>
          <p:cNvPr id="3" name="Content Placeholder 2">
            <a:extLst>
              <a:ext uri="{FF2B5EF4-FFF2-40B4-BE49-F238E27FC236}">
                <a16:creationId xmlns:a16="http://schemas.microsoft.com/office/drawing/2014/main" id="{A3F7F1F6-415F-0241-9302-084DF05AA424}"/>
              </a:ext>
            </a:extLst>
          </p:cNvPr>
          <p:cNvSpPr>
            <a:spLocks noGrp="1"/>
          </p:cNvSpPr>
          <p:nvPr>
            <p:ph idx="1"/>
          </p:nvPr>
        </p:nvSpPr>
        <p:spPr/>
        <p:txBody>
          <a:bodyPr>
            <a:normAutofit/>
          </a:bodyPr>
          <a:lstStyle/>
          <a:p>
            <a:pPr>
              <a:buClr>
                <a:srgbClr val="C00000"/>
              </a:buClr>
              <a:buFont typeface="+mj-lt"/>
              <a:buAutoNum type="arabicPeriod" startAt="3"/>
            </a:pPr>
            <a:r>
              <a:rPr lang="en-US" dirty="0"/>
              <a:t>Set a Date</a:t>
            </a:r>
          </a:p>
          <a:p>
            <a:pPr lvl="1">
              <a:buClr>
                <a:srgbClr val="C00000"/>
              </a:buClr>
            </a:pPr>
            <a:endParaRPr lang="en-US" dirty="0"/>
          </a:p>
          <a:p>
            <a:pPr lvl="1">
              <a:buClr>
                <a:srgbClr val="C00000"/>
              </a:buClr>
            </a:pPr>
            <a:r>
              <a:rPr lang="en-US" b="0" dirty="0"/>
              <a:t>The date might already be pre-set for a recurring event, but if this is a new event, be sure to consider the following before firming up your date:</a:t>
            </a:r>
          </a:p>
          <a:p>
            <a:pPr lvl="2">
              <a:buClr>
                <a:srgbClr val="C00000"/>
              </a:buClr>
            </a:pPr>
            <a:r>
              <a:rPr lang="en-US" b="0" dirty="0"/>
              <a:t>Give yourself enough time! Ideally, you should have 4-6 months to plan (depending on the nature of your event)</a:t>
            </a:r>
          </a:p>
          <a:p>
            <a:pPr lvl="2">
              <a:buClr>
                <a:srgbClr val="C00000"/>
              </a:buClr>
            </a:pPr>
            <a:r>
              <a:rPr lang="en-US" b="0" dirty="0"/>
              <a:t>Be aware of statutory and religious holidays </a:t>
            </a:r>
          </a:p>
          <a:p>
            <a:pPr lvl="2">
              <a:buClr>
                <a:srgbClr val="C00000"/>
              </a:buClr>
            </a:pPr>
            <a:r>
              <a:rPr lang="en-US" b="0" dirty="0"/>
              <a:t>Avoid school holiday time periods (e.g., winter, spring and summer holidays)</a:t>
            </a:r>
          </a:p>
          <a:p>
            <a:pPr lvl="2">
              <a:buClr>
                <a:srgbClr val="C00000"/>
              </a:buClr>
            </a:pPr>
            <a:r>
              <a:rPr lang="en-US" b="0" dirty="0"/>
              <a:t>Check dates with key participants – e.g., speakers, presenters, VIP guests, etc.</a:t>
            </a:r>
          </a:p>
          <a:p>
            <a:pPr lvl="1">
              <a:buClr>
                <a:srgbClr val="C00000"/>
              </a:buClr>
            </a:pPr>
            <a:endParaRPr lang="en-US" b="0" dirty="0"/>
          </a:p>
          <a:p>
            <a:pPr lvl="1">
              <a:buClr>
                <a:srgbClr val="C00000"/>
              </a:buClr>
            </a:pPr>
            <a:r>
              <a:rPr lang="en-US" b="0" dirty="0"/>
              <a:t>Once you’ve set your date, book your venue immediately. </a:t>
            </a:r>
          </a:p>
          <a:p>
            <a:pPr lvl="2">
              <a:buClr>
                <a:srgbClr val="C00000"/>
              </a:buClr>
            </a:pPr>
            <a:r>
              <a:rPr lang="en-US" b="0" dirty="0"/>
              <a:t>Your event has to have a date and location nailed down before you can begin advertising, so this task needs to be completed as early in the planning period as possible.</a:t>
            </a:r>
          </a:p>
        </p:txBody>
      </p:sp>
    </p:spTree>
    <p:extLst>
      <p:ext uri="{BB962C8B-B14F-4D97-AF65-F5344CB8AC3E}">
        <p14:creationId xmlns:p14="http://schemas.microsoft.com/office/powerpoint/2010/main" val="2797333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On Venues</a:t>
            </a:r>
          </a:p>
        </p:txBody>
      </p:sp>
      <p:sp>
        <p:nvSpPr>
          <p:cNvPr id="3" name="Content Placeholder 2">
            <a:extLst>
              <a:ext uri="{FF2B5EF4-FFF2-40B4-BE49-F238E27FC236}">
                <a16:creationId xmlns:a16="http://schemas.microsoft.com/office/drawing/2014/main" id="{A3F7F1F6-415F-0241-9302-084DF05AA424}"/>
              </a:ext>
            </a:extLst>
          </p:cNvPr>
          <p:cNvSpPr>
            <a:spLocks noGrp="1"/>
          </p:cNvSpPr>
          <p:nvPr>
            <p:ph idx="1"/>
          </p:nvPr>
        </p:nvSpPr>
        <p:spPr/>
        <p:txBody>
          <a:bodyPr>
            <a:normAutofit fontScale="92500" lnSpcReduction="20000"/>
          </a:bodyPr>
          <a:lstStyle/>
          <a:p>
            <a:pPr>
              <a:buClr>
                <a:srgbClr val="C00000"/>
              </a:buClr>
            </a:pPr>
            <a:r>
              <a:rPr lang="en-US" dirty="0"/>
              <a:t>Facilities</a:t>
            </a:r>
          </a:p>
          <a:p>
            <a:pPr lvl="1">
              <a:buClr>
                <a:srgbClr val="C00000"/>
              </a:buClr>
            </a:pPr>
            <a:r>
              <a:rPr lang="en-US" b="0" dirty="0"/>
              <a:t>Where you actually conduct your event. </a:t>
            </a:r>
          </a:p>
          <a:p>
            <a:pPr lvl="1">
              <a:buClr>
                <a:srgbClr val="C00000"/>
              </a:buClr>
            </a:pPr>
            <a:r>
              <a:rPr lang="en-US" b="0" dirty="0"/>
              <a:t>CAP property or on off-site location, such as a church, park, community center, even hotel or banquet facilities. </a:t>
            </a:r>
          </a:p>
          <a:p>
            <a:pPr lvl="1">
              <a:buClr>
                <a:srgbClr val="C00000"/>
              </a:buClr>
            </a:pPr>
            <a:r>
              <a:rPr lang="en-US" b="0" dirty="0"/>
              <a:t>Things to consider when booking it: price, bathrooms, accommodations, location, accessibility, safety, food services, security.</a:t>
            </a:r>
          </a:p>
          <a:p>
            <a:pPr>
              <a:buClr>
                <a:srgbClr val="C00000"/>
              </a:buClr>
            </a:pPr>
            <a:endParaRPr lang="en-US" b="0" dirty="0"/>
          </a:p>
          <a:p>
            <a:pPr>
              <a:buClr>
                <a:srgbClr val="C00000"/>
              </a:buClr>
            </a:pPr>
            <a:r>
              <a:rPr lang="en-US" dirty="0"/>
              <a:t>Logistics</a:t>
            </a:r>
          </a:p>
          <a:p>
            <a:pPr lvl="1">
              <a:buClr>
                <a:srgbClr val="C00000"/>
              </a:buClr>
            </a:pPr>
            <a:r>
              <a:rPr lang="en-US" b="0" dirty="0"/>
              <a:t>Sometimes your facilities come up short. Not enough bathrooms; no food service; the size of the venue is overly large, etc. That is where logistics comes into play. If you cannot provide a toilet for every 15 overnight participants or 30 people for a day event, or a shower for every 20 people </a:t>
            </a:r>
            <a:r>
              <a:rPr lang="en-US" b="0" dirty="0" err="1"/>
              <a:t>bivouacing</a:t>
            </a:r>
            <a:r>
              <a:rPr lang="en-US" b="0" dirty="0"/>
              <a:t>, you may need to rent and provide for those facilities. </a:t>
            </a:r>
          </a:p>
          <a:p>
            <a:pPr lvl="1">
              <a:buClr>
                <a:srgbClr val="C00000"/>
              </a:buClr>
            </a:pPr>
            <a:r>
              <a:rPr lang="en-US" b="0" dirty="0"/>
              <a:t>Do you need to order a dumpster?  Is the trash policy pack it in/pack it out? Costs for dumpsters and port-a-lets are built into the budget template. </a:t>
            </a:r>
          </a:p>
          <a:p>
            <a:pPr lvl="1">
              <a:buClr>
                <a:srgbClr val="C00000"/>
              </a:buClr>
            </a:pPr>
            <a:r>
              <a:rPr lang="en-US" b="0" dirty="0"/>
              <a:t>If your event covers a lot of geographical territory, you might need to arrange transportation (such as golf carts or vans) to bridge the distance in a timely manner.</a:t>
            </a:r>
          </a:p>
          <a:p>
            <a:pPr lvl="1">
              <a:buClr>
                <a:srgbClr val="C00000"/>
              </a:buClr>
            </a:pPr>
            <a:r>
              <a:rPr lang="en-US" b="0" dirty="0"/>
              <a:t>Proper set up for your event: such as tables and chairs for program and meal areas.</a:t>
            </a:r>
          </a:p>
          <a:p>
            <a:pPr lvl="1">
              <a:buClr>
                <a:srgbClr val="C00000"/>
              </a:buClr>
            </a:pPr>
            <a:r>
              <a:rPr lang="en-US" b="0" dirty="0"/>
              <a:t>Logistics is also responsible for returning the facility to pre-event conditions (or better!)</a:t>
            </a:r>
          </a:p>
        </p:txBody>
      </p:sp>
    </p:spTree>
    <p:extLst>
      <p:ext uri="{BB962C8B-B14F-4D97-AF65-F5344CB8AC3E}">
        <p14:creationId xmlns:p14="http://schemas.microsoft.com/office/powerpoint/2010/main" val="723953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10-Step Planning Process</a:t>
            </a:r>
          </a:p>
        </p:txBody>
      </p:sp>
      <p:sp>
        <p:nvSpPr>
          <p:cNvPr id="3" name="Content Placeholder 2">
            <a:extLst>
              <a:ext uri="{FF2B5EF4-FFF2-40B4-BE49-F238E27FC236}">
                <a16:creationId xmlns:a16="http://schemas.microsoft.com/office/drawing/2014/main" id="{A3F7F1F6-415F-0241-9302-084DF05AA424}"/>
              </a:ext>
            </a:extLst>
          </p:cNvPr>
          <p:cNvSpPr>
            <a:spLocks noGrp="1"/>
          </p:cNvSpPr>
          <p:nvPr>
            <p:ph idx="1"/>
          </p:nvPr>
        </p:nvSpPr>
        <p:spPr/>
        <p:txBody>
          <a:bodyPr>
            <a:normAutofit fontScale="85000" lnSpcReduction="20000"/>
          </a:bodyPr>
          <a:lstStyle/>
          <a:p>
            <a:pPr>
              <a:buClr>
                <a:srgbClr val="C00000"/>
              </a:buClr>
              <a:buFont typeface="+mj-lt"/>
              <a:buAutoNum type="arabicPeriod" startAt="4"/>
            </a:pPr>
            <a:r>
              <a:rPr lang="en-US" dirty="0"/>
              <a:t>Brand Your Event</a:t>
            </a:r>
          </a:p>
          <a:p>
            <a:pPr lvl="1">
              <a:buClr>
                <a:srgbClr val="C00000"/>
              </a:buClr>
            </a:pPr>
            <a:endParaRPr lang="en-US" b="0" dirty="0"/>
          </a:p>
          <a:p>
            <a:pPr lvl="1">
              <a:buClr>
                <a:srgbClr val="C00000"/>
              </a:buClr>
            </a:pPr>
            <a:r>
              <a:rPr lang="en-US" b="0" dirty="0"/>
              <a:t>If you want your event to stand out, you need to choose a timely and compelling theme that sets you apart from your competition. This means that you need to come up with a dynamic overall theme and you need to take great care with the actual name – since it can be a key attention-getter, especially in online media.</a:t>
            </a:r>
          </a:p>
          <a:p>
            <a:pPr lvl="1">
              <a:buClr>
                <a:srgbClr val="C00000"/>
              </a:buClr>
            </a:pPr>
            <a:endParaRPr lang="en-US" b="0" dirty="0"/>
          </a:p>
          <a:p>
            <a:pPr lvl="1">
              <a:buClr>
                <a:srgbClr val="C00000"/>
              </a:buClr>
            </a:pPr>
            <a:r>
              <a:rPr lang="en-US" b="0" dirty="0"/>
              <a:t>Brainstorm names: When you are brainstorming the event name, think about:</a:t>
            </a:r>
          </a:p>
          <a:p>
            <a:pPr lvl="2">
              <a:buClr>
                <a:srgbClr val="C00000"/>
              </a:buClr>
            </a:pPr>
            <a:r>
              <a:rPr lang="en-US" b="0" dirty="0"/>
              <a:t>how is your event different from other events in your sector?</a:t>
            </a:r>
          </a:p>
          <a:p>
            <a:pPr lvl="2">
              <a:buClr>
                <a:srgbClr val="C00000"/>
              </a:buClr>
            </a:pPr>
            <a:r>
              <a:rPr lang="en-US" b="0" dirty="0"/>
              <a:t>what are you hoping to convey through this event?</a:t>
            </a:r>
          </a:p>
          <a:p>
            <a:pPr lvl="1">
              <a:buClr>
                <a:srgbClr val="C00000"/>
              </a:buClr>
            </a:pPr>
            <a:endParaRPr lang="en-US" b="0" dirty="0"/>
          </a:p>
          <a:p>
            <a:pPr lvl="1">
              <a:buClr>
                <a:srgbClr val="C00000"/>
              </a:buClr>
            </a:pPr>
            <a:r>
              <a:rPr lang="en-US" b="0" dirty="0"/>
              <a:t>Create a Tagline: Once you’ve come up with a name, also try to craft a tagline – a short, memorable branding slogan that describes the event.</a:t>
            </a:r>
          </a:p>
          <a:p>
            <a:pPr lvl="1">
              <a:buClr>
                <a:srgbClr val="C00000"/>
              </a:buClr>
            </a:pPr>
            <a:endParaRPr lang="en-US" b="0" dirty="0"/>
          </a:p>
          <a:p>
            <a:pPr lvl="1">
              <a:buClr>
                <a:srgbClr val="C00000"/>
              </a:buClr>
            </a:pPr>
            <a:r>
              <a:rPr lang="en-US" b="0" dirty="0"/>
              <a:t>Design a Logo: The final step will be having a logo created to represent your event. A logo can be an effective branding tool – offering immediate recognition of your event in all of your publicity and promo items (e.g., t-shirts, water bottles, bags, etc.)</a:t>
            </a:r>
          </a:p>
          <a:p>
            <a:pPr lvl="1">
              <a:buClr>
                <a:srgbClr val="C00000"/>
              </a:buClr>
            </a:pPr>
            <a:endParaRPr lang="en-US" b="0" dirty="0"/>
          </a:p>
          <a:p>
            <a:pPr lvl="1">
              <a:buClr>
                <a:srgbClr val="C00000"/>
              </a:buClr>
            </a:pPr>
            <a:r>
              <a:rPr lang="en-US" b="0" dirty="0"/>
              <a:t>Once you have your name, tagline, and logo, use it in all of your marketing collateral! A catchy or pithy tagline can be invaluable on social media when used as a hashtag. It also sticks in your audience’s mind and keeps your event in their thoughts</a:t>
            </a:r>
          </a:p>
        </p:txBody>
      </p:sp>
    </p:spTree>
    <p:extLst>
      <p:ext uri="{BB962C8B-B14F-4D97-AF65-F5344CB8AC3E}">
        <p14:creationId xmlns:p14="http://schemas.microsoft.com/office/powerpoint/2010/main" val="983612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10-Step Planning Process</a:t>
            </a:r>
          </a:p>
        </p:txBody>
      </p:sp>
      <p:sp>
        <p:nvSpPr>
          <p:cNvPr id="3" name="Content Placeholder 2">
            <a:extLst>
              <a:ext uri="{FF2B5EF4-FFF2-40B4-BE49-F238E27FC236}">
                <a16:creationId xmlns:a16="http://schemas.microsoft.com/office/drawing/2014/main" id="{A3F7F1F6-415F-0241-9302-084DF05AA424}"/>
              </a:ext>
            </a:extLst>
          </p:cNvPr>
          <p:cNvSpPr>
            <a:spLocks noGrp="1"/>
          </p:cNvSpPr>
          <p:nvPr>
            <p:ph idx="1"/>
          </p:nvPr>
        </p:nvSpPr>
        <p:spPr/>
        <p:txBody>
          <a:bodyPr>
            <a:normAutofit fontScale="92500" lnSpcReduction="20000"/>
          </a:bodyPr>
          <a:lstStyle/>
          <a:p>
            <a:pPr>
              <a:buClr>
                <a:srgbClr val="C00000"/>
              </a:buClr>
              <a:buFont typeface="+mj-lt"/>
              <a:buAutoNum type="arabicPeriod" startAt="5"/>
            </a:pPr>
            <a:r>
              <a:rPr lang="en-US" dirty="0"/>
              <a:t>Create a Master Plan</a:t>
            </a:r>
          </a:p>
          <a:p>
            <a:pPr lvl="1">
              <a:buClr>
                <a:srgbClr val="C00000"/>
              </a:buClr>
            </a:pPr>
            <a:endParaRPr lang="en-US" b="0" dirty="0"/>
          </a:p>
          <a:p>
            <a:pPr lvl="1">
              <a:buClr>
                <a:srgbClr val="C00000"/>
              </a:buClr>
            </a:pPr>
            <a:r>
              <a:rPr lang="en-US" b="0" dirty="0"/>
              <a:t>May be a Operations Plan (will discuss in next section) </a:t>
            </a:r>
          </a:p>
          <a:p>
            <a:pPr lvl="1">
              <a:buClr>
                <a:srgbClr val="C00000"/>
              </a:buClr>
            </a:pPr>
            <a:endParaRPr lang="en-US" b="0" dirty="0"/>
          </a:p>
          <a:p>
            <a:pPr lvl="1">
              <a:buClr>
                <a:srgbClr val="C00000"/>
              </a:buClr>
            </a:pPr>
            <a:r>
              <a:rPr lang="en-US" b="0" dirty="0"/>
              <a:t>Should encompass all aspects of the event:</a:t>
            </a:r>
          </a:p>
          <a:p>
            <a:pPr lvl="2">
              <a:buClr>
                <a:srgbClr val="C00000"/>
              </a:buClr>
            </a:pPr>
            <a:r>
              <a:rPr lang="en-US" b="0" dirty="0"/>
              <a:t>Venue, logistics, &amp; catering management (contracts, permits, insurance, etc.)</a:t>
            </a:r>
          </a:p>
          <a:p>
            <a:pPr lvl="2">
              <a:buClr>
                <a:srgbClr val="C00000"/>
              </a:buClr>
            </a:pPr>
            <a:r>
              <a:rPr lang="en-US" b="0" dirty="0"/>
              <a:t>Speakers/presenters (identifying, confirming, logistics &amp; management)</a:t>
            </a:r>
          </a:p>
          <a:p>
            <a:pPr lvl="2">
              <a:buClr>
                <a:srgbClr val="C00000"/>
              </a:buClr>
            </a:pPr>
            <a:r>
              <a:rPr lang="en-US" b="0" dirty="0"/>
              <a:t>Activities/entertainment</a:t>
            </a:r>
          </a:p>
          <a:p>
            <a:pPr lvl="2">
              <a:buClr>
                <a:srgbClr val="C00000"/>
              </a:buClr>
            </a:pPr>
            <a:r>
              <a:rPr lang="en-US" b="0" dirty="0"/>
              <a:t>Publicity/promotion (online &amp; off-line, e.g.,: web page &amp; online promotion; events calendars; printed programs; media relations; signage; social media, etc.)</a:t>
            </a:r>
          </a:p>
          <a:p>
            <a:pPr lvl="2">
              <a:buClr>
                <a:srgbClr val="C00000"/>
              </a:buClr>
            </a:pPr>
            <a:r>
              <a:rPr lang="en-US" b="0" dirty="0"/>
              <a:t>Registration (online sign-up, payment and tracking; on-site sign-in, etc.)</a:t>
            </a:r>
          </a:p>
          <a:p>
            <a:pPr lvl="2">
              <a:buClr>
                <a:srgbClr val="C00000"/>
              </a:buClr>
            </a:pPr>
            <a:r>
              <a:rPr lang="en-US" b="0" dirty="0"/>
              <a:t>Sponsor/partner management</a:t>
            </a:r>
          </a:p>
          <a:p>
            <a:pPr lvl="2">
              <a:buClr>
                <a:srgbClr val="C00000"/>
              </a:buClr>
            </a:pPr>
            <a:r>
              <a:rPr lang="en-US" b="0" dirty="0"/>
              <a:t>Volunteer management</a:t>
            </a:r>
          </a:p>
          <a:p>
            <a:pPr lvl="2">
              <a:buClr>
                <a:srgbClr val="C00000"/>
              </a:buClr>
            </a:pPr>
            <a:endParaRPr lang="en-US" b="0" dirty="0"/>
          </a:p>
          <a:p>
            <a:pPr lvl="1">
              <a:buClr>
                <a:srgbClr val="C00000"/>
              </a:buClr>
            </a:pPr>
            <a:r>
              <a:rPr lang="en-US" b="0" dirty="0"/>
              <a:t>Create a detailed timeline, so that everything moves smoothly. </a:t>
            </a:r>
          </a:p>
          <a:p>
            <a:pPr lvl="2">
              <a:buClr>
                <a:srgbClr val="C00000"/>
              </a:buClr>
            </a:pPr>
            <a:r>
              <a:rPr lang="en-US" b="0" dirty="0"/>
              <a:t>When any permits or insurance policies need to be submitted</a:t>
            </a:r>
          </a:p>
          <a:p>
            <a:pPr lvl="2">
              <a:buClr>
                <a:srgbClr val="C00000"/>
              </a:buClr>
            </a:pPr>
            <a:r>
              <a:rPr lang="en-US" b="0" dirty="0"/>
              <a:t>When registration ends</a:t>
            </a:r>
          </a:p>
          <a:p>
            <a:pPr lvl="2">
              <a:buClr>
                <a:srgbClr val="C00000"/>
              </a:buClr>
            </a:pPr>
            <a:r>
              <a:rPr lang="en-US" b="0" dirty="0"/>
              <a:t>Agenda for day(s) of event</a:t>
            </a:r>
          </a:p>
        </p:txBody>
      </p:sp>
    </p:spTree>
    <p:extLst>
      <p:ext uri="{BB962C8B-B14F-4D97-AF65-F5344CB8AC3E}">
        <p14:creationId xmlns:p14="http://schemas.microsoft.com/office/powerpoint/2010/main" val="2849888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oogle Shape;91;p18">
            <a:extLst>
              <a:ext uri="{FF2B5EF4-FFF2-40B4-BE49-F238E27FC236}">
                <a16:creationId xmlns:a16="http://schemas.microsoft.com/office/drawing/2014/main" id="{CD99A4EF-F2B3-C24A-A3DD-F52155A3C98C}"/>
              </a:ext>
            </a:extLst>
          </p:cNvPr>
          <p:cNvGraphicFramePr/>
          <p:nvPr>
            <p:extLst>
              <p:ext uri="{D42A27DB-BD31-4B8C-83A1-F6EECF244321}">
                <p14:modId xmlns:p14="http://schemas.microsoft.com/office/powerpoint/2010/main" val="4230733946"/>
              </p:ext>
            </p:extLst>
          </p:nvPr>
        </p:nvGraphicFramePr>
        <p:xfrm>
          <a:off x="1905000" y="1544143"/>
          <a:ext cx="10287000" cy="5085257"/>
        </p:xfrm>
        <a:graphic>
          <a:graphicData uri="http://schemas.openxmlformats.org/drawingml/2006/table">
            <a:tbl>
              <a:tblPr bandRow="1" bandCol="1">
                <a:noFill/>
              </a:tblPr>
              <a:tblGrid>
                <a:gridCol w="1368590">
                  <a:extLst>
                    <a:ext uri="{9D8B030D-6E8A-4147-A177-3AD203B41FA5}">
                      <a16:colId xmlns:a16="http://schemas.microsoft.com/office/drawing/2014/main" val="20000"/>
                    </a:ext>
                  </a:extLst>
                </a:gridCol>
                <a:gridCol w="8918410">
                  <a:extLst>
                    <a:ext uri="{9D8B030D-6E8A-4147-A177-3AD203B41FA5}">
                      <a16:colId xmlns:a16="http://schemas.microsoft.com/office/drawing/2014/main" val="20001"/>
                    </a:ext>
                  </a:extLst>
                </a:gridCol>
              </a:tblGrid>
              <a:tr h="147497">
                <a:tc>
                  <a:txBody>
                    <a:bodyPr/>
                    <a:lstStyle/>
                    <a:p>
                      <a:pPr marL="0" lvl="0" indent="0" algn="ctr" rtl="0">
                        <a:spcBef>
                          <a:spcPts val="0"/>
                        </a:spcBef>
                        <a:spcAft>
                          <a:spcPts val="0"/>
                        </a:spcAft>
                        <a:buNone/>
                      </a:pPr>
                      <a:r>
                        <a:rPr lang="en" sz="900" b="1" dirty="0">
                          <a:solidFill>
                            <a:srgbClr val="FFFFFF"/>
                          </a:solidFill>
                        </a:rPr>
                        <a:t>DAYS PRIOR</a:t>
                      </a:r>
                      <a:endParaRPr sz="900" b="1" dirty="0">
                        <a:solidFill>
                          <a:srgbClr val="FFFFFF"/>
                        </a:solidFill>
                      </a:endParaRPr>
                    </a:p>
                  </a:txBody>
                  <a:tcPr marL="73025" marR="73025"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rgbClr val="C00000"/>
                    </a:solidFill>
                  </a:tcPr>
                </a:tc>
                <a:tc>
                  <a:txBody>
                    <a:bodyPr/>
                    <a:lstStyle/>
                    <a:p>
                      <a:pPr marL="0" lvl="0" indent="0" algn="just" rtl="0">
                        <a:spcBef>
                          <a:spcPts val="0"/>
                        </a:spcBef>
                        <a:spcAft>
                          <a:spcPts val="0"/>
                        </a:spcAft>
                        <a:buNone/>
                      </a:pPr>
                      <a:r>
                        <a:rPr lang="en" sz="900" b="1" dirty="0">
                          <a:solidFill>
                            <a:srgbClr val="FFFFFF"/>
                          </a:solidFill>
                        </a:rPr>
                        <a:t>DUTIES</a:t>
                      </a:r>
                      <a:endParaRPr sz="900" b="1" dirty="0">
                        <a:solidFill>
                          <a:srgbClr val="FFFFFF"/>
                        </a:solidFill>
                      </a:endParaRPr>
                    </a:p>
                  </a:txBody>
                  <a:tcPr marL="73025" marR="73025" marT="0" marB="0" anchor="ctr">
                    <a:lnL cap="flat" cmpd="sng">
                      <a:solidFill>
                        <a:srgbClr val="000000"/>
                      </a:solidFill>
                      <a:prstDash val="solid"/>
                      <a:round/>
                      <a:headEnd type="none" w="sm" len="sm"/>
                      <a:tailEnd type="none" w="sm" len="sm"/>
                    </a:lnL>
                    <a:solidFill>
                      <a:srgbClr val="C00000"/>
                    </a:solidFill>
                  </a:tcPr>
                </a:tc>
                <a:extLst>
                  <a:ext uri="{0D108BD9-81ED-4DB2-BD59-A6C34878D82A}">
                    <a16:rowId xmlns:a16="http://schemas.microsoft.com/office/drawing/2014/main" val="10000"/>
                  </a:ext>
                </a:extLst>
              </a:tr>
              <a:tr h="147497">
                <a:tc>
                  <a:txBody>
                    <a:bodyPr/>
                    <a:lstStyle/>
                    <a:p>
                      <a:pPr marL="0" lvl="0" indent="0" algn="ctr" rtl="0">
                        <a:spcBef>
                          <a:spcPts val="0"/>
                        </a:spcBef>
                        <a:spcAft>
                          <a:spcPts val="0"/>
                        </a:spcAft>
                        <a:buNone/>
                      </a:pPr>
                      <a:r>
                        <a:rPr lang="en" sz="1200" dirty="0"/>
                        <a:t>-210</a:t>
                      </a:r>
                      <a:endParaRPr sz="1200" dirty="0"/>
                    </a:p>
                  </a:txBody>
                  <a:tcPr marL="73025" marR="73025"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rgbClr val="FFFFFF"/>
                    </a:solidFill>
                  </a:tcPr>
                </a:tc>
                <a:tc>
                  <a:txBody>
                    <a:bodyPr/>
                    <a:lstStyle/>
                    <a:p>
                      <a:pPr marL="0" lvl="0" indent="0" algn="just" rtl="0">
                        <a:spcBef>
                          <a:spcPts val="0"/>
                        </a:spcBef>
                        <a:spcAft>
                          <a:spcPts val="0"/>
                        </a:spcAft>
                        <a:buNone/>
                      </a:pPr>
                      <a:r>
                        <a:rPr lang="en" sz="1200" dirty="0"/>
                        <a:t>Recruit Project Officer/Activity Director</a:t>
                      </a:r>
                      <a:endParaRPr sz="1200" dirty="0"/>
                    </a:p>
                  </a:txBody>
                  <a:tcPr marL="73025" marR="73025" marT="0" marB="0">
                    <a:lnL cap="flat" cmpd="sng">
                      <a:solidFill>
                        <a:srgbClr val="000000"/>
                      </a:solidFill>
                      <a:prstDash val="solid"/>
                      <a:round/>
                      <a:headEnd type="none" w="sm" len="sm"/>
                      <a:tailEnd type="none" w="sm" len="sm"/>
                    </a:lnL>
                    <a:solidFill>
                      <a:srgbClr val="FFFFFF"/>
                    </a:solidFill>
                  </a:tcPr>
                </a:tc>
                <a:extLst>
                  <a:ext uri="{0D108BD9-81ED-4DB2-BD59-A6C34878D82A}">
                    <a16:rowId xmlns:a16="http://schemas.microsoft.com/office/drawing/2014/main" val="10001"/>
                  </a:ext>
                </a:extLst>
              </a:tr>
              <a:tr h="203668">
                <a:tc>
                  <a:txBody>
                    <a:bodyPr/>
                    <a:lstStyle/>
                    <a:p>
                      <a:pPr marL="0" lvl="0" indent="0" algn="ctr" rtl="0">
                        <a:spcBef>
                          <a:spcPts val="0"/>
                        </a:spcBef>
                        <a:spcAft>
                          <a:spcPts val="0"/>
                        </a:spcAft>
                        <a:buNone/>
                      </a:pPr>
                      <a:r>
                        <a:rPr lang="en" sz="1200" dirty="0"/>
                        <a:t>-180</a:t>
                      </a:r>
                      <a:endParaRPr sz="1200" dirty="0"/>
                    </a:p>
                  </a:txBody>
                  <a:tcPr marL="73025" marR="73025"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chemeClr val="accent2">
                        <a:lumMod val="20000"/>
                        <a:lumOff val="80000"/>
                      </a:schemeClr>
                    </a:solidFill>
                  </a:tcPr>
                </a:tc>
                <a:tc>
                  <a:txBody>
                    <a:bodyPr/>
                    <a:lstStyle/>
                    <a:p>
                      <a:pPr marL="0" lvl="0" indent="0" algn="l" rtl="0">
                        <a:spcBef>
                          <a:spcPts val="0"/>
                        </a:spcBef>
                        <a:spcAft>
                          <a:spcPts val="0"/>
                        </a:spcAft>
                        <a:buNone/>
                      </a:pPr>
                      <a:r>
                        <a:rPr lang="en" sz="1200" dirty="0"/>
                        <a:t>Select Location, Date </a:t>
                      </a:r>
                      <a:br>
                        <a:rPr lang="en" sz="1200" dirty="0"/>
                      </a:br>
                      <a:r>
                        <a:rPr lang="en" sz="1200" dirty="0"/>
                        <a:t>Add to the calendar</a:t>
                      </a:r>
                      <a:endParaRPr sz="1200" dirty="0"/>
                    </a:p>
                  </a:txBody>
                  <a:tcPr marL="73025" marR="73025" marT="0" marB="0">
                    <a:lnL cap="flat" cmpd="sng">
                      <a:solidFill>
                        <a:srgbClr val="000000"/>
                      </a:solidFill>
                      <a:prstDash val="solid"/>
                      <a:round/>
                      <a:headEnd type="none" w="sm" len="sm"/>
                      <a:tailEnd type="none" w="sm" len="sm"/>
                    </a:lnL>
                    <a:solidFill>
                      <a:schemeClr val="accent2">
                        <a:lumMod val="20000"/>
                        <a:lumOff val="80000"/>
                      </a:schemeClr>
                    </a:solidFill>
                  </a:tcPr>
                </a:tc>
                <a:extLst>
                  <a:ext uri="{0D108BD9-81ED-4DB2-BD59-A6C34878D82A}">
                    <a16:rowId xmlns:a16="http://schemas.microsoft.com/office/drawing/2014/main" val="10002"/>
                  </a:ext>
                </a:extLst>
              </a:tr>
              <a:tr h="147497">
                <a:tc>
                  <a:txBody>
                    <a:bodyPr/>
                    <a:lstStyle/>
                    <a:p>
                      <a:pPr marL="0" lvl="0" indent="0" algn="ctr" rtl="0">
                        <a:spcBef>
                          <a:spcPts val="0"/>
                        </a:spcBef>
                        <a:spcAft>
                          <a:spcPts val="0"/>
                        </a:spcAft>
                        <a:buNone/>
                      </a:pPr>
                      <a:r>
                        <a:rPr lang="en" sz="1200" dirty="0"/>
                        <a:t>-150</a:t>
                      </a:r>
                      <a:endParaRPr sz="1200" dirty="0"/>
                    </a:p>
                  </a:txBody>
                  <a:tcPr marL="73025" marR="93150"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rgbClr val="FFFFFF"/>
                    </a:solidFill>
                  </a:tcPr>
                </a:tc>
                <a:tc>
                  <a:txBody>
                    <a:bodyPr/>
                    <a:lstStyle/>
                    <a:p>
                      <a:pPr marL="0" lvl="0" indent="0" algn="just" rtl="0">
                        <a:spcBef>
                          <a:spcPts val="0"/>
                        </a:spcBef>
                        <a:spcAft>
                          <a:spcPts val="0"/>
                        </a:spcAft>
                        <a:buNone/>
                      </a:pPr>
                      <a:r>
                        <a:rPr lang="en" sz="1200" dirty="0"/>
                        <a:t>Recruit Staff</a:t>
                      </a:r>
                      <a:endParaRPr sz="1200" dirty="0"/>
                    </a:p>
                  </a:txBody>
                  <a:tcPr marL="73025" marR="73025" marT="0" marB="0">
                    <a:lnL cap="flat" cmpd="sng">
                      <a:solidFill>
                        <a:srgbClr val="000000"/>
                      </a:solidFill>
                      <a:prstDash val="solid"/>
                      <a:round/>
                      <a:headEnd type="none" w="sm" len="sm"/>
                      <a:tailEnd type="none" w="sm" len="sm"/>
                    </a:lnL>
                    <a:solidFill>
                      <a:srgbClr val="FFFFFF"/>
                    </a:solidFill>
                  </a:tcPr>
                </a:tc>
                <a:extLst>
                  <a:ext uri="{0D108BD9-81ED-4DB2-BD59-A6C34878D82A}">
                    <a16:rowId xmlns:a16="http://schemas.microsoft.com/office/drawing/2014/main" val="10003"/>
                  </a:ext>
                </a:extLst>
              </a:tr>
              <a:tr h="147497">
                <a:tc rowSpan="3">
                  <a:txBody>
                    <a:bodyPr/>
                    <a:lstStyle/>
                    <a:p>
                      <a:pPr marL="0" lvl="0" indent="0" algn="ctr" rtl="0">
                        <a:spcBef>
                          <a:spcPts val="0"/>
                        </a:spcBef>
                        <a:spcAft>
                          <a:spcPts val="0"/>
                        </a:spcAft>
                        <a:buNone/>
                      </a:pPr>
                      <a:r>
                        <a:rPr lang="en" sz="1200" dirty="0"/>
                        <a:t>-120</a:t>
                      </a:r>
                      <a:endParaRPr sz="1200" dirty="0"/>
                    </a:p>
                  </a:txBody>
                  <a:tcPr marL="73025" marR="73025" marT="0" marB="0" anchor="ctr">
                    <a:lnL cap="flat" cmpd="sng">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solidFill>
                      <a:schemeClr val="accent2">
                        <a:lumMod val="20000"/>
                        <a:lumOff val="80000"/>
                      </a:schemeClr>
                    </a:solidFill>
                  </a:tcPr>
                </a:tc>
                <a:tc>
                  <a:txBody>
                    <a:bodyPr/>
                    <a:lstStyle/>
                    <a:p>
                      <a:pPr marL="0" lvl="0" indent="0" algn="just" rtl="0">
                        <a:spcBef>
                          <a:spcPts val="0"/>
                        </a:spcBef>
                        <a:spcAft>
                          <a:spcPts val="0"/>
                        </a:spcAft>
                        <a:buNone/>
                      </a:pPr>
                      <a:r>
                        <a:rPr lang="en" sz="1200" dirty="0"/>
                        <a:t>Preliminary Planning Meeting</a:t>
                      </a:r>
                      <a:endParaRPr sz="1200" dirty="0"/>
                    </a:p>
                  </a:txBody>
                  <a:tcPr marL="73025" marR="73025" marT="0" marB="0">
                    <a:lnL cap="flat" cmpd="sng">
                      <a:solidFill>
                        <a:srgbClr val="000000"/>
                      </a:solidFill>
                      <a:prstDash val="solid"/>
                      <a:round/>
                      <a:headEnd type="none" w="sm" len="sm"/>
                      <a:tailEnd type="none" w="sm" len="sm"/>
                    </a:lnL>
                    <a:solidFill>
                      <a:schemeClr val="accent2">
                        <a:lumMod val="20000"/>
                        <a:lumOff val="80000"/>
                      </a:schemeClr>
                    </a:solidFill>
                  </a:tcPr>
                </a:tc>
                <a:extLst>
                  <a:ext uri="{0D108BD9-81ED-4DB2-BD59-A6C34878D82A}">
                    <a16:rowId xmlns:a16="http://schemas.microsoft.com/office/drawing/2014/main" val="10004"/>
                  </a:ext>
                </a:extLst>
              </a:tr>
              <a:tr h="147497">
                <a:tc vMerge="1">
                  <a:txBody>
                    <a:bodyPr/>
                    <a:lstStyle/>
                    <a:p>
                      <a:pPr marL="0" lvl="0" indent="0" algn="ctr" rtl="0">
                        <a:spcBef>
                          <a:spcPts val="0"/>
                        </a:spcBef>
                        <a:spcAft>
                          <a:spcPts val="0"/>
                        </a:spcAft>
                        <a:buNone/>
                      </a:pPr>
                      <a:endParaRPr sz="900" dirty="0"/>
                    </a:p>
                  </a:txBody>
                  <a:tcPr marL="73025" marR="73025"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rgbClr val="B6D7A8"/>
                    </a:solidFill>
                  </a:tcPr>
                </a:tc>
                <a:tc>
                  <a:txBody>
                    <a:bodyPr/>
                    <a:lstStyle/>
                    <a:p>
                      <a:pPr marL="0" lvl="0" indent="0" algn="just" rtl="0">
                        <a:spcBef>
                          <a:spcPts val="0"/>
                        </a:spcBef>
                        <a:spcAft>
                          <a:spcPts val="0"/>
                        </a:spcAft>
                        <a:buNone/>
                      </a:pPr>
                      <a:r>
                        <a:rPr lang="en" sz="1200" dirty="0"/>
                        <a:t>Prepare Budget</a:t>
                      </a:r>
                      <a:endParaRPr sz="1200" dirty="0"/>
                    </a:p>
                  </a:txBody>
                  <a:tcPr marL="73025" marR="73025" marT="0" marB="0">
                    <a:lnL cap="flat" cmpd="sng">
                      <a:solidFill>
                        <a:srgbClr val="000000"/>
                      </a:solidFill>
                      <a:prstDash val="solid"/>
                      <a:round/>
                      <a:headEnd type="none" w="sm" len="sm"/>
                      <a:tailEnd type="none" w="sm" len="sm"/>
                    </a:lnL>
                    <a:solidFill>
                      <a:schemeClr val="accent2">
                        <a:lumMod val="20000"/>
                        <a:lumOff val="80000"/>
                      </a:schemeClr>
                    </a:solidFill>
                  </a:tcPr>
                </a:tc>
                <a:extLst>
                  <a:ext uri="{0D108BD9-81ED-4DB2-BD59-A6C34878D82A}">
                    <a16:rowId xmlns:a16="http://schemas.microsoft.com/office/drawing/2014/main" val="10005"/>
                  </a:ext>
                </a:extLst>
              </a:tr>
              <a:tr h="147497">
                <a:tc vMerge="1">
                  <a:txBody>
                    <a:bodyPr/>
                    <a:lstStyle/>
                    <a:p>
                      <a:pPr marL="0" lvl="0" indent="0" algn="ctr" rtl="0">
                        <a:spcBef>
                          <a:spcPts val="0"/>
                        </a:spcBef>
                        <a:spcAft>
                          <a:spcPts val="0"/>
                        </a:spcAft>
                        <a:buNone/>
                      </a:pPr>
                      <a:endParaRPr sz="900" dirty="0"/>
                    </a:p>
                  </a:txBody>
                  <a:tcPr marL="73025" marR="73025"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rgbClr val="B6D7A8"/>
                    </a:solidFill>
                  </a:tcPr>
                </a:tc>
                <a:tc>
                  <a:txBody>
                    <a:bodyPr/>
                    <a:lstStyle/>
                    <a:p>
                      <a:pPr marL="0" lvl="0" indent="0" algn="just" rtl="0">
                        <a:spcBef>
                          <a:spcPts val="0"/>
                        </a:spcBef>
                        <a:spcAft>
                          <a:spcPts val="0"/>
                        </a:spcAft>
                        <a:buNone/>
                      </a:pPr>
                      <a:r>
                        <a:rPr lang="en" sz="1200" dirty="0"/>
                        <a:t>Develop Promotional Materials and distribute after approval</a:t>
                      </a:r>
                      <a:endParaRPr sz="1200" dirty="0"/>
                    </a:p>
                  </a:txBody>
                  <a:tcPr marL="73025" marR="73025" marT="0" marB="0">
                    <a:lnL cap="flat" cmpd="sng">
                      <a:solidFill>
                        <a:srgbClr val="000000"/>
                      </a:solidFill>
                      <a:prstDash val="solid"/>
                      <a:round/>
                      <a:headEnd type="none" w="sm" len="sm"/>
                      <a:tailEnd type="none" w="sm" len="sm"/>
                    </a:lnL>
                    <a:solidFill>
                      <a:schemeClr val="accent2">
                        <a:lumMod val="20000"/>
                        <a:lumOff val="80000"/>
                      </a:schemeClr>
                    </a:solidFill>
                  </a:tcPr>
                </a:tc>
                <a:extLst>
                  <a:ext uri="{0D108BD9-81ED-4DB2-BD59-A6C34878D82A}">
                    <a16:rowId xmlns:a16="http://schemas.microsoft.com/office/drawing/2014/main" val="10006"/>
                  </a:ext>
                </a:extLst>
              </a:tr>
              <a:tr h="147497">
                <a:tc rowSpan="2">
                  <a:txBody>
                    <a:bodyPr/>
                    <a:lstStyle/>
                    <a:p>
                      <a:pPr marL="0" lvl="0" indent="0" algn="ctr" rtl="0">
                        <a:spcBef>
                          <a:spcPts val="0"/>
                        </a:spcBef>
                        <a:spcAft>
                          <a:spcPts val="0"/>
                        </a:spcAft>
                        <a:buNone/>
                      </a:pPr>
                      <a:r>
                        <a:rPr lang="en" sz="1200" dirty="0"/>
                        <a:t>-90</a:t>
                      </a:r>
                      <a:endParaRPr sz="1200" dirty="0"/>
                    </a:p>
                  </a:txBody>
                  <a:tcPr marL="73025" marR="73025" marT="0" marB="0" anchor="ctr">
                    <a:lnL cap="flat" cmpd="sng">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solidFill>
                      <a:srgbClr val="FFFFFF"/>
                    </a:solidFill>
                  </a:tcPr>
                </a:tc>
                <a:tc>
                  <a:txBody>
                    <a:bodyPr/>
                    <a:lstStyle/>
                    <a:p>
                      <a:pPr marL="0" lvl="0" indent="0" algn="just" rtl="0">
                        <a:spcBef>
                          <a:spcPts val="0"/>
                        </a:spcBef>
                        <a:spcAft>
                          <a:spcPts val="0"/>
                        </a:spcAft>
                        <a:buNone/>
                      </a:pPr>
                      <a:r>
                        <a:rPr lang="en" sz="1200" dirty="0"/>
                        <a:t>First Staff Meeting</a:t>
                      </a:r>
                      <a:endParaRPr sz="1200" dirty="0"/>
                    </a:p>
                  </a:txBody>
                  <a:tcPr marL="73025" marR="73025" marT="0" marB="0">
                    <a:lnL cap="flat" cmpd="sng">
                      <a:solidFill>
                        <a:srgbClr val="000000"/>
                      </a:solidFill>
                      <a:prstDash val="solid"/>
                      <a:round/>
                      <a:headEnd type="none" w="sm" len="sm"/>
                      <a:tailEnd type="none" w="sm" len="sm"/>
                    </a:lnL>
                    <a:solidFill>
                      <a:srgbClr val="FFFFFF"/>
                    </a:solidFill>
                  </a:tcPr>
                </a:tc>
                <a:extLst>
                  <a:ext uri="{0D108BD9-81ED-4DB2-BD59-A6C34878D82A}">
                    <a16:rowId xmlns:a16="http://schemas.microsoft.com/office/drawing/2014/main" val="10007"/>
                  </a:ext>
                </a:extLst>
              </a:tr>
              <a:tr h="147497">
                <a:tc vMerge="1">
                  <a:txBody>
                    <a:bodyPr/>
                    <a:lstStyle/>
                    <a:p>
                      <a:pPr marL="0" lvl="0" indent="0" algn="ctr" rtl="0">
                        <a:spcBef>
                          <a:spcPts val="0"/>
                        </a:spcBef>
                        <a:spcAft>
                          <a:spcPts val="0"/>
                        </a:spcAft>
                        <a:buNone/>
                      </a:pPr>
                      <a:endParaRPr sz="900" dirty="0"/>
                    </a:p>
                  </a:txBody>
                  <a:tcPr marL="73025" marR="73025"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rgbClr val="FFFFFF"/>
                    </a:solidFill>
                  </a:tcPr>
                </a:tc>
                <a:tc>
                  <a:txBody>
                    <a:bodyPr/>
                    <a:lstStyle/>
                    <a:p>
                      <a:pPr marL="0" lvl="0" indent="0" algn="just" rtl="0">
                        <a:spcBef>
                          <a:spcPts val="0"/>
                        </a:spcBef>
                        <a:spcAft>
                          <a:spcPts val="0"/>
                        </a:spcAft>
                        <a:buNone/>
                      </a:pPr>
                      <a:r>
                        <a:rPr lang="en" sz="1200"/>
                        <a:t>Promote IAW Marketing Plan</a:t>
                      </a:r>
                      <a:endParaRPr sz="1200"/>
                    </a:p>
                  </a:txBody>
                  <a:tcPr marL="73025" marR="73025" marT="0" marB="0">
                    <a:lnL cap="flat" cmpd="sng">
                      <a:solidFill>
                        <a:srgbClr val="000000"/>
                      </a:solidFill>
                      <a:prstDash val="solid"/>
                      <a:round/>
                      <a:headEnd type="none" w="sm" len="sm"/>
                      <a:tailEnd type="none" w="sm" len="sm"/>
                    </a:lnL>
                    <a:solidFill>
                      <a:srgbClr val="FFFFFF"/>
                    </a:solidFill>
                  </a:tcPr>
                </a:tc>
                <a:extLst>
                  <a:ext uri="{0D108BD9-81ED-4DB2-BD59-A6C34878D82A}">
                    <a16:rowId xmlns:a16="http://schemas.microsoft.com/office/drawing/2014/main" val="10008"/>
                  </a:ext>
                </a:extLst>
              </a:tr>
              <a:tr h="147497">
                <a:tc>
                  <a:txBody>
                    <a:bodyPr/>
                    <a:lstStyle/>
                    <a:p>
                      <a:pPr marL="0" lvl="0" indent="0" algn="ctr" rtl="0">
                        <a:spcBef>
                          <a:spcPts val="0"/>
                        </a:spcBef>
                        <a:spcAft>
                          <a:spcPts val="0"/>
                        </a:spcAft>
                        <a:buNone/>
                      </a:pPr>
                      <a:r>
                        <a:rPr lang="en" sz="1200" dirty="0"/>
                        <a:t>-75</a:t>
                      </a:r>
                      <a:endParaRPr sz="1200" dirty="0"/>
                    </a:p>
                  </a:txBody>
                  <a:tcPr marL="73025" marR="73025"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chemeClr val="accent2">
                        <a:lumMod val="20000"/>
                        <a:lumOff val="80000"/>
                      </a:schemeClr>
                    </a:solidFill>
                  </a:tcPr>
                </a:tc>
                <a:tc>
                  <a:txBody>
                    <a:bodyPr/>
                    <a:lstStyle/>
                    <a:p>
                      <a:pPr marL="0" lvl="0" indent="0" algn="just" rtl="0">
                        <a:spcBef>
                          <a:spcPts val="0"/>
                        </a:spcBef>
                        <a:spcAft>
                          <a:spcPts val="0"/>
                        </a:spcAft>
                        <a:buNone/>
                      </a:pPr>
                      <a:r>
                        <a:rPr lang="en" sz="1200" dirty="0"/>
                        <a:t>Distribute Media Releases</a:t>
                      </a:r>
                      <a:endParaRPr sz="1200" dirty="0"/>
                    </a:p>
                  </a:txBody>
                  <a:tcPr marL="73025" marR="73025" marT="0" marB="0">
                    <a:lnL cap="flat" cmpd="sng">
                      <a:solidFill>
                        <a:srgbClr val="000000"/>
                      </a:solidFill>
                      <a:prstDash val="solid"/>
                      <a:round/>
                      <a:headEnd type="none" w="sm" len="sm"/>
                      <a:tailEnd type="none" w="sm" len="sm"/>
                    </a:lnL>
                    <a:solidFill>
                      <a:schemeClr val="accent2">
                        <a:lumMod val="20000"/>
                        <a:lumOff val="80000"/>
                      </a:schemeClr>
                    </a:solidFill>
                  </a:tcPr>
                </a:tc>
                <a:extLst>
                  <a:ext uri="{0D108BD9-81ED-4DB2-BD59-A6C34878D82A}">
                    <a16:rowId xmlns:a16="http://schemas.microsoft.com/office/drawing/2014/main" val="10009"/>
                  </a:ext>
                </a:extLst>
              </a:tr>
              <a:tr h="147497">
                <a:tc rowSpan="3">
                  <a:txBody>
                    <a:bodyPr/>
                    <a:lstStyle/>
                    <a:p>
                      <a:pPr marL="0" lvl="0" indent="0" algn="ctr" rtl="0">
                        <a:spcBef>
                          <a:spcPts val="0"/>
                        </a:spcBef>
                        <a:spcAft>
                          <a:spcPts val="0"/>
                        </a:spcAft>
                        <a:buNone/>
                      </a:pPr>
                      <a:r>
                        <a:rPr lang="en" sz="1200" dirty="0"/>
                        <a:t>-60</a:t>
                      </a:r>
                      <a:endParaRPr sz="1200" dirty="0"/>
                    </a:p>
                  </a:txBody>
                  <a:tcPr marL="73025" marR="73025" marT="0" marB="0" anchor="ctr">
                    <a:lnL cap="flat" cmpd="sng">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solidFill>
                      <a:srgbClr val="FFFFFF"/>
                    </a:solidFill>
                  </a:tcPr>
                </a:tc>
                <a:tc>
                  <a:txBody>
                    <a:bodyPr/>
                    <a:lstStyle/>
                    <a:p>
                      <a:pPr marL="0" lvl="0" indent="0" algn="just" rtl="0">
                        <a:spcBef>
                          <a:spcPts val="0"/>
                        </a:spcBef>
                        <a:spcAft>
                          <a:spcPts val="0"/>
                        </a:spcAft>
                        <a:buNone/>
                      </a:pPr>
                      <a:r>
                        <a:rPr lang="en" sz="1200" dirty="0"/>
                        <a:t>Second Staff Meeting</a:t>
                      </a:r>
                      <a:endParaRPr sz="1200" dirty="0"/>
                    </a:p>
                  </a:txBody>
                  <a:tcPr marL="73025" marR="73025" marT="0" marB="0">
                    <a:lnL cap="flat" cmpd="sng">
                      <a:solidFill>
                        <a:srgbClr val="000000"/>
                      </a:solidFill>
                      <a:prstDash val="solid"/>
                      <a:round/>
                      <a:headEnd type="none" w="sm" len="sm"/>
                      <a:tailEnd type="none" w="sm" len="sm"/>
                    </a:lnL>
                    <a:solidFill>
                      <a:srgbClr val="FFFFFF"/>
                    </a:solidFill>
                  </a:tcPr>
                </a:tc>
                <a:extLst>
                  <a:ext uri="{0D108BD9-81ED-4DB2-BD59-A6C34878D82A}">
                    <a16:rowId xmlns:a16="http://schemas.microsoft.com/office/drawing/2014/main" val="10010"/>
                  </a:ext>
                </a:extLst>
              </a:tr>
              <a:tr h="147497">
                <a:tc vMerge="1">
                  <a:txBody>
                    <a:bodyPr/>
                    <a:lstStyle/>
                    <a:p>
                      <a:pPr marL="0" lvl="0" indent="0" algn="ctr" rtl="0">
                        <a:spcBef>
                          <a:spcPts val="0"/>
                        </a:spcBef>
                        <a:spcAft>
                          <a:spcPts val="0"/>
                        </a:spcAft>
                        <a:buNone/>
                      </a:pPr>
                      <a:endParaRPr sz="900" dirty="0"/>
                    </a:p>
                  </a:txBody>
                  <a:tcPr marL="73025" marR="73025"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rgbClr val="FFFFFF"/>
                    </a:solidFill>
                  </a:tcPr>
                </a:tc>
                <a:tc>
                  <a:txBody>
                    <a:bodyPr/>
                    <a:lstStyle/>
                    <a:p>
                      <a:pPr marL="0" lvl="0" indent="0" algn="just" rtl="0">
                        <a:spcBef>
                          <a:spcPts val="0"/>
                        </a:spcBef>
                        <a:spcAft>
                          <a:spcPts val="0"/>
                        </a:spcAft>
                        <a:buNone/>
                      </a:pPr>
                      <a:r>
                        <a:rPr lang="en" sz="1200"/>
                        <a:t>Promote IAW Marketing Plan</a:t>
                      </a:r>
                      <a:endParaRPr sz="1200"/>
                    </a:p>
                  </a:txBody>
                  <a:tcPr marL="73025" marR="73025" marT="0" marB="0">
                    <a:lnL cap="flat" cmpd="sng">
                      <a:solidFill>
                        <a:srgbClr val="000000"/>
                      </a:solidFill>
                      <a:prstDash val="solid"/>
                      <a:round/>
                      <a:headEnd type="none" w="sm" len="sm"/>
                      <a:tailEnd type="none" w="sm" len="sm"/>
                    </a:lnL>
                    <a:solidFill>
                      <a:srgbClr val="FFFFFF"/>
                    </a:solidFill>
                  </a:tcPr>
                </a:tc>
                <a:extLst>
                  <a:ext uri="{0D108BD9-81ED-4DB2-BD59-A6C34878D82A}">
                    <a16:rowId xmlns:a16="http://schemas.microsoft.com/office/drawing/2014/main" val="10011"/>
                  </a:ext>
                </a:extLst>
              </a:tr>
              <a:tr h="147497">
                <a:tc vMerge="1">
                  <a:txBody>
                    <a:bodyPr/>
                    <a:lstStyle/>
                    <a:p>
                      <a:pPr marL="0" lvl="0" indent="0" algn="ctr" rtl="0">
                        <a:spcBef>
                          <a:spcPts val="0"/>
                        </a:spcBef>
                        <a:spcAft>
                          <a:spcPts val="0"/>
                        </a:spcAft>
                        <a:buNone/>
                      </a:pPr>
                      <a:endParaRPr sz="900" dirty="0"/>
                    </a:p>
                  </a:txBody>
                  <a:tcPr marL="73025" marR="73025"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rgbClr val="FFFFFF"/>
                    </a:solidFill>
                  </a:tcPr>
                </a:tc>
                <a:tc>
                  <a:txBody>
                    <a:bodyPr/>
                    <a:lstStyle/>
                    <a:p>
                      <a:pPr marL="0" lvl="0" indent="0" algn="just" rtl="0">
                        <a:spcBef>
                          <a:spcPts val="0"/>
                        </a:spcBef>
                        <a:spcAft>
                          <a:spcPts val="0"/>
                        </a:spcAft>
                        <a:buNone/>
                      </a:pPr>
                      <a:r>
                        <a:rPr lang="en" sz="1200" dirty="0"/>
                        <a:t>Order Custom Items</a:t>
                      </a:r>
                      <a:endParaRPr sz="1200" dirty="0"/>
                    </a:p>
                  </a:txBody>
                  <a:tcPr marL="73025" marR="73025" marT="0" marB="0">
                    <a:lnL cap="flat" cmpd="sng">
                      <a:solidFill>
                        <a:srgbClr val="000000"/>
                      </a:solidFill>
                      <a:prstDash val="solid"/>
                      <a:round/>
                      <a:headEnd type="none" w="sm" len="sm"/>
                      <a:tailEnd type="none" w="sm" len="sm"/>
                    </a:lnL>
                    <a:solidFill>
                      <a:srgbClr val="FFFFFF"/>
                    </a:solidFill>
                  </a:tcPr>
                </a:tc>
                <a:extLst>
                  <a:ext uri="{0D108BD9-81ED-4DB2-BD59-A6C34878D82A}">
                    <a16:rowId xmlns:a16="http://schemas.microsoft.com/office/drawing/2014/main" val="10012"/>
                  </a:ext>
                </a:extLst>
              </a:tr>
              <a:tr h="147497">
                <a:tc>
                  <a:txBody>
                    <a:bodyPr/>
                    <a:lstStyle/>
                    <a:p>
                      <a:pPr marL="0" lvl="0" indent="0" algn="ctr" rtl="0">
                        <a:spcBef>
                          <a:spcPts val="0"/>
                        </a:spcBef>
                        <a:spcAft>
                          <a:spcPts val="0"/>
                        </a:spcAft>
                        <a:buNone/>
                      </a:pPr>
                      <a:r>
                        <a:rPr lang="en" sz="1200" dirty="0"/>
                        <a:t>-45</a:t>
                      </a:r>
                      <a:endParaRPr sz="1200" dirty="0"/>
                    </a:p>
                  </a:txBody>
                  <a:tcPr marL="73025" marR="73025"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chemeClr val="accent2">
                        <a:lumMod val="20000"/>
                        <a:lumOff val="80000"/>
                      </a:schemeClr>
                    </a:solidFill>
                  </a:tcPr>
                </a:tc>
                <a:tc>
                  <a:txBody>
                    <a:bodyPr/>
                    <a:lstStyle/>
                    <a:p>
                      <a:pPr marL="0" lvl="0" indent="0" algn="just" rtl="0">
                        <a:spcBef>
                          <a:spcPts val="0"/>
                        </a:spcBef>
                        <a:spcAft>
                          <a:spcPts val="0"/>
                        </a:spcAft>
                        <a:buNone/>
                      </a:pPr>
                      <a:r>
                        <a:rPr lang="en" sz="1200" dirty="0"/>
                        <a:t>Call Attendees, Units, etc.</a:t>
                      </a:r>
                      <a:endParaRPr sz="1200" dirty="0"/>
                    </a:p>
                  </a:txBody>
                  <a:tcPr marL="73025" marR="73025" marT="0" marB="0">
                    <a:lnL cap="flat" cmpd="sng">
                      <a:solidFill>
                        <a:srgbClr val="000000"/>
                      </a:solidFill>
                      <a:prstDash val="solid"/>
                      <a:round/>
                      <a:headEnd type="none" w="sm" len="sm"/>
                      <a:tailEnd type="none" w="sm" len="sm"/>
                    </a:lnL>
                    <a:solidFill>
                      <a:schemeClr val="accent2">
                        <a:lumMod val="20000"/>
                        <a:lumOff val="80000"/>
                      </a:schemeClr>
                    </a:solidFill>
                  </a:tcPr>
                </a:tc>
                <a:extLst>
                  <a:ext uri="{0D108BD9-81ED-4DB2-BD59-A6C34878D82A}">
                    <a16:rowId xmlns:a16="http://schemas.microsoft.com/office/drawing/2014/main" val="10013"/>
                  </a:ext>
                </a:extLst>
              </a:tr>
              <a:tr h="147497">
                <a:tc rowSpan="4">
                  <a:txBody>
                    <a:bodyPr/>
                    <a:lstStyle/>
                    <a:p>
                      <a:pPr marL="0" lvl="0" indent="0" algn="ctr" rtl="0">
                        <a:spcBef>
                          <a:spcPts val="0"/>
                        </a:spcBef>
                        <a:spcAft>
                          <a:spcPts val="0"/>
                        </a:spcAft>
                        <a:buNone/>
                      </a:pPr>
                      <a:r>
                        <a:rPr lang="en" sz="1200" dirty="0"/>
                        <a:t>-30</a:t>
                      </a:r>
                      <a:endParaRPr sz="1200" dirty="0"/>
                    </a:p>
                  </a:txBody>
                  <a:tcPr marL="73025" marR="73025" marT="0" marB="0" anchor="ctr">
                    <a:lnL cap="flat" cmpd="sng">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solidFill>
                      <a:srgbClr val="FFFFFF"/>
                    </a:solidFill>
                  </a:tcPr>
                </a:tc>
                <a:tc>
                  <a:txBody>
                    <a:bodyPr/>
                    <a:lstStyle/>
                    <a:p>
                      <a:pPr marL="0" lvl="0" indent="0" algn="just" rtl="0">
                        <a:spcBef>
                          <a:spcPts val="0"/>
                        </a:spcBef>
                        <a:spcAft>
                          <a:spcPts val="0"/>
                        </a:spcAft>
                        <a:buNone/>
                      </a:pPr>
                      <a:r>
                        <a:rPr lang="en" sz="1200" dirty="0"/>
                        <a:t>Promote IAW Marketing Plan</a:t>
                      </a:r>
                      <a:endParaRPr sz="1200" dirty="0"/>
                    </a:p>
                  </a:txBody>
                  <a:tcPr marL="73025" marR="73025" marT="0" marB="0">
                    <a:lnL cap="flat" cmpd="sng">
                      <a:solidFill>
                        <a:srgbClr val="000000"/>
                      </a:solidFill>
                      <a:prstDash val="solid"/>
                      <a:round/>
                      <a:headEnd type="none" w="sm" len="sm"/>
                      <a:tailEnd type="none" w="sm" len="sm"/>
                    </a:lnL>
                    <a:solidFill>
                      <a:srgbClr val="FFFFFF"/>
                    </a:solidFill>
                  </a:tcPr>
                </a:tc>
                <a:extLst>
                  <a:ext uri="{0D108BD9-81ED-4DB2-BD59-A6C34878D82A}">
                    <a16:rowId xmlns:a16="http://schemas.microsoft.com/office/drawing/2014/main" val="10014"/>
                  </a:ext>
                </a:extLst>
              </a:tr>
              <a:tr h="147497">
                <a:tc vMerge="1">
                  <a:txBody>
                    <a:bodyPr/>
                    <a:lstStyle/>
                    <a:p>
                      <a:pPr marL="0" lvl="0" indent="0" algn="ctr" rtl="0">
                        <a:spcBef>
                          <a:spcPts val="0"/>
                        </a:spcBef>
                        <a:spcAft>
                          <a:spcPts val="0"/>
                        </a:spcAft>
                        <a:buNone/>
                      </a:pPr>
                      <a:endParaRPr sz="900" dirty="0"/>
                    </a:p>
                  </a:txBody>
                  <a:tcPr marL="73025" marR="73025"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rgbClr val="FFFFFF"/>
                    </a:solidFill>
                  </a:tcPr>
                </a:tc>
                <a:tc>
                  <a:txBody>
                    <a:bodyPr/>
                    <a:lstStyle/>
                    <a:p>
                      <a:pPr marL="0" lvl="0" indent="0" algn="just" rtl="0">
                        <a:spcBef>
                          <a:spcPts val="0"/>
                        </a:spcBef>
                        <a:spcAft>
                          <a:spcPts val="0"/>
                        </a:spcAft>
                        <a:buNone/>
                      </a:pPr>
                      <a:r>
                        <a:rPr lang="en" sz="1200"/>
                        <a:t>Early Registration Deadline</a:t>
                      </a:r>
                      <a:endParaRPr sz="1200"/>
                    </a:p>
                  </a:txBody>
                  <a:tcPr marL="73025" marR="73025" marT="0" marB="0">
                    <a:lnL cap="flat" cmpd="sng">
                      <a:solidFill>
                        <a:srgbClr val="000000"/>
                      </a:solidFill>
                      <a:prstDash val="solid"/>
                      <a:round/>
                      <a:headEnd type="none" w="sm" len="sm"/>
                      <a:tailEnd type="none" w="sm" len="sm"/>
                    </a:lnL>
                    <a:solidFill>
                      <a:srgbClr val="FFFFFF"/>
                    </a:solidFill>
                  </a:tcPr>
                </a:tc>
                <a:extLst>
                  <a:ext uri="{0D108BD9-81ED-4DB2-BD59-A6C34878D82A}">
                    <a16:rowId xmlns:a16="http://schemas.microsoft.com/office/drawing/2014/main" val="10015"/>
                  </a:ext>
                </a:extLst>
              </a:tr>
              <a:tr h="147497">
                <a:tc vMerge="1">
                  <a:txBody>
                    <a:bodyPr/>
                    <a:lstStyle/>
                    <a:p>
                      <a:pPr marL="0" lvl="0" indent="0" algn="ctr" rtl="0">
                        <a:spcBef>
                          <a:spcPts val="0"/>
                        </a:spcBef>
                        <a:spcAft>
                          <a:spcPts val="0"/>
                        </a:spcAft>
                        <a:buNone/>
                      </a:pPr>
                      <a:endParaRPr sz="900" dirty="0"/>
                    </a:p>
                  </a:txBody>
                  <a:tcPr marL="73025" marR="73025"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rgbClr val="FFFFFF"/>
                    </a:solidFill>
                  </a:tcPr>
                </a:tc>
                <a:tc>
                  <a:txBody>
                    <a:bodyPr/>
                    <a:lstStyle/>
                    <a:p>
                      <a:pPr marL="0" lvl="0" indent="0" algn="just" rtl="0">
                        <a:spcBef>
                          <a:spcPts val="0"/>
                        </a:spcBef>
                        <a:spcAft>
                          <a:spcPts val="0"/>
                        </a:spcAft>
                        <a:buNone/>
                      </a:pPr>
                      <a:r>
                        <a:rPr lang="en" sz="1200" dirty="0"/>
                        <a:t>Complete material orders</a:t>
                      </a:r>
                      <a:endParaRPr sz="1200" dirty="0"/>
                    </a:p>
                  </a:txBody>
                  <a:tcPr marL="73025" marR="73025" marT="0" marB="0">
                    <a:lnL cap="flat" cmpd="sng">
                      <a:solidFill>
                        <a:srgbClr val="000000"/>
                      </a:solidFill>
                      <a:prstDash val="solid"/>
                      <a:round/>
                      <a:headEnd type="none" w="sm" len="sm"/>
                      <a:tailEnd type="none" w="sm" len="sm"/>
                    </a:lnL>
                    <a:solidFill>
                      <a:srgbClr val="FFFFFF"/>
                    </a:solidFill>
                  </a:tcPr>
                </a:tc>
                <a:extLst>
                  <a:ext uri="{0D108BD9-81ED-4DB2-BD59-A6C34878D82A}">
                    <a16:rowId xmlns:a16="http://schemas.microsoft.com/office/drawing/2014/main" val="10016"/>
                  </a:ext>
                </a:extLst>
              </a:tr>
              <a:tr h="147497">
                <a:tc vMerge="1">
                  <a:txBody>
                    <a:bodyPr/>
                    <a:lstStyle/>
                    <a:p>
                      <a:pPr marL="0" lvl="0" indent="0" algn="ctr" rtl="0">
                        <a:spcBef>
                          <a:spcPts val="0"/>
                        </a:spcBef>
                        <a:spcAft>
                          <a:spcPts val="0"/>
                        </a:spcAft>
                        <a:buNone/>
                      </a:pPr>
                      <a:endParaRPr sz="900" dirty="0"/>
                    </a:p>
                  </a:txBody>
                  <a:tcPr marL="73025" marR="73025"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rgbClr val="FFFFFF"/>
                    </a:solidFill>
                  </a:tcPr>
                </a:tc>
                <a:tc>
                  <a:txBody>
                    <a:bodyPr/>
                    <a:lstStyle/>
                    <a:p>
                      <a:pPr marL="0" lvl="0" indent="0" algn="just" rtl="0">
                        <a:spcBef>
                          <a:spcPts val="0"/>
                        </a:spcBef>
                        <a:spcAft>
                          <a:spcPts val="0"/>
                        </a:spcAft>
                        <a:buNone/>
                      </a:pPr>
                      <a:r>
                        <a:rPr lang="en" sz="1200" dirty="0"/>
                        <a:t>Third Staff Meeting</a:t>
                      </a:r>
                      <a:endParaRPr sz="1200" dirty="0"/>
                    </a:p>
                  </a:txBody>
                  <a:tcPr marL="73025" marR="73025" marT="0" marB="0">
                    <a:lnL cap="flat" cmpd="sng">
                      <a:solidFill>
                        <a:srgbClr val="000000"/>
                      </a:solidFill>
                      <a:prstDash val="solid"/>
                      <a:round/>
                      <a:headEnd type="none" w="sm" len="sm"/>
                      <a:tailEnd type="none" w="sm" len="sm"/>
                    </a:lnL>
                    <a:solidFill>
                      <a:srgbClr val="FFFFFF"/>
                    </a:solidFill>
                  </a:tcPr>
                </a:tc>
                <a:extLst>
                  <a:ext uri="{0D108BD9-81ED-4DB2-BD59-A6C34878D82A}">
                    <a16:rowId xmlns:a16="http://schemas.microsoft.com/office/drawing/2014/main" val="10017"/>
                  </a:ext>
                </a:extLst>
              </a:tr>
              <a:tr h="147497">
                <a:tc>
                  <a:txBody>
                    <a:bodyPr/>
                    <a:lstStyle/>
                    <a:p>
                      <a:pPr marL="0" lvl="0" indent="0" algn="ctr" rtl="0">
                        <a:spcBef>
                          <a:spcPts val="0"/>
                        </a:spcBef>
                        <a:spcAft>
                          <a:spcPts val="0"/>
                        </a:spcAft>
                        <a:buNone/>
                      </a:pPr>
                      <a:r>
                        <a:rPr lang="en" sz="1200" dirty="0"/>
                        <a:t>-20</a:t>
                      </a:r>
                      <a:endParaRPr sz="1200" dirty="0"/>
                    </a:p>
                  </a:txBody>
                  <a:tcPr marL="73025" marR="73025"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chemeClr val="accent2">
                        <a:lumMod val="20000"/>
                        <a:lumOff val="80000"/>
                      </a:schemeClr>
                    </a:solidFill>
                  </a:tcPr>
                </a:tc>
                <a:tc>
                  <a:txBody>
                    <a:bodyPr/>
                    <a:lstStyle/>
                    <a:p>
                      <a:pPr marL="0" lvl="0" indent="0" algn="just" rtl="0">
                        <a:spcBef>
                          <a:spcPts val="0"/>
                        </a:spcBef>
                        <a:spcAft>
                          <a:spcPts val="0"/>
                        </a:spcAft>
                        <a:buNone/>
                      </a:pPr>
                      <a:r>
                        <a:rPr lang="en" sz="1200" dirty="0"/>
                        <a:t>2nd Call to Units</a:t>
                      </a:r>
                      <a:endParaRPr sz="1200" dirty="0"/>
                    </a:p>
                  </a:txBody>
                  <a:tcPr marL="73025" marR="73025" marT="0" marB="0">
                    <a:lnL cap="flat" cmpd="sng">
                      <a:solidFill>
                        <a:srgbClr val="000000"/>
                      </a:solidFill>
                      <a:prstDash val="solid"/>
                      <a:round/>
                      <a:headEnd type="none" w="sm" len="sm"/>
                      <a:tailEnd type="none" w="sm" len="sm"/>
                    </a:lnL>
                    <a:solidFill>
                      <a:schemeClr val="accent2">
                        <a:lumMod val="20000"/>
                        <a:lumOff val="80000"/>
                      </a:schemeClr>
                    </a:solidFill>
                  </a:tcPr>
                </a:tc>
                <a:extLst>
                  <a:ext uri="{0D108BD9-81ED-4DB2-BD59-A6C34878D82A}">
                    <a16:rowId xmlns:a16="http://schemas.microsoft.com/office/drawing/2014/main" val="10018"/>
                  </a:ext>
                </a:extLst>
              </a:tr>
              <a:tr h="147497">
                <a:tc rowSpan="3">
                  <a:txBody>
                    <a:bodyPr/>
                    <a:lstStyle/>
                    <a:p>
                      <a:pPr marL="0" lvl="0" indent="0" algn="ctr" rtl="0">
                        <a:spcBef>
                          <a:spcPts val="0"/>
                        </a:spcBef>
                        <a:spcAft>
                          <a:spcPts val="0"/>
                        </a:spcAft>
                        <a:buNone/>
                      </a:pPr>
                      <a:r>
                        <a:rPr lang="en" sz="1200" dirty="0"/>
                        <a:t>-14</a:t>
                      </a:r>
                      <a:endParaRPr sz="1200" dirty="0"/>
                    </a:p>
                  </a:txBody>
                  <a:tcPr marL="73025" marR="73025" marT="0" marB="0" anchor="ctr">
                    <a:lnL cap="flat" cmpd="sng">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solidFill>
                      <a:srgbClr val="FFFFFF"/>
                    </a:solidFill>
                  </a:tcPr>
                </a:tc>
                <a:tc>
                  <a:txBody>
                    <a:bodyPr/>
                    <a:lstStyle/>
                    <a:p>
                      <a:pPr marL="0" lvl="0" indent="0" algn="just" rtl="0">
                        <a:spcBef>
                          <a:spcPts val="0"/>
                        </a:spcBef>
                        <a:spcAft>
                          <a:spcPts val="0"/>
                        </a:spcAft>
                        <a:buNone/>
                      </a:pPr>
                      <a:r>
                        <a:rPr lang="en" sz="1200" dirty="0"/>
                        <a:t>Registration Deadline</a:t>
                      </a:r>
                      <a:endParaRPr sz="1200" dirty="0"/>
                    </a:p>
                  </a:txBody>
                  <a:tcPr marL="73025" marR="73025" marT="0" marB="0">
                    <a:lnL cap="flat" cmpd="sng">
                      <a:solidFill>
                        <a:srgbClr val="000000"/>
                      </a:solidFill>
                      <a:prstDash val="solid"/>
                      <a:round/>
                      <a:headEnd type="none" w="sm" len="sm"/>
                      <a:tailEnd type="none" w="sm" len="sm"/>
                    </a:lnL>
                    <a:solidFill>
                      <a:srgbClr val="FFFFFF"/>
                    </a:solidFill>
                  </a:tcPr>
                </a:tc>
                <a:extLst>
                  <a:ext uri="{0D108BD9-81ED-4DB2-BD59-A6C34878D82A}">
                    <a16:rowId xmlns:a16="http://schemas.microsoft.com/office/drawing/2014/main" val="10019"/>
                  </a:ext>
                </a:extLst>
              </a:tr>
              <a:tr h="147497">
                <a:tc vMerge="1">
                  <a:txBody>
                    <a:bodyPr/>
                    <a:lstStyle/>
                    <a:p>
                      <a:pPr marL="0" lvl="0" indent="0" algn="ctr" rtl="0">
                        <a:spcBef>
                          <a:spcPts val="0"/>
                        </a:spcBef>
                        <a:spcAft>
                          <a:spcPts val="0"/>
                        </a:spcAft>
                        <a:buNone/>
                      </a:pPr>
                      <a:endParaRPr sz="900" dirty="0"/>
                    </a:p>
                  </a:txBody>
                  <a:tcPr marL="73025" marR="73025"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rgbClr val="FFFFFF"/>
                    </a:solidFill>
                  </a:tcPr>
                </a:tc>
                <a:tc>
                  <a:txBody>
                    <a:bodyPr/>
                    <a:lstStyle/>
                    <a:p>
                      <a:pPr marL="0" lvl="0" indent="0" algn="just" rtl="0">
                        <a:spcBef>
                          <a:spcPts val="0"/>
                        </a:spcBef>
                        <a:spcAft>
                          <a:spcPts val="0"/>
                        </a:spcAft>
                        <a:buNone/>
                      </a:pPr>
                      <a:r>
                        <a:rPr lang="en" sz="1200" dirty="0"/>
                        <a:t>Reconfirm Physical/Logistics Arrangements</a:t>
                      </a:r>
                      <a:endParaRPr sz="1200" dirty="0"/>
                    </a:p>
                  </a:txBody>
                  <a:tcPr marL="73025" marR="73025" marT="0" marB="0">
                    <a:lnL cap="flat" cmpd="sng">
                      <a:solidFill>
                        <a:srgbClr val="000000"/>
                      </a:solidFill>
                      <a:prstDash val="solid"/>
                      <a:round/>
                      <a:headEnd type="none" w="sm" len="sm"/>
                      <a:tailEnd type="none" w="sm" len="sm"/>
                    </a:lnL>
                    <a:solidFill>
                      <a:srgbClr val="FFFFFF"/>
                    </a:solidFill>
                  </a:tcPr>
                </a:tc>
                <a:extLst>
                  <a:ext uri="{0D108BD9-81ED-4DB2-BD59-A6C34878D82A}">
                    <a16:rowId xmlns:a16="http://schemas.microsoft.com/office/drawing/2014/main" val="10020"/>
                  </a:ext>
                </a:extLst>
              </a:tr>
              <a:tr h="147497">
                <a:tc vMerge="1">
                  <a:txBody>
                    <a:bodyPr/>
                    <a:lstStyle/>
                    <a:p>
                      <a:pPr marL="0" lvl="0" indent="0" algn="ctr" rtl="0">
                        <a:spcBef>
                          <a:spcPts val="0"/>
                        </a:spcBef>
                        <a:spcAft>
                          <a:spcPts val="0"/>
                        </a:spcAft>
                        <a:buNone/>
                      </a:pPr>
                      <a:endParaRPr sz="900" dirty="0"/>
                    </a:p>
                  </a:txBody>
                  <a:tcPr marL="73025" marR="73025"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rgbClr val="FFFFFF"/>
                    </a:solidFill>
                  </a:tcPr>
                </a:tc>
                <a:tc>
                  <a:txBody>
                    <a:bodyPr/>
                    <a:lstStyle/>
                    <a:p>
                      <a:pPr marL="0" lvl="0" indent="0" algn="just" rtl="0">
                        <a:spcBef>
                          <a:spcPts val="0"/>
                        </a:spcBef>
                        <a:spcAft>
                          <a:spcPts val="0"/>
                        </a:spcAft>
                        <a:buNone/>
                      </a:pPr>
                      <a:r>
                        <a:rPr lang="en" sz="1200" dirty="0"/>
                        <a:t>Check-In with Staff Members</a:t>
                      </a:r>
                      <a:endParaRPr sz="1200" dirty="0"/>
                    </a:p>
                  </a:txBody>
                  <a:tcPr marL="73025" marR="73025" marT="0" marB="0">
                    <a:lnL cap="flat" cmpd="sng">
                      <a:solidFill>
                        <a:srgbClr val="000000"/>
                      </a:solidFill>
                      <a:prstDash val="solid"/>
                      <a:round/>
                      <a:headEnd type="none" w="sm" len="sm"/>
                      <a:tailEnd type="none" w="sm" len="sm"/>
                    </a:lnL>
                    <a:solidFill>
                      <a:srgbClr val="FFFFFF"/>
                    </a:solidFill>
                  </a:tcPr>
                </a:tc>
                <a:extLst>
                  <a:ext uri="{0D108BD9-81ED-4DB2-BD59-A6C34878D82A}">
                    <a16:rowId xmlns:a16="http://schemas.microsoft.com/office/drawing/2014/main" val="10021"/>
                  </a:ext>
                </a:extLst>
              </a:tr>
              <a:tr h="147497">
                <a:tc>
                  <a:txBody>
                    <a:bodyPr/>
                    <a:lstStyle/>
                    <a:p>
                      <a:pPr marL="0" lvl="0" indent="0" algn="ctr" rtl="0">
                        <a:spcBef>
                          <a:spcPts val="0"/>
                        </a:spcBef>
                        <a:spcAft>
                          <a:spcPts val="0"/>
                        </a:spcAft>
                        <a:buNone/>
                      </a:pPr>
                      <a:r>
                        <a:rPr lang="en" sz="1200" dirty="0"/>
                        <a:t>-5</a:t>
                      </a:r>
                      <a:endParaRPr sz="1200" dirty="0"/>
                    </a:p>
                  </a:txBody>
                  <a:tcPr marL="73025" marR="73025"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chemeClr val="accent2">
                        <a:lumMod val="20000"/>
                        <a:lumOff val="80000"/>
                      </a:schemeClr>
                    </a:solidFill>
                  </a:tcPr>
                </a:tc>
                <a:tc>
                  <a:txBody>
                    <a:bodyPr/>
                    <a:lstStyle/>
                    <a:p>
                      <a:pPr marL="0" lvl="0" indent="0" algn="just" rtl="0">
                        <a:spcBef>
                          <a:spcPts val="0"/>
                        </a:spcBef>
                        <a:spcAft>
                          <a:spcPts val="0"/>
                        </a:spcAft>
                        <a:buNone/>
                      </a:pPr>
                      <a:r>
                        <a:rPr lang="en" sz="1200" dirty="0"/>
                        <a:t>Final Check on Details</a:t>
                      </a:r>
                      <a:endParaRPr sz="1200" dirty="0"/>
                    </a:p>
                  </a:txBody>
                  <a:tcPr marL="73025" marR="73025" marT="0" marB="0">
                    <a:lnL cap="flat" cmpd="sng">
                      <a:solidFill>
                        <a:srgbClr val="000000"/>
                      </a:solidFill>
                      <a:prstDash val="solid"/>
                      <a:round/>
                      <a:headEnd type="none" w="sm" len="sm"/>
                      <a:tailEnd type="none" w="sm" len="sm"/>
                    </a:lnL>
                    <a:solidFill>
                      <a:schemeClr val="accent2">
                        <a:lumMod val="20000"/>
                        <a:lumOff val="80000"/>
                      </a:schemeClr>
                    </a:solidFill>
                  </a:tcPr>
                </a:tc>
                <a:extLst>
                  <a:ext uri="{0D108BD9-81ED-4DB2-BD59-A6C34878D82A}">
                    <a16:rowId xmlns:a16="http://schemas.microsoft.com/office/drawing/2014/main" val="10022"/>
                  </a:ext>
                </a:extLst>
              </a:tr>
              <a:tr h="147497">
                <a:tc rowSpan="2">
                  <a:txBody>
                    <a:bodyPr/>
                    <a:lstStyle/>
                    <a:p>
                      <a:pPr marL="0" lvl="0" indent="0" algn="ctr" rtl="0">
                        <a:spcBef>
                          <a:spcPts val="0"/>
                        </a:spcBef>
                        <a:spcAft>
                          <a:spcPts val="0"/>
                        </a:spcAft>
                        <a:buNone/>
                      </a:pPr>
                      <a:r>
                        <a:rPr lang="en" sz="1200" dirty="0"/>
                        <a:t>0</a:t>
                      </a:r>
                      <a:endParaRPr sz="1200" dirty="0"/>
                    </a:p>
                  </a:txBody>
                  <a:tcPr marL="73025" marR="73025" marT="0" marB="0" anchor="ctr">
                    <a:lnL cap="flat" cmpd="sng">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solidFill>
                      <a:srgbClr val="FFFFFF"/>
                    </a:solidFill>
                  </a:tcPr>
                </a:tc>
                <a:tc>
                  <a:txBody>
                    <a:bodyPr/>
                    <a:lstStyle/>
                    <a:p>
                      <a:pPr marL="0" lvl="0" indent="0" algn="just" rtl="0">
                        <a:spcBef>
                          <a:spcPts val="0"/>
                        </a:spcBef>
                        <a:spcAft>
                          <a:spcPts val="0"/>
                        </a:spcAft>
                        <a:buNone/>
                      </a:pPr>
                      <a:r>
                        <a:rPr lang="en" sz="1200" dirty="0"/>
                        <a:t>Activity</a:t>
                      </a:r>
                      <a:endParaRPr sz="1200" dirty="0"/>
                    </a:p>
                  </a:txBody>
                  <a:tcPr marL="73025" marR="73025" marT="0" marB="0">
                    <a:lnL cap="flat" cmpd="sng">
                      <a:solidFill>
                        <a:srgbClr val="000000"/>
                      </a:solidFill>
                      <a:prstDash val="solid"/>
                      <a:round/>
                      <a:headEnd type="none" w="sm" len="sm"/>
                      <a:tailEnd type="none" w="sm" len="sm"/>
                    </a:lnL>
                    <a:solidFill>
                      <a:srgbClr val="FFFFFF"/>
                    </a:solidFill>
                  </a:tcPr>
                </a:tc>
                <a:extLst>
                  <a:ext uri="{0D108BD9-81ED-4DB2-BD59-A6C34878D82A}">
                    <a16:rowId xmlns:a16="http://schemas.microsoft.com/office/drawing/2014/main" val="10023"/>
                  </a:ext>
                </a:extLst>
              </a:tr>
              <a:tr h="147497">
                <a:tc vMerge="1">
                  <a:txBody>
                    <a:bodyPr/>
                    <a:lstStyle/>
                    <a:p>
                      <a:pPr marL="0" lvl="0" indent="0" algn="ctr" rtl="0">
                        <a:spcBef>
                          <a:spcPts val="0"/>
                        </a:spcBef>
                        <a:spcAft>
                          <a:spcPts val="0"/>
                        </a:spcAft>
                        <a:buNone/>
                      </a:pPr>
                      <a:endParaRPr sz="900" dirty="0"/>
                    </a:p>
                  </a:txBody>
                  <a:tcPr marL="73025" marR="73025"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rgbClr val="FFFFFF"/>
                    </a:solidFill>
                  </a:tcPr>
                </a:tc>
                <a:tc>
                  <a:txBody>
                    <a:bodyPr/>
                    <a:lstStyle/>
                    <a:p>
                      <a:pPr marL="0" lvl="0" indent="0" algn="just" rtl="0">
                        <a:spcBef>
                          <a:spcPts val="0"/>
                        </a:spcBef>
                        <a:spcAft>
                          <a:spcPts val="0"/>
                        </a:spcAft>
                        <a:buNone/>
                      </a:pPr>
                      <a:r>
                        <a:rPr lang="en" sz="1200" dirty="0"/>
                        <a:t>Record additional at-the-door registration and maintain for final reports.</a:t>
                      </a:r>
                      <a:endParaRPr sz="1200" dirty="0"/>
                    </a:p>
                  </a:txBody>
                  <a:tcPr marL="73025" marR="73025" marT="0" marB="0">
                    <a:lnL cap="flat" cmpd="sng">
                      <a:solidFill>
                        <a:srgbClr val="000000"/>
                      </a:solidFill>
                      <a:prstDash val="solid"/>
                      <a:round/>
                      <a:headEnd type="none" w="sm" len="sm"/>
                      <a:tailEnd type="none" w="sm" len="sm"/>
                    </a:lnL>
                    <a:solidFill>
                      <a:srgbClr val="FFFFFF"/>
                    </a:solidFill>
                  </a:tcPr>
                </a:tc>
                <a:extLst>
                  <a:ext uri="{0D108BD9-81ED-4DB2-BD59-A6C34878D82A}">
                    <a16:rowId xmlns:a16="http://schemas.microsoft.com/office/drawing/2014/main" val="10024"/>
                  </a:ext>
                </a:extLst>
              </a:tr>
              <a:tr h="294995">
                <a:tc>
                  <a:txBody>
                    <a:bodyPr/>
                    <a:lstStyle/>
                    <a:p>
                      <a:pPr marL="0" lvl="0" indent="0" algn="ctr" rtl="0">
                        <a:spcBef>
                          <a:spcPts val="0"/>
                        </a:spcBef>
                        <a:spcAft>
                          <a:spcPts val="0"/>
                        </a:spcAft>
                        <a:buNone/>
                      </a:pPr>
                      <a:r>
                        <a:rPr lang="en" sz="1200" dirty="0"/>
                        <a:t>+7</a:t>
                      </a:r>
                      <a:endParaRPr sz="1200" dirty="0"/>
                    </a:p>
                  </a:txBody>
                  <a:tcPr marL="73025" marR="73025" marT="0" marB="0" anchor="ctr">
                    <a:lnL cap="flat" cmpd="sng">
                      <a:solidFill>
                        <a:srgbClr val="000000"/>
                      </a:solidFill>
                      <a:prstDash val="solid"/>
                      <a:round/>
                      <a:headEnd type="none" w="sm" len="sm"/>
                      <a:tailEnd type="none" w="sm" len="sm"/>
                    </a:lnL>
                    <a:lnR cap="flat" cmpd="sng">
                      <a:solidFill>
                        <a:srgbClr val="000000"/>
                      </a:solidFill>
                      <a:prstDash val="solid"/>
                      <a:round/>
                      <a:headEnd type="none" w="sm" len="sm"/>
                      <a:tailEnd type="none" w="sm" len="sm"/>
                    </a:lnR>
                    <a:lnT cap="flat" cmpd="sng">
                      <a:solidFill>
                        <a:srgbClr val="000000"/>
                      </a:solidFill>
                      <a:prstDash val="solid"/>
                      <a:round/>
                      <a:headEnd type="none" w="sm" len="sm"/>
                      <a:tailEnd type="none" w="sm" len="sm"/>
                    </a:lnT>
                    <a:lnB cap="flat" cmpd="sng">
                      <a:solidFill>
                        <a:srgbClr val="000000"/>
                      </a:solidFill>
                      <a:prstDash val="solid"/>
                      <a:round/>
                      <a:headEnd type="none" w="sm" len="sm"/>
                      <a:tailEnd type="none" w="sm" len="sm"/>
                    </a:lnB>
                    <a:solidFill>
                      <a:schemeClr val="accent2">
                        <a:lumMod val="20000"/>
                        <a:lumOff val="80000"/>
                      </a:schemeClr>
                    </a:solidFill>
                  </a:tcPr>
                </a:tc>
                <a:tc>
                  <a:txBody>
                    <a:bodyPr/>
                    <a:lstStyle/>
                    <a:p>
                      <a:pPr marL="0" lvl="0" indent="0" algn="l" rtl="0">
                        <a:spcBef>
                          <a:spcPts val="0"/>
                        </a:spcBef>
                        <a:spcAft>
                          <a:spcPts val="0"/>
                        </a:spcAft>
                        <a:buNone/>
                      </a:pPr>
                      <a:r>
                        <a:rPr lang="en" sz="1200" dirty="0"/>
                        <a:t>Return Equipment; </a:t>
                      </a:r>
                      <a:r>
                        <a:rPr lang="en" sz="1200" dirty="0">
                          <a:solidFill>
                            <a:schemeClr val="dk1"/>
                          </a:solidFill>
                        </a:rPr>
                        <a:t>Send Thank You Letters; Submit Receipts for Cash Advances; Host After-Action Meeting with Staff; </a:t>
                      </a:r>
                      <a:br>
                        <a:rPr lang="en" sz="1200" dirty="0">
                          <a:solidFill>
                            <a:schemeClr val="dk1"/>
                          </a:solidFill>
                        </a:rPr>
                      </a:br>
                      <a:r>
                        <a:rPr lang="en" sz="1200" dirty="0">
                          <a:solidFill>
                            <a:schemeClr val="dk1"/>
                          </a:solidFill>
                        </a:rPr>
                        <a:t>Prepare Close Out Report for commander</a:t>
                      </a:r>
                      <a:endParaRPr sz="1200" dirty="0">
                        <a:solidFill>
                          <a:schemeClr val="dk1"/>
                        </a:solidFill>
                      </a:endParaRPr>
                    </a:p>
                  </a:txBody>
                  <a:tcPr marL="73025" marR="73025" marT="0" marB="0">
                    <a:lnL cap="flat" cmpd="sng">
                      <a:solidFill>
                        <a:srgbClr val="000000"/>
                      </a:solidFill>
                      <a:prstDash val="solid"/>
                      <a:round/>
                      <a:headEnd type="none" w="sm" len="sm"/>
                      <a:tailEnd type="none" w="sm" len="sm"/>
                    </a:lnL>
                    <a:solidFill>
                      <a:schemeClr val="accent2">
                        <a:lumMod val="20000"/>
                        <a:lumOff val="80000"/>
                      </a:schemeClr>
                    </a:solidFill>
                  </a:tcPr>
                </a:tc>
                <a:extLst>
                  <a:ext uri="{0D108BD9-81ED-4DB2-BD59-A6C34878D82A}">
                    <a16:rowId xmlns:a16="http://schemas.microsoft.com/office/drawing/2014/main" val="10025"/>
                  </a:ext>
                </a:extLst>
              </a:tr>
            </a:tbl>
          </a:graphicData>
        </a:graphic>
      </p:graphicFrame>
      <p:sp>
        <p:nvSpPr>
          <p:cNvPr id="3" name="Title 1">
            <a:extLst>
              <a:ext uri="{FF2B5EF4-FFF2-40B4-BE49-F238E27FC236}">
                <a16:creationId xmlns:a16="http://schemas.microsoft.com/office/drawing/2014/main" id="{A65AC73E-3927-3845-B18F-258429EAED51}"/>
              </a:ext>
            </a:extLst>
          </p:cNvPr>
          <p:cNvSpPr txBox="1">
            <a:spLocks/>
          </p:cNvSpPr>
          <p:nvPr/>
        </p:nvSpPr>
        <p:spPr>
          <a:xfrm>
            <a:off x="1905000" y="609600"/>
            <a:ext cx="9677400" cy="609600"/>
          </a:xfrm>
          <a:prstGeom prst="rect">
            <a:avLst/>
          </a:prstGeom>
        </p:spPr>
        <p:txBody>
          <a:bodyPr/>
          <a:lstStyle>
            <a:lvl1pPr algn="l" rtl="0" eaLnBrk="0" fontAlgn="base" hangingPunct="0">
              <a:spcBef>
                <a:spcPct val="0"/>
              </a:spcBef>
              <a:spcAft>
                <a:spcPct val="0"/>
              </a:spcAft>
              <a:defRPr sz="3200" b="1">
                <a:solidFill>
                  <a:srgbClr val="DB540D"/>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rgbClr val="DB540D"/>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200" b="1">
                <a:solidFill>
                  <a:srgbClr val="DB540D"/>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200" b="1">
                <a:solidFill>
                  <a:srgbClr val="DB540D"/>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200" b="1">
                <a:solidFill>
                  <a:srgbClr val="DB540D"/>
                </a:solidFill>
                <a:effectLst>
                  <a:outerShdw blurRad="38100" dist="38100" dir="2700000" algn="tl">
                    <a:srgbClr val="C0C0C0"/>
                  </a:outerShdw>
                </a:effectLst>
                <a:latin typeface="Arial" charset="0"/>
              </a:defRPr>
            </a:lvl5pPr>
            <a:lvl6pPr marL="4572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6pPr>
            <a:lvl7pPr marL="9144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7pPr>
            <a:lvl8pPr marL="13716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8pPr>
            <a:lvl9pPr marL="1828800" algn="l" rtl="0" fontAlgn="base">
              <a:spcBef>
                <a:spcPct val="0"/>
              </a:spcBef>
              <a:spcAft>
                <a:spcPct val="0"/>
              </a:spcAft>
              <a:defRPr sz="3200" b="1">
                <a:solidFill>
                  <a:srgbClr val="DB540D"/>
                </a:solidFill>
                <a:effectLst>
                  <a:outerShdw blurRad="38100" dist="38100" dir="2700000" algn="tl">
                    <a:srgbClr val="C0C0C0"/>
                  </a:outerShdw>
                </a:effectLst>
                <a:latin typeface="Arial" charset="0"/>
              </a:defRPr>
            </a:lvl9pPr>
          </a:lstStyle>
          <a:p>
            <a:r>
              <a:rPr lang="en-US" kern="0" dirty="0">
                <a:solidFill>
                  <a:srgbClr val="0000FF"/>
                </a:solidFill>
              </a:rPr>
              <a:t>Master Plan: Back-Dating</a:t>
            </a:r>
          </a:p>
        </p:txBody>
      </p:sp>
    </p:spTree>
    <p:extLst>
      <p:ext uri="{BB962C8B-B14F-4D97-AF65-F5344CB8AC3E}">
        <p14:creationId xmlns:p14="http://schemas.microsoft.com/office/powerpoint/2010/main" val="1114504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Master Plan: Format</a:t>
            </a:r>
          </a:p>
        </p:txBody>
      </p:sp>
      <p:graphicFrame>
        <p:nvGraphicFramePr>
          <p:cNvPr id="4" name="Content Placeholder 3">
            <a:extLst>
              <a:ext uri="{FF2B5EF4-FFF2-40B4-BE49-F238E27FC236}">
                <a16:creationId xmlns:a16="http://schemas.microsoft.com/office/drawing/2014/main" id="{513D749B-22AF-2041-9460-C7DF9D3A2953}"/>
              </a:ext>
            </a:extLst>
          </p:cNvPr>
          <p:cNvGraphicFramePr>
            <a:graphicFrameLocks noGrp="1"/>
          </p:cNvGraphicFramePr>
          <p:nvPr>
            <p:ph idx="1"/>
            <p:extLst>
              <p:ext uri="{D42A27DB-BD31-4B8C-83A1-F6EECF244321}">
                <p14:modId xmlns:p14="http://schemas.microsoft.com/office/powerpoint/2010/main" val="779309658"/>
              </p:ext>
            </p:extLst>
          </p:nvPr>
        </p:nvGraphicFramePr>
        <p:xfrm>
          <a:off x="2438400" y="1524000"/>
          <a:ext cx="9144000" cy="4820920"/>
        </p:xfrm>
        <a:graphic>
          <a:graphicData uri="http://schemas.openxmlformats.org/drawingml/2006/table">
            <a:tbl>
              <a:tblPr firstRow="1" bandRow="1">
                <a:tableStyleId>{85BE263C-DBD7-4A20-BB59-AAB30ACAA65A}</a:tableStyleId>
              </a:tblPr>
              <a:tblGrid>
                <a:gridCol w="4572000">
                  <a:extLst>
                    <a:ext uri="{9D8B030D-6E8A-4147-A177-3AD203B41FA5}">
                      <a16:colId xmlns:a16="http://schemas.microsoft.com/office/drawing/2014/main" val="1804608693"/>
                    </a:ext>
                  </a:extLst>
                </a:gridCol>
                <a:gridCol w="4572000">
                  <a:extLst>
                    <a:ext uri="{9D8B030D-6E8A-4147-A177-3AD203B41FA5}">
                      <a16:colId xmlns:a16="http://schemas.microsoft.com/office/drawing/2014/main" val="3926439167"/>
                    </a:ext>
                  </a:extLst>
                </a:gridCol>
              </a:tblGrid>
              <a:tr h="370840">
                <a:tc>
                  <a:txBody>
                    <a:bodyPr/>
                    <a:lstStyle/>
                    <a:p>
                      <a:r>
                        <a:rPr lang="en-US" dirty="0"/>
                        <a:t>OPERATIONS PLAN</a:t>
                      </a:r>
                    </a:p>
                  </a:txBody>
                  <a:tcPr/>
                </a:tc>
                <a:tc>
                  <a:txBody>
                    <a:bodyPr/>
                    <a:lstStyle/>
                    <a:p>
                      <a:r>
                        <a:rPr lang="en-US" dirty="0"/>
                        <a:t>SAFETY PLAN</a:t>
                      </a:r>
                    </a:p>
                  </a:txBody>
                  <a:tcPr/>
                </a:tc>
                <a:extLst>
                  <a:ext uri="{0D108BD9-81ED-4DB2-BD59-A6C34878D82A}">
                    <a16:rowId xmlns:a16="http://schemas.microsoft.com/office/drawing/2014/main" val="1772085732"/>
                  </a:ext>
                </a:extLst>
              </a:tr>
              <a:tr h="370840">
                <a:tc>
                  <a:txBody>
                    <a:bodyPr/>
                    <a:lstStyle/>
                    <a:p>
                      <a:r>
                        <a:rPr lang="en-US" dirty="0"/>
                        <a:t>Purpose</a:t>
                      </a:r>
                    </a:p>
                  </a:txBody>
                  <a:tcPr/>
                </a:tc>
                <a:tc>
                  <a:txBody>
                    <a:bodyPr/>
                    <a:lstStyle/>
                    <a:p>
                      <a:r>
                        <a:rPr lang="en-US" dirty="0"/>
                        <a:t>Hazards</a:t>
                      </a:r>
                    </a:p>
                  </a:txBody>
                  <a:tcPr/>
                </a:tc>
                <a:extLst>
                  <a:ext uri="{0D108BD9-81ED-4DB2-BD59-A6C34878D82A}">
                    <a16:rowId xmlns:a16="http://schemas.microsoft.com/office/drawing/2014/main" val="2772561057"/>
                  </a:ext>
                </a:extLst>
              </a:tr>
              <a:tr h="370840">
                <a:tc>
                  <a:txBody>
                    <a:bodyPr/>
                    <a:lstStyle/>
                    <a:p>
                      <a:r>
                        <a:rPr lang="en-US" dirty="0"/>
                        <a:t>Activity Description</a:t>
                      </a:r>
                    </a:p>
                  </a:txBody>
                  <a:tcPr/>
                </a:tc>
                <a:tc>
                  <a:txBody>
                    <a:bodyPr/>
                    <a:lstStyle/>
                    <a:p>
                      <a:r>
                        <a:rPr lang="en-US" dirty="0"/>
                        <a:t>Risk Management</a:t>
                      </a:r>
                    </a:p>
                  </a:txBody>
                  <a:tcPr/>
                </a:tc>
                <a:extLst>
                  <a:ext uri="{0D108BD9-81ED-4DB2-BD59-A6C34878D82A}">
                    <a16:rowId xmlns:a16="http://schemas.microsoft.com/office/drawing/2014/main" val="3070988206"/>
                  </a:ext>
                </a:extLst>
              </a:tr>
              <a:tr h="370840">
                <a:tc>
                  <a:txBody>
                    <a:bodyPr/>
                    <a:lstStyle/>
                    <a:p>
                      <a:r>
                        <a:rPr lang="en-US" dirty="0"/>
                        <a:t>Flight Operations</a:t>
                      </a:r>
                    </a:p>
                  </a:txBody>
                  <a:tcPr/>
                </a:tc>
                <a:tc>
                  <a:txBody>
                    <a:bodyPr/>
                    <a:lstStyle/>
                    <a:p>
                      <a:r>
                        <a:rPr lang="en-US" dirty="0"/>
                        <a:t>Personal Awareness</a:t>
                      </a:r>
                    </a:p>
                  </a:txBody>
                  <a:tcPr/>
                </a:tc>
                <a:extLst>
                  <a:ext uri="{0D108BD9-81ED-4DB2-BD59-A6C34878D82A}">
                    <a16:rowId xmlns:a16="http://schemas.microsoft.com/office/drawing/2014/main" val="2875085640"/>
                  </a:ext>
                </a:extLst>
              </a:tr>
              <a:tr h="370840">
                <a:tc>
                  <a:txBody>
                    <a:bodyPr/>
                    <a:lstStyle/>
                    <a:p>
                      <a:r>
                        <a:rPr lang="en-US" dirty="0"/>
                        <a:t>Ground Operations</a:t>
                      </a:r>
                    </a:p>
                  </a:txBody>
                  <a:tcPr/>
                </a:tc>
                <a:tc>
                  <a:txBody>
                    <a:bodyPr/>
                    <a:lstStyle/>
                    <a:p>
                      <a:r>
                        <a:rPr lang="en-US" dirty="0"/>
                        <a:t>Weather</a:t>
                      </a:r>
                    </a:p>
                  </a:txBody>
                  <a:tcPr/>
                </a:tc>
                <a:extLst>
                  <a:ext uri="{0D108BD9-81ED-4DB2-BD59-A6C34878D82A}">
                    <a16:rowId xmlns:a16="http://schemas.microsoft.com/office/drawing/2014/main" val="3229653352"/>
                  </a:ext>
                </a:extLst>
              </a:tr>
              <a:tr h="370840">
                <a:tc>
                  <a:txBody>
                    <a:bodyPr/>
                    <a:lstStyle/>
                    <a:p>
                      <a:r>
                        <a:rPr lang="en-US" dirty="0"/>
                        <a:t>Communications</a:t>
                      </a:r>
                    </a:p>
                  </a:txBody>
                  <a:tcPr/>
                </a:tc>
                <a:tc>
                  <a:txBody>
                    <a:bodyPr/>
                    <a:lstStyle/>
                    <a:p>
                      <a:r>
                        <a:rPr lang="en-US" dirty="0"/>
                        <a:t>Operating Area</a:t>
                      </a:r>
                    </a:p>
                  </a:txBody>
                  <a:tcPr/>
                </a:tc>
                <a:extLst>
                  <a:ext uri="{0D108BD9-81ED-4DB2-BD59-A6C34878D82A}">
                    <a16:rowId xmlns:a16="http://schemas.microsoft.com/office/drawing/2014/main" val="1993944057"/>
                  </a:ext>
                </a:extLst>
              </a:tr>
              <a:tr h="370840">
                <a:tc>
                  <a:txBody>
                    <a:bodyPr/>
                    <a:lstStyle/>
                    <a:p>
                      <a:r>
                        <a:rPr lang="en-US" dirty="0"/>
                        <a:t>Safety</a:t>
                      </a:r>
                    </a:p>
                  </a:txBody>
                  <a:tcPr/>
                </a:tc>
                <a:tc>
                  <a:txBody>
                    <a:bodyPr/>
                    <a:lstStyle/>
                    <a:p>
                      <a:r>
                        <a:rPr lang="en-US" dirty="0"/>
                        <a:t>First Aid Locations</a:t>
                      </a:r>
                    </a:p>
                  </a:txBody>
                  <a:tcPr/>
                </a:tc>
                <a:extLst>
                  <a:ext uri="{0D108BD9-81ED-4DB2-BD59-A6C34878D82A}">
                    <a16:rowId xmlns:a16="http://schemas.microsoft.com/office/drawing/2014/main" val="1138091853"/>
                  </a:ext>
                </a:extLst>
              </a:tr>
              <a:tr h="370840">
                <a:tc>
                  <a:txBody>
                    <a:bodyPr/>
                    <a:lstStyle/>
                    <a:p>
                      <a:r>
                        <a:rPr lang="en-US" dirty="0"/>
                        <a:t>Uniform Requirements</a:t>
                      </a:r>
                    </a:p>
                  </a:txBody>
                  <a:tcPr/>
                </a:tc>
                <a:tc>
                  <a:txBody>
                    <a:bodyPr/>
                    <a:lstStyle/>
                    <a:p>
                      <a:r>
                        <a:rPr lang="en-US" dirty="0"/>
                        <a:t>Emergency Contacts</a:t>
                      </a:r>
                    </a:p>
                  </a:txBody>
                  <a:tcPr/>
                </a:tc>
                <a:extLst>
                  <a:ext uri="{0D108BD9-81ED-4DB2-BD59-A6C34878D82A}">
                    <a16:rowId xmlns:a16="http://schemas.microsoft.com/office/drawing/2014/main" val="4004505359"/>
                  </a:ext>
                </a:extLst>
              </a:tr>
              <a:tr h="370840">
                <a:tc>
                  <a:txBody>
                    <a:bodyPr/>
                    <a:lstStyle/>
                    <a:p>
                      <a:r>
                        <a:rPr lang="en-US" dirty="0"/>
                        <a:t>Administration</a:t>
                      </a:r>
                    </a:p>
                  </a:txBody>
                  <a:tcPr/>
                </a:tc>
                <a:tc>
                  <a:txBody>
                    <a:bodyPr/>
                    <a:lstStyle/>
                    <a:p>
                      <a:r>
                        <a:rPr lang="en-US" dirty="0"/>
                        <a:t>ICS 208</a:t>
                      </a:r>
                    </a:p>
                  </a:txBody>
                  <a:tcPr/>
                </a:tc>
                <a:extLst>
                  <a:ext uri="{0D108BD9-81ED-4DB2-BD59-A6C34878D82A}">
                    <a16:rowId xmlns:a16="http://schemas.microsoft.com/office/drawing/2014/main" val="3786965846"/>
                  </a:ext>
                </a:extLst>
              </a:tr>
              <a:tr h="370840">
                <a:tc>
                  <a:txBody>
                    <a:bodyPr/>
                    <a:lstStyle/>
                    <a:p>
                      <a:r>
                        <a:rPr lang="en-US" dirty="0"/>
                        <a:t>Logistics</a:t>
                      </a:r>
                    </a:p>
                  </a:txBody>
                  <a:tcPr/>
                </a:tc>
                <a:tc>
                  <a:txBody>
                    <a:bodyPr/>
                    <a:lstStyle/>
                    <a:p>
                      <a:endParaRPr lang="en-US"/>
                    </a:p>
                  </a:txBody>
                  <a:tcPr/>
                </a:tc>
                <a:extLst>
                  <a:ext uri="{0D108BD9-81ED-4DB2-BD59-A6C34878D82A}">
                    <a16:rowId xmlns:a16="http://schemas.microsoft.com/office/drawing/2014/main" val="2673008944"/>
                  </a:ext>
                </a:extLst>
              </a:tr>
              <a:tr h="370840">
                <a:tc>
                  <a:txBody>
                    <a:bodyPr/>
                    <a:lstStyle/>
                    <a:p>
                      <a:r>
                        <a:rPr lang="en-US" dirty="0"/>
                        <a:t>Contingencies</a:t>
                      </a:r>
                    </a:p>
                  </a:txBody>
                  <a:tcPr/>
                </a:tc>
                <a:tc>
                  <a:txBody>
                    <a:bodyPr/>
                    <a:lstStyle/>
                    <a:p>
                      <a:endParaRPr lang="en-US"/>
                    </a:p>
                  </a:txBody>
                  <a:tcPr/>
                </a:tc>
                <a:extLst>
                  <a:ext uri="{0D108BD9-81ED-4DB2-BD59-A6C34878D82A}">
                    <a16:rowId xmlns:a16="http://schemas.microsoft.com/office/drawing/2014/main" val="4284763671"/>
                  </a:ext>
                </a:extLst>
              </a:tr>
              <a:tr h="370840">
                <a:tc>
                  <a:txBody>
                    <a:bodyPr/>
                    <a:lstStyle/>
                    <a:p>
                      <a:r>
                        <a:rPr lang="en-US" dirty="0"/>
                        <a:t>Staffing Requirements</a:t>
                      </a:r>
                    </a:p>
                  </a:txBody>
                  <a:tcPr/>
                </a:tc>
                <a:tc>
                  <a:txBody>
                    <a:bodyPr/>
                    <a:lstStyle/>
                    <a:p>
                      <a:endParaRPr lang="en-US"/>
                    </a:p>
                  </a:txBody>
                  <a:tcPr/>
                </a:tc>
                <a:extLst>
                  <a:ext uri="{0D108BD9-81ED-4DB2-BD59-A6C34878D82A}">
                    <a16:rowId xmlns:a16="http://schemas.microsoft.com/office/drawing/2014/main" val="2574035402"/>
                  </a:ext>
                </a:extLst>
              </a:tr>
              <a:tr h="370840">
                <a:tc gridSpan="2">
                  <a:txBody>
                    <a:bodyPr/>
                    <a:lstStyle/>
                    <a:p>
                      <a:r>
                        <a:rPr lang="en-US" dirty="0"/>
                        <a:t>Radio Procedures (may be part of Communications</a:t>
                      </a:r>
                    </a:p>
                  </a:txBody>
                  <a:tcPr/>
                </a:tc>
                <a:tc hMerge="1">
                  <a:txBody>
                    <a:bodyPr/>
                    <a:lstStyle/>
                    <a:p>
                      <a:endParaRPr lang="en-US" dirty="0"/>
                    </a:p>
                  </a:txBody>
                  <a:tcPr/>
                </a:tc>
                <a:extLst>
                  <a:ext uri="{0D108BD9-81ED-4DB2-BD59-A6C34878D82A}">
                    <a16:rowId xmlns:a16="http://schemas.microsoft.com/office/drawing/2014/main" val="1248433297"/>
                  </a:ext>
                </a:extLst>
              </a:tr>
            </a:tbl>
          </a:graphicData>
        </a:graphic>
      </p:graphicFrame>
    </p:spTree>
    <p:extLst>
      <p:ext uri="{BB962C8B-B14F-4D97-AF65-F5344CB8AC3E}">
        <p14:creationId xmlns:p14="http://schemas.microsoft.com/office/powerpoint/2010/main" val="1358484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5B051-29BB-4649-8A9F-1FBAC2BDA3F6}"/>
              </a:ext>
            </a:extLst>
          </p:cNvPr>
          <p:cNvSpPr>
            <a:spLocks noGrp="1"/>
          </p:cNvSpPr>
          <p:nvPr>
            <p:ph type="title"/>
          </p:nvPr>
        </p:nvSpPr>
        <p:spPr>
          <a:xfrm>
            <a:off x="1905000" y="609600"/>
            <a:ext cx="8305800" cy="609600"/>
          </a:xfrm>
        </p:spPr>
        <p:txBody>
          <a:bodyPr/>
          <a:lstStyle/>
          <a:p>
            <a:pPr>
              <a:defRPr/>
            </a:pPr>
            <a:r>
              <a:rPr lang="en-US" dirty="0">
                <a:solidFill>
                  <a:srgbClr val="0000FF"/>
                </a:solidFill>
              </a:rPr>
              <a:t>Desired Learning Objectives</a:t>
            </a:r>
          </a:p>
        </p:txBody>
      </p:sp>
      <p:sp>
        <p:nvSpPr>
          <p:cNvPr id="12291" name="Content Placeholder 2">
            <a:extLst>
              <a:ext uri="{FF2B5EF4-FFF2-40B4-BE49-F238E27FC236}">
                <a16:creationId xmlns:a16="http://schemas.microsoft.com/office/drawing/2014/main" id="{E0DED8C8-C313-48C6-A59E-5778FF3D7750}"/>
              </a:ext>
            </a:extLst>
          </p:cNvPr>
          <p:cNvSpPr>
            <a:spLocks noGrp="1" noChangeArrowheads="1"/>
          </p:cNvSpPr>
          <p:nvPr>
            <p:ph idx="1"/>
          </p:nvPr>
        </p:nvSpPr>
        <p:spPr/>
        <p:txBody>
          <a:bodyPr>
            <a:normAutofit fontScale="92500"/>
          </a:bodyPr>
          <a:lstStyle/>
          <a:p>
            <a:pPr marR="12700">
              <a:spcBef>
                <a:spcPts val="5"/>
              </a:spcBef>
              <a:spcAft>
                <a:spcPts val="0"/>
              </a:spcAft>
              <a:buClr>
                <a:srgbClr val="C00000"/>
              </a:buClr>
              <a:buSzPct val="100000"/>
              <a:tabLst>
                <a:tab pos="400050" algn="l"/>
              </a:tabLst>
            </a:pPr>
            <a:r>
              <a:rPr lang="en-US" sz="2400" b="0" spc="-5" dirty="0">
                <a:latin typeface="Arial" panose="020B0604020202020204" pitchFamily="34" charset="0"/>
                <a:ea typeface="Arial" panose="020B0604020202020204" pitchFamily="34" charset="0"/>
              </a:rPr>
              <a:t>Discuss the importance of planning to ensure a successful activity</a:t>
            </a:r>
            <a:br>
              <a:rPr lang="en-US" sz="2400" b="0" spc="-5" dirty="0">
                <a:latin typeface="Arial" panose="020B0604020202020204" pitchFamily="34" charset="0"/>
                <a:ea typeface="Arial" panose="020B0604020202020204" pitchFamily="34" charset="0"/>
              </a:rPr>
            </a:br>
            <a:endParaRPr lang="en-US" sz="2400" b="0" spc="-5" dirty="0">
              <a:latin typeface="Arial" panose="020B0604020202020204" pitchFamily="34" charset="0"/>
              <a:ea typeface="Arial" panose="020B0604020202020204" pitchFamily="34" charset="0"/>
            </a:endParaRPr>
          </a:p>
          <a:p>
            <a:pPr marR="12700">
              <a:spcBef>
                <a:spcPts val="5"/>
              </a:spcBef>
              <a:spcAft>
                <a:spcPts val="0"/>
              </a:spcAft>
              <a:buClr>
                <a:srgbClr val="C00000"/>
              </a:buClr>
              <a:buSzPct val="100000"/>
              <a:tabLst>
                <a:tab pos="400050" algn="l"/>
              </a:tabLst>
            </a:pPr>
            <a:r>
              <a:rPr lang="en-US" sz="2400" b="0" spc="-5" dirty="0">
                <a:latin typeface="Arial" panose="020B0604020202020204" pitchFamily="34" charset="0"/>
                <a:ea typeface="Arial" panose="020B0604020202020204" pitchFamily="34" charset="0"/>
              </a:rPr>
              <a:t>Explain the value of a continuity book and how it is used in the planning and execution of an activity.</a:t>
            </a:r>
          </a:p>
          <a:p>
            <a:pPr marR="12700">
              <a:spcBef>
                <a:spcPts val="5"/>
              </a:spcBef>
              <a:spcAft>
                <a:spcPts val="0"/>
              </a:spcAft>
              <a:buClr>
                <a:srgbClr val="C00000"/>
              </a:buClr>
              <a:buSzPct val="100000"/>
              <a:tabLst>
                <a:tab pos="400050" algn="l"/>
              </a:tabLst>
            </a:pPr>
            <a:endParaRPr lang="en-US" sz="2400" b="0" spc="-5" dirty="0">
              <a:latin typeface="Arial" panose="020B0604020202020204" pitchFamily="34" charset="0"/>
              <a:ea typeface="Arial" panose="020B0604020202020204" pitchFamily="34" charset="0"/>
            </a:endParaRPr>
          </a:p>
          <a:p>
            <a:pPr marR="12700">
              <a:spcBef>
                <a:spcPts val="5"/>
              </a:spcBef>
              <a:spcAft>
                <a:spcPts val="0"/>
              </a:spcAft>
              <a:buClr>
                <a:srgbClr val="C00000"/>
              </a:buClr>
              <a:buSzPct val="100000"/>
              <a:tabLst>
                <a:tab pos="400050" algn="l"/>
              </a:tabLst>
            </a:pPr>
            <a:r>
              <a:rPr lang="en-US" sz="2400" b="0" spc="-5" dirty="0">
                <a:latin typeface="Arial" panose="020B0604020202020204" pitchFamily="34" charset="0"/>
                <a:ea typeface="Arial" panose="020B0604020202020204" pitchFamily="34" charset="0"/>
              </a:rPr>
              <a:t>Describe the main components of an operations plan and safety plan and contrast it with a continuity book.</a:t>
            </a:r>
          </a:p>
          <a:p>
            <a:pPr marR="12700">
              <a:spcBef>
                <a:spcPts val="5"/>
              </a:spcBef>
              <a:spcAft>
                <a:spcPts val="0"/>
              </a:spcAft>
              <a:buClr>
                <a:srgbClr val="C00000"/>
              </a:buClr>
              <a:buSzPct val="100000"/>
              <a:tabLst>
                <a:tab pos="400050" algn="l"/>
              </a:tabLst>
            </a:pPr>
            <a:endParaRPr lang="en-US" sz="2400" b="0" spc="-5" dirty="0">
              <a:latin typeface="Arial" panose="020B0604020202020204" pitchFamily="34" charset="0"/>
              <a:ea typeface="Arial" panose="020B0604020202020204" pitchFamily="34" charset="0"/>
            </a:endParaRPr>
          </a:p>
          <a:p>
            <a:pPr marR="12700">
              <a:spcBef>
                <a:spcPts val="5"/>
              </a:spcBef>
              <a:spcAft>
                <a:spcPts val="0"/>
              </a:spcAft>
              <a:buClr>
                <a:srgbClr val="C00000"/>
              </a:buClr>
              <a:buSzPct val="100000"/>
              <a:tabLst>
                <a:tab pos="400050" algn="l"/>
              </a:tabLst>
            </a:pPr>
            <a:r>
              <a:rPr lang="en-US" sz="2400" b="0" spc="-5" dirty="0">
                <a:latin typeface="Arial" panose="020B0604020202020204" pitchFamily="34" charset="0"/>
                <a:ea typeface="Arial" panose="020B0604020202020204" pitchFamily="34" charset="0"/>
              </a:rPr>
              <a:t>Develop a plan to successfully conduct a major activity including cost requirements.</a:t>
            </a:r>
          </a:p>
          <a:p>
            <a:pPr marR="12700">
              <a:spcBef>
                <a:spcPts val="5"/>
              </a:spcBef>
              <a:spcAft>
                <a:spcPts val="0"/>
              </a:spcAft>
              <a:buClr>
                <a:srgbClr val="C00000"/>
              </a:buClr>
              <a:buSzPct val="100000"/>
              <a:tabLst>
                <a:tab pos="400050" algn="l"/>
              </a:tabLst>
            </a:pPr>
            <a:endParaRPr lang="en-US" sz="2400" b="0" spc="-5" dirty="0">
              <a:latin typeface="Arial" panose="020B0604020202020204" pitchFamily="34" charset="0"/>
              <a:ea typeface="Arial" panose="020B0604020202020204" pitchFamily="34" charset="0"/>
            </a:endParaRPr>
          </a:p>
          <a:p>
            <a:pPr marR="12700">
              <a:spcBef>
                <a:spcPts val="5"/>
              </a:spcBef>
              <a:spcAft>
                <a:spcPts val="0"/>
              </a:spcAft>
              <a:buClr>
                <a:srgbClr val="C00000"/>
              </a:buClr>
              <a:buSzPct val="100000"/>
              <a:tabLst>
                <a:tab pos="400050" algn="l"/>
              </a:tabLst>
            </a:pPr>
            <a:r>
              <a:rPr lang="en-US" sz="2400" b="0" spc="-5" dirty="0">
                <a:latin typeface="Arial" panose="020B0604020202020204" pitchFamily="34" charset="0"/>
                <a:ea typeface="Arial" panose="020B0604020202020204" pitchFamily="34" charset="0"/>
              </a:rPr>
              <a:t>Consider volunteering to be a member of a wing (region)-wide planning committee - Wing/Region Conference, Cadet Activities like encampments, OPS events, etc.</a:t>
            </a:r>
          </a:p>
          <a:p>
            <a:pPr marL="0" indent="0">
              <a:buNone/>
            </a:pPr>
            <a:endParaRPr lang="en-US" altLang="en-US" b="0" dirty="0">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Discussion Question 4</a:t>
            </a:r>
          </a:p>
        </p:txBody>
      </p:sp>
      <p:sp>
        <p:nvSpPr>
          <p:cNvPr id="5" name="Content Placeholder 4">
            <a:extLst>
              <a:ext uri="{FF2B5EF4-FFF2-40B4-BE49-F238E27FC236}">
                <a16:creationId xmlns:a16="http://schemas.microsoft.com/office/drawing/2014/main" id="{6671DE35-7D2C-8E46-9D86-6C32F18B159F}"/>
              </a:ext>
            </a:extLst>
          </p:cNvPr>
          <p:cNvSpPr>
            <a:spLocks noGrp="1"/>
          </p:cNvSpPr>
          <p:nvPr>
            <p:ph idx="1"/>
          </p:nvPr>
        </p:nvSpPr>
        <p:spPr/>
        <p:txBody>
          <a:bodyPr/>
          <a:lstStyle/>
          <a:p>
            <a:pPr>
              <a:buClr>
                <a:srgbClr val="C00000"/>
              </a:buClr>
            </a:pPr>
            <a:endParaRPr lang="en-US" sz="3200" b="0" i="1" dirty="0"/>
          </a:p>
          <a:p>
            <a:pPr>
              <a:buClr>
                <a:srgbClr val="C00000"/>
              </a:buClr>
            </a:pPr>
            <a:endParaRPr lang="en-US" sz="3200" b="0" i="1" dirty="0"/>
          </a:p>
          <a:p>
            <a:pPr>
              <a:buClr>
                <a:srgbClr val="C00000"/>
              </a:buClr>
            </a:pPr>
            <a:r>
              <a:rPr lang="en-US" sz="3200" b="0" i="1" dirty="0"/>
              <a:t>How do these documents differ?</a:t>
            </a:r>
          </a:p>
          <a:p>
            <a:pPr lvl="1">
              <a:buClr>
                <a:srgbClr val="C00000"/>
              </a:buClr>
            </a:pPr>
            <a:endParaRPr lang="en-US" sz="2400" b="0" dirty="0"/>
          </a:p>
          <a:p>
            <a:pPr lvl="1">
              <a:buClr>
                <a:srgbClr val="C00000"/>
              </a:buClr>
            </a:pPr>
            <a:r>
              <a:rPr lang="en-US" sz="2400" b="0" dirty="0"/>
              <a:t>Continuity Book</a:t>
            </a:r>
          </a:p>
          <a:p>
            <a:pPr lvl="1">
              <a:buClr>
                <a:srgbClr val="C00000"/>
              </a:buClr>
            </a:pPr>
            <a:r>
              <a:rPr lang="en-US" sz="2400" b="0" dirty="0"/>
              <a:t>Operations Plan</a:t>
            </a:r>
          </a:p>
          <a:p>
            <a:pPr lvl="1">
              <a:buClr>
                <a:srgbClr val="C00000"/>
              </a:buClr>
            </a:pPr>
            <a:r>
              <a:rPr lang="en-US" sz="2400" b="0" dirty="0"/>
              <a:t>Safety Plan</a:t>
            </a:r>
          </a:p>
        </p:txBody>
      </p:sp>
    </p:spTree>
    <p:extLst>
      <p:ext uri="{BB962C8B-B14F-4D97-AF65-F5344CB8AC3E}">
        <p14:creationId xmlns:p14="http://schemas.microsoft.com/office/powerpoint/2010/main" val="2880075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10-Step Planning Process</a:t>
            </a:r>
          </a:p>
        </p:txBody>
      </p:sp>
      <p:sp>
        <p:nvSpPr>
          <p:cNvPr id="3" name="Content Placeholder 2">
            <a:extLst>
              <a:ext uri="{FF2B5EF4-FFF2-40B4-BE49-F238E27FC236}">
                <a16:creationId xmlns:a16="http://schemas.microsoft.com/office/drawing/2014/main" id="{A3F7F1F6-415F-0241-9302-084DF05AA424}"/>
              </a:ext>
            </a:extLst>
          </p:cNvPr>
          <p:cNvSpPr>
            <a:spLocks noGrp="1"/>
          </p:cNvSpPr>
          <p:nvPr>
            <p:ph idx="1"/>
          </p:nvPr>
        </p:nvSpPr>
        <p:spPr/>
        <p:txBody>
          <a:bodyPr>
            <a:normAutofit/>
          </a:bodyPr>
          <a:lstStyle/>
          <a:p>
            <a:pPr>
              <a:buClr>
                <a:srgbClr val="C00000"/>
              </a:buClr>
              <a:buFont typeface="+mj-lt"/>
              <a:buAutoNum type="arabicPeriod" startAt="6"/>
            </a:pPr>
            <a:r>
              <a:rPr lang="en-US" sz="2400" dirty="0"/>
              <a:t>Determine Administrative Processes</a:t>
            </a:r>
          </a:p>
          <a:p>
            <a:pPr lvl="1">
              <a:buClr>
                <a:srgbClr val="C00000"/>
              </a:buClr>
            </a:pPr>
            <a:endParaRPr lang="en-US" sz="2400" b="0" dirty="0"/>
          </a:p>
          <a:p>
            <a:pPr lvl="1">
              <a:buClr>
                <a:srgbClr val="C00000"/>
              </a:buClr>
            </a:pPr>
            <a:r>
              <a:rPr lang="en-US" sz="2400" b="0" dirty="0"/>
              <a:t>In other words, how are you going to keep track of your planning, registration, budget, guest and speakers lists, etc.?</a:t>
            </a:r>
          </a:p>
          <a:p>
            <a:pPr lvl="1">
              <a:buClr>
                <a:srgbClr val="C00000"/>
              </a:buClr>
            </a:pPr>
            <a:endParaRPr lang="en-US" sz="2400" b="0" dirty="0"/>
          </a:p>
          <a:p>
            <a:pPr lvl="1">
              <a:buClr>
                <a:srgbClr val="C00000"/>
              </a:buClr>
            </a:pPr>
            <a:r>
              <a:rPr lang="en-US" sz="2400" b="0" dirty="0"/>
              <a:t>Create an event and manage your registration through an online event management system.</a:t>
            </a:r>
          </a:p>
        </p:txBody>
      </p:sp>
    </p:spTree>
    <p:extLst>
      <p:ext uri="{BB962C8B-B14F-4D97-AF65-F5344CB8AC3E}">
        <p14:creationId xmlns:p14="http://schemas.microsoft.com/office/powerpoint/2010/main" val="1607752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10-Step Planning Process</a:t>
            </a:r>
          </a:p>
        </p:txBody>
      </p:sp>
      <p:sp>
        <p:nvSpPr>
          <p:cNvPr id="3" name="Content Placeholder 2">
            <a:extLst>
              <a:ext uri="{FF2B5EF4-FFF2-40B4-BE49-F238E27FC236}">
                <a16:creationId xmlns:a16="http://schemas.microsoft.com/office/drawing/2014/main" id="{A3F7F1F6-415F-0241-9302-084DF05AA424}"/>
              </a:ext>
            </a:extLst>
          </p:cNvPr>
          <p:cNvSpPr>
            <a:spLocks noGrp="1"/>
          </p:cNvSpPr>
          <p:nvPr>
            <p:ph idx="1"/>
          </p:nvPr>
        </p:nvSpPr>
        <p:spPr/>
        <p:txBody>
          <a:bodyPr>
            <a:normAutofit fontScale="85000" lnSpcReduction="20000"/>
          </a:bodyPr>
          <a:lstStyle/>
          <a:p>
            <a:pPr>
              <a:buClr>
                <a:srgbClr val="C00000"/>
              </a:buClr>
              <a:buFont typeface="+mj-lt"/>
              <a:buAutoNum type="arabicPeriod" startAt="7"/>
            </a:pPr>
            <a:r>
              <a:rPr lang="en-US" sz="2400" dirty="0"/>
              <a:t>Identify and Establish Partnerships &amp; Sponsors</a:t>
            </a:r>
            <a:endParaRPr lang="en-US" sz="2400" b="0" dirty="0"/>
          </a:p>
          <a:p>
            <a:pPr lvl="1">
              <a:buClr>
                <a:srgbClr val="C00000"/>
              </a:buClr>
            </a:pPr>
            <a:endParaRPr lang="en-US" sz="2400" b="0" dirty="0"/>
          </a:p>
          <a:p>
            <a:pPr lvl="1">
              <a:buClr>
                <a:srgbClr val="C00000"/>
              </a:buClr>
            </a:pPr>
            <a:r>
              <a:rPr lang="en-US" sz="2400" b="0" dirty="0"/>
              <a:t>Are there organizations that you could partner with or call on for sponsorships to defray the costs and increase potential participation? When you involve other people or groups in your event, they have a stake in helping spread the word and making the event a success.</a:t>
            </a:r>
          </a:p>
          <a:p>
            <a:pPr lvl="1">
              <a:buClr>
                <a:srgbClr val="C00000"/>
              </a:buClr>
            </a:pPr>
            <a:endParaRPr lang="en-US" sz="2400" b="0" dirty="0"/>
          </a:p>
          <a:p>
            <a:pPr lvl="1">
              <a:buClr>
                <a:srgbClr val="C00000"/>
              </a:buClr>
            </a:pPr>
            <a:r>
              <a:rPr lang="en-US" sz="2400" b="0" dirty="0"/>
              <a:t>You might want to consider:</a:t>
            </a:r>
          </a:p>
          <a:p>
            <a:pPr lvl="2">
              <a:buClr>
                <a:srgbClr val="C00000"/>
              </a:buClr>
            </a:pPr>
            <a:r>
              <a:rPr lang="en-US" sz="2400" b="0" dirty="0"/>
              <a:t>Seeking corporate sponsors to fund a portion of the event. This can range from national organizations that might want to sponsor a dinner, offer a door prize or a key silent auction item, to local businesses that might be able to provide goods or services, such as flowers for the tables, gift bag items, etc.</a:t>
            </a:r>
          </a:p>
          <a:p>
            <a:pPr lvl="2">
              <a:buClr>
                <a:srgbClr val="C00000"/>
              </a:buClr>
            </a:pPr>
            <a:r>
              <a:rPr lang="en-US" sz="2400" b="0" dirty="0"/>
              <a:t>Partnering with community organizations who might be able to offer a venue and/or assistance with organizing or staffing an event. When you involve other people or groups in your event, they have a stake in helping spread the word and making the event a success.</a:t>
            </a:r>
          </a:p>
        </p:txBody>
      </p:sp>
    </p:spTree>
    <p:extLst>
      <p:ext uri="{BB962C8B-B14F-4D97-AF65-F5344CB8AC3E}">
        <p14:creationId xmlns:p14="http://schemas.microsoft.com/office/powerpoint/2010/main" val="3606266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10-Step Planning Process</a:t>
            </a:r>
          </a:p>
        </p:txBody>
      </p:sp>
      <p:sp>
        <p:nvSpPr>
          <p:cNvPr id="3" name="Content Placeholder 2">
            <a:extLst>
              <a:ext uri="{FF2B5EF4-FFF2-40B4-BE49-F238E27FC236}">
                <a16:creationId xmlns:a16="http://schemas.microsoft.com/office/drawing/2014/main" id="{A3F7F1F6-415F-0241-9302-084DF05AA424}"/>
              </a:ext>
            </a:extLst>
          </p:cNvPr>
          <p:cNvSpPr>
            <a:spLocks noGrp="1"/>
          </p:cNvSpPr>
          <p:nvPr>
            <p:ph idx="1"/>
          </p:nvPr>
        </p:nvSpPr>
        <p:spPr/>
        <p:txBody>
          <a:bodyPr>
            <a:normAutofit lnSpcReduction="10000"/>
          </a:bodyPr>
          <a:lstStyle/>
          <a:p>
            <a:pPr>
              <a:buClr>
                <a:srgbClr val="C00000"/>
              </a:buClr>
              <a:buFont typeface="+mj-lt"/>
              <a:buAutoNum type="arabicPeriod" startAt="8"/>
            </a:pPr>
            <a:r>
              <a:rPr lang="en-US" sz="2400" dirty="0"/>
              <a:t>Create a Publicity Plan</a:t>
            </a:r>
            <a:endParaRPr lang="en-US" sz="2400" b="0" dirty="0"/>
          </a:p>
          <a:p>
            <a:pPr lvl="1">
              <a:buClr>
                <a:srgbClr val="C00000"/>
              </a:buClr>
            </a:pPr>
            <a:endParaRPr lang="en-US" sz="2400" b="0" dirty="0"/>
          </a:p>
          <a:p>
            <a:pPr lvl="1">
              <a:buClr>
                <a:srgbClr val="C00000"/>
              </a:buClr>
            </a:pPr>
            <a:r>
              <a:rPr lang="en-US" sz="2400" b="0" dirty="0"/>
              <a:t>Even with the most amazing speaker or entertainment line-up, you need publicity to get people in the door.</a:t>
            </a:r>
          </a:p>
          <a:p>
            <a:pPr lvl="1">
              <a:buClr>
                <a:srgbClr val="C00000"/>
              </a:buClr>
            </a:pPr>
            <a:endParaRPr lang="en-US" sz="2400" b="0" dirty="0"/>
          </a:p>
          <a:p>
            <a:pPr lvl="1">
              <a:buClr>
                <a:srgbClr val="C00000"/>
              </a:buClr>
            </a:pPr>
            <a:r>
              <a:rPr lang="en-US" sz="2400" b="0" dirty="0"/>
              <a:t>Event promotion starts with the initial notice or page on your website, note in your newsletter or email to save the date, and then builds to include online and off-line publicity, media relations and on-going outreach to encourage registration. </a:t>
            </a:r>
          </a:p>
          <a:p>
            <a:pPr lvl="1">
              <a:buClr>
                <a:srgbClr val="C00000"/>
              </a:buClr>
            </a:pPr>
            <a:endParaRPr lang="en-US" sz="2400" b="0" dirty="0"/>
          </a:p>
          <a:p>
            <a:pPr lvl="1">
              <a:buClr>
                <a:srgbClr val="C00000"/>
              </a:buClr>
            </a:pPr>
            <a:r>
              <a:rPr lang="en-US" sz="2400" b="0" dirty="0"/>
              <a:t>No plan is complete without the post-event  thank-</a:t>
            </a:r>
            <a:r>
              <a:rPr lang="en-US" sz="2400" b="0" dirty="0" err="1"/>
              <a:t>you’s</a:t>
            </a:r>
            <a:r>
              <a:rPr lang="en-US" sz="2400" b="0" dirty="0"/>
              <a:t>, sponsor acknowledgements and articles about the event’s key messages or fundraising success.</a:t>
            </a:r>
          </a:p>
        </p:txBody>
      </p:sp>
    </p:spTree>
    <p:extLst>
      <p:ext uri="{BB962C8B-B14F-4D97-AF65-F5344CB8AC3E}">
        <p14:creationId xmlns:p14="http://schemas.microsoft.com/office/powerpoint/2010/main" val="15805083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On Event Promotion</a:t>
            </a:r>
          </a:p>
        </p:txBody>
      </p:sp>
      <p:sp>
        <p:nvSpPr>
          <p:cNvPr id="3" name="Content Placeholder 2">
            <a:extLst>
              <a:ext uri="{FF2B5EF4-FFF2-40B4-BE49-F238E27FC236}">
                <a16:creationId xmlns:a16="http://schemas.microsoft.com/office/drawing/2014/main" id="{A3F7F1F6-415F-0241-9302-084DF05AA424}"/>
              </a:ext>
            </a:extLst>
          </p:cNvPr>
          <p:cNvSpPr>
            <a:spLocks noGrp="1"/>
          </p:cNvSpPr>
          <p:nvPr>
            <p:ph idx="1"/>
          </p:nvPr>
        </p:nvSpPr>
        <p:spPr/>
        <p:txBody>
          <a:bodyPr>
            <a:normAutofit lnSpcReduction="10000"/>
          </a:bodyPr>
          <a:lstStyle/>
          <a:p>
            <a:pPr>
              <a:buClr>
                <a:srgbClr val="C00000"/>
              </a:buClr>
            </a:pPr>
            <a:r>
              <a:rPr lang="en-US" dirty="0"/>
              <a:t>Draft Promotion Materials</a:t>
            </a:r>
          </a:p>
          <a:p>
            <a:pPr lvl="1">
              <a:buClr>
                <a:srgbClr val="C00000"/>
              </a:buClr>
            </a:pPr>
            <a:r>
              <a:rPr lang="en-US" b="0" dirty="0"/>
              <a:t>Materials should be attractive and informative</a:t>
            </a:r>
          </a:p>
          <a:p>
            <a:pPr lvl="2">
              <a:buClr>
                <a:srgbClr val="C00000"/>
              </a:buClr>
            </a:pPr>
            <a:r>
              <a:rPr lang="en-US" b="0" dirty="0"/>
              <a:t>Flyers &amp; handouts</a:t>
            </a:r>
          </a:p>
          <a:p>
            <a:pPr lvl="2">
              <a:buClr>
                <a:srgbClr val="C00000"/>
              </a:buClr>
            </a:pPr>
            <a:r>
              <a:rPr lang="en-US" b="0" dirty="0"/>
              <a:t>Social Media Information</a:t>
            </a:r>
          </a:p>
          <a:p>
            <a:pPr lvl="2">
              <a:buClr>
                <a:srgbClr val="C00000"/>
              </a:buClr>
            </a:pPr>
            <a:r>
              <a:rPr lang="en-US" b="0" dirty="0"/>
              <a:t>Wing Calendar</a:t>
            </a:r>
          </a:p>
          <a:p>
            <a:pPr lvl="2">
              <a:buClr>
                <a:srgbClr val="C00000"/>
              </a:buClr>
            </a:pPr>
            <a:r>
              <a:rPr lang="en-US" b="0" dirty="0"/>
              <a:t>Unit Website</a:t>
            </a:r>
          </a:p>
          <a:p>
            <a:pPr lvl="2">
              <a:buClr>
                <a:srgbClr val="C00000"/>
              </a:buClr>
            </a:pPr>
            <a:r>
              <a:rPr lang="en-US" b="0" dirty="0"/>
              <a:t>Include Registration links/information (cost, deadlines, how to sign up, point of contact, phone)</a:t>
            </a:r>
          </a:p>
          <a:p>
            <a:pPr>
              <a:buClr>
                <a:srgbClr val="C00000"/>
              </a:buClr>
            </a:pPr>
            <a:endParaRPr lang="en-US" dirty="0"/>
          </a:p>
          <a:p>
            <a:pPr>
              <a:buClr>
                <a:srgbClr val="C00000"/>
              </a:buClr>
            </a:pPr>
            <a:r>
              <a:rPr lang="en-US" dirty="0"/>
              <a:t>Materials should come out early, and often</a:t>
            </a:r>
          </a:p>
          <a:p>
            <a:pPr lvl="1">
              <a:buClr>
                <a:srgbClr val="C00000"/>
              </a:buClr>
            </a:pPr>
            <a:r>
              <a:rPr lang="en-US" b="0" dirty="0"/>
              <a:t>As early as possible, to encourage people to plan for the event</a:t>
            </a:r>
          </a:p>
          <a:p>
            <a:pPr lvl="1">
              <a:buClr>
                <a:srgbClr val="C00000"/>
              </a:buClr>
            </a:pPr>
            <a:r>
              <a:rPr lang="en-US" b="0" dirty="0"/>
              <a:t>It takes several attempts to fully communication information and get someone to take action</a:t>
            </a:r>
          </a:p>
          <a:p>
            <a:pPr>
              <a:buClr>
                <a:srgbClr val="C00000"/>
              </a:buClr>
            </a:pPr>
            <a:endParaRPr lang="en-US" dirty="0"/>
          </a:p>
          <a:p>
            <a:pPr>
              <a:buClr>
                <a:srgbClr val="C00000"/>
              </a:buClr>
            </a:pPr>
            <a:r>
              <a:rPr lang="en-US" dirty="0"/>
              <a:t>Don’t forget press releases and personal invitations to other non-CAP stakeholders</a:t>
            </a:r>
          </a:p>
        </p:txBody>
      </p:sp>
    </p:spTree>
    <p:extLst>
      <p:ext uri="{BB962C8B-B14F-4D97-AF65-F5344CB8AC3E}">
        <p14:creationId xmlns:p14="http://schemas.microsoft.com/office/powerpoint/2010/main" val="20430698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On Event Promotion</a:t>
            </a:r>
          </a:p>
        </p:txBody>
      </p:sp>
      <p:sp>
        <p:nvSpPr>
          <p:cNvPr id="3" name="Content Placeholder 2">
            <a:extLst>
              <a:ext uri="{FF2B5EF4-FFF2-40B4-BE49-F238E27FC236}">
                <a16:creationId xmlns:a16="http://schemas.microsoft.com/office/drawing/2014/main" id="{A3F7F1F6-415F-0241-9302-084DF05AA424}"/>
              </a:ext>
            </a:extLst>
          </p:cNvPr>
          <p:cNvSpPr>
            <a:spLocks noGrp="1"/>
          </p:cNvSpPr>
          <p:nvPr>
            <p:ph idx="1"/>
          </p:nvPr>
        </p:nvSpPr>
        <p:spPr/>
        <p:txBody>
          <a:bodyPr>
            <a:normAutofit fontScale="92500"/>
          </a:bodyPr>
          <a:lstStyle/>
          <a:p>
            <a:pPr>
              <a:buClr>
                <a:srgbClr val="C00000"/>
              </a:buClr>
            </a:pPr>
            <a:r>
              <a:rPr lang="en-US" sz="2400" dirty="0"/>
              <a:t>Payment Methods</a:t>
            </a:r>
          </a:p>
          <a:p>
            <a:pPr lvl="1">
              <a:buClr>
                <a:srgbClr val="C00000"/>
              </a:buClr>
            </a:pPr>
            <a:r>
              <a:rPr lang="en-US" sz="2400" b="0" dirty="0"/>
              <a:t>Online registration may use credit cards or payment at the door</a:t>
            </a:r>
          </a:p>
          <a:p>
            <a:pPr lvl="1">
              <a:buClr>
                <a:srgbClr val="C00000"/>
              </a:buClr>
            </a:pPr>
            <a:r>
              <a:rPr lang="en-US" sz="2400" b="0" dirty="0"/>
              <a:t>Cash and checks can be accepted, but expenses may not be paid with them UNTIL these are deposited into CAP bank accounts</a:t>
            </a:r>
          </a:p>
          <a:p>
            <a:pPr lvl="1">
              <a:buClr>
                <a:srgbClr val="C00000"/>
              </a:buClr>
            </a:pPr>
            <a:r>
              <a:rPr lang="en-US" sz="2400" b="0" dirty="0"/>
              <a:t>Receipts should be issued, receipt books can be purchased at Office Depot</a:t>
            </a:r>
          </a:p>
          <a:p>
            <a:pPr>
              <a:buClr>
                <a:srgbClr val="C00000"/>
              </a:buClr>
            </a:pPr>
            <a:endParaRPr lang="en-US" sz="2400" dirty="0"/>
          </a:p>
          <a:p>
            <a:pPr>
              <a:buClr>
                <a:srgbClr val="C00000"/>
              </a:buClr>
            </a:pPr>
            <a:r>
              <a:rPr lang="en-US" sz="2400" dirty="0"/>
              <a:t>Refund Policy</a:t>
            </a:r>
          </a:p>
          <a:p>
            <a:pPr lvl="1">
              <a:buClr>
                <a:srgbClr val="C00000"/>
              </a:buClr>
            </a:pPr>
            <a:r>
              <a:rPr lang="en-US" sz="2400" b="0" dirty="0"/>
              <a:t>A clearly stated refund policy should be included when people sign up </a:t>
            </a:r>
          </a:p>
          <a:p>
            <a:pPr lvl="1">
              <a:buClr>
                <a:srgbClr val="C00000"/>
              </a:buClr>
            </a:pPr>
            <a:r>
              <a:rPr lang="en-US" sz="2400" b="0" dirty="0"/>
              <a:t>Some costs are unrecoverable after a certain date, and late refunds may not be possible</a:t>
            </a:r>
          </a:p>
          <a:p>
            <a:pPr>
              <a:buClr>
                <a:srgbClr val="C00000"/>
              </a:buClr>
            </a:pPr>
            <a:endParaRPr lang="en-US" dirty="0"/>
          </a:p>
        </p:txBody>
      </p:sp>
    </p:spTree>
    <p:extLst>
      <p:ext uri="{BB962C8B-B14F-4D97-AF65-F5344CB8AC3E}">
        <p14:creationId xmlns:p14="http://schemas.microsoft.com/office/powerpoint/2010/main" val="27082339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10-Step Planning Process</a:t>
            </a:r>
          </a:p>
        </p:txBody>
      </p:sp>
      <p:sp>
        <p:nvSpPr>
          <p:cNvPr id="3" name="Content Placeholder 2">
            <a:extLst>
              <a:ext uri="{FF2B5EF4-FFF2-40B4-BE49-F238E27FC236}">
                <a16:creationId xmlns:a16="http://schemas.microsoft.com/office/drawing/2014/main" id="{A3F7F1F6-415F-0241-9302-084DF05AA424}"/>
              </a:ext>
            </a:extLst>
          </p:cNvPr>
          <p:cNvSpPr>
            <a:spLocks noGrp="1"/>
          </p:cNvSpPr>
          <p:nvPr>
            <p:ph idx="1"/>
          </p:nvPr>
        </p:nvSpPr>
        <p:spPr/>
        <p:txBody>
          <a:bodyPr>
            <a:normAutofit/>
          </a:bodyPr>
          <a:lstStyle/>
          <a:p>
            <a:pPr>
              <a:buClr>
                <a:srgbClr val="C00000"/>
              </a:buClr>
              <a:buFont typeface="+mj-lt"/>
              <a:buAutoNum type="arabicPeriod" startAt="9"/>
            </a:pPr>
            <a:r>
              <a:rPr lang="en-US" sz="2400" dirty="0"/>
              <a:t>Establish a Budget</a:t>
            </a:r>
            <a:endParaRPr lang="en-US" sz="2400" b="0" dirty="0"/>
          </a:p>
          <a:p>
            <a:pPr lvl="1">
              <a:buClr>
                <a:srgbClr val="C00000"/>
              </a:buClr>
            </a:pPr>
            <a:endParaRPr lang="en-US" sz="2400" b="0" dirty="0"/>
          </a:p>
          <a:p>
            <a:pPr lvl="1">
              <a:buClr>
                <a:srgbClr val="C00000"/>
              </a:buClr>
            </a:pPr>
            <a:r>
              <a:rPr lang="en-US" sz="2400" b="0" dirty="0"/>
              <a:t>Your budget should incorporate estimates for all of the key items identified on your Event Master Plan. Don’t forget to include any travel or accommodation costs for speakers, presenters, etc.</a:t>
            </a:r>
          </a:p>
          <a:p>
            <a:pPr lvl="1">
              <a:buClr>
                <a:srgbClr val="C00000"/>
              </a:buClr>
            </a:pPr>
            <a:endParaRPr lang="en-US" sz="2400" b="0" dirty="0"/>
          </a:p>
          <a:p>
            <a:pPr lvl="1">
              <a:buClr>
                <a:srgbClr val="C00000"/>
              </a:buClr>
            </a:pPr>
            <a:r>
              <a:rPr lang="en-US" sz="2400" b="0" dirty="0"/>
              <a:t>Will you need unit/wing/region finance committee approval? How will all financial matters be handled. These should be included in the master plan.</a:t>
            </a:r>
          </a:p>
          <a:p>
            <a:pPr lvl="1">
              <a:buClr>
                <a:srgbClr val="C00000"/>
              </a:buClr>
            </a:pPr>
            <a:endParaRPr lang="en-US" b="0" dirty="0"/>
          </a:p>
        </p:txBody>
      </p:sp>
    </p:spTree>
    <p:extLst>
      <p:ext uri="{BB962C8B-B14F-4D97-AF65-F5344CB8AC3E}">
        <p14:creationId xmlns:p14="http://schemas.microsoft.com/office/powerpoint/2010/main" val="348220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On Budgeting</a:t>
            </a:r>
          </a:p>
        </p:txBody>
      </p:sp>
      <p:sp>
        <p:nvSpPr>
          <p:cNvPr id="3" name="Content Placeholder 2">
            <a:extLst>
              <a:ext uri="{FF2B5EF4-FFF2-40B4-BE49-F238E27FC236}">
                <a16:creationId xmlns:a16="http://schemas.microsoft.com/office/drawing/2014/main" id="{A3F7F1F6-415F-0241-9302-084DF05AA424}"/>
              </a:ext>
            </a:extLst>
          </p:cNvPr>
          <p:cNvSpPr>
            <a:spLocks noGrp="1"/>
          </p:cNvSpPr>
          <p:nvPr>
            <p:ph idx="1"/>
          </p:nvPr>
        </p:nvSpPr>
        <p:spPr/>
        <p:txBody>
          <a:bodyPr>
            <a:normAutofit fontScale="92500" lnSpcReduction="20000"/>
          </a:bodyPr>
          <a:lstStyle/>
          <a:p>
            <a:pPr>
              <a:buClr>
                <a:srgbClr val="C00000"/>
              </a:buClr>
            </a:pPr>
            <a:r>
              <a:rPr lang="en-US" sz="2400" dirty="0"/>
              <a:t>Income</a:t>
            </a:r>
            <a:endParaRPr lang="en-US" sz="2400" b="0" dirty="0"/>
          </a:p>
          <a:p>
            <a:pPr lvl="1">
              <a:buClr>
                <a:srgbClr val="C00000"/>
              </a:buClr>
            </a:pPr>
            <a:endParaRPr lang="en-US" sz="2400" b="0" dirty="0"/>
          </a:p>
          <a:p>
            <a:pPr lvl="1">
              <a:buClr>
                <a:srgbClr val="C00000"/>
              </a:buClr>
            </a:pPr>
            <a:r>
              <a:rPr lang="en-US" sz="2400" b="0" dirty="0"/>
              <a:t>Determine the fee for participants:</a:t>
            </a:r>
          </a:p>
          <a:p>
            <a:pPr lvl="2">
              <a:buClr>
                <a:srgbClr val="C00000"/>
              </a:buClr>
            </a:pPr>
            <a:r>
              <a:rPr lang="en-US" sz="2400" b="0" dirty="0"/>
              <a:t>Was there a surplus the previous year?</a:t>
            </a:r>
          </a:p>
          <a:p>
            <a:pPr lvl="2">
              <a:buClr>
                <a:srgbClr val="C00000"/>
              </a:buClr>
            </a:pPr>
            <a:r>
              <a:rPr lang="en-US" sz="2400" b="0" dirty="0"/>
              <a:t>Did donations offset fees, and would you receive those donations again?  </a:t>
            </a:r>
          </a:p>
          <a:p>
            <a:pPr lvl="2">
              <a:buClr>
                <a:srgbClr val="C00000"/>
              </a:buClr>
            </a:pPr>
            <a:r>
              <a:rPr lang="en-US" sz="2400" b="0" dirty="0"/>
              <a:t>On the other hand, were expenses too low?  </a:t>
            </a:r>
          </a:p>
          <a:p>
            <a:pPr lvl="2">
              <a:buClr>
                <a:srgbClr val="C00000"/>
              </a:buClr>
            </a:pPr>
            <a:r>
              <a:rPr lang="en-US" sz="2400" b="0" dirty="0"/>
              <a:t>The contingency should be planned to cover the other indirect costs or unexpected short fall (see next slide)</a:t>
            </a:r>
            <a:br>
              <a:rPr lang="en-US" sz="2400" b="0" dirty="0"/>
            </a:br>
            <a:endParaRPr lang="en-US" sz="2400" b="0" dirty="0"/>
          </a:p>
          <a:p>
            <a:pPr lvl="1">
              <a:buClr>
                <a:srgbClr val="C00000"/>
              </a:buClr>
            </a:pPr>
            <a:r>
              <a:rPr lang="en-US" sz="2400" b="0" dirty="0"/>
              <a:t>Estimate attendance based on prior years</a:t>
            </a:r>
          </a:p>
          <a:p>
            <a:pPr lvl="2">
              <a:buClr>
                <a:srgbClr val="C00000"/>
              </a:buClr>
            </a:pPr>
            <a:r>
              <a:rPr lang="en-US" sz="2400" b="0" dirty="0"/>
              <a:t>Do not plan for 100% attendance of the eligible participants</a:t>
            </a:r>
          </a:p>
          <a:p>
            <a:pPr lvl="2">
              <a:buClr>
                <a:srgbClr val="C00000"/>
              </a:buClr>
            </a:pPr>
            <a:r>
              <a:rPr lang="en-US" sz="2400" b="0" dirty="0"/>
              <a:t>It is recommended that you conservatively plan for the same attendance</a:t>
            </a:r>
            <a:endParaRPr lang="en-US" b="0" dirty="0"/>
          </a:p>
          <a:p>
            <a:pPr lvl="1">
              <a:buClr>
                <a:srgbClr val="C00000"/>
              </a:buClr>
            </a:pPr>
            <a:endParaRPr lang="en-US" b="0" dirty="0"/>
          </a:p>
        </p:txBody>
      </p:sp>
    </p:spTree>
    <p:extLst>
      <p:ext uri="{BB962C8B-B14F-4D97-AF65-F5344CB8AC3E}">
        <p14:creationId xmlns:p14="http://schemas.microsoft.com/office/powerpoint/2010/main" val="24990567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On Budgeting</a:t>
            </a:r>
          </a:p>
        </p:txBody>
      </p:sp>
      <p:sp>
        <p:nvSpPr>
          <p:cNvPr id="3" name="Content Placeholder 2">
            <a:extLst>
              <a:ext uri="{FF2B5EF4-FFF2-40B4-BE49-F238E27FC236}">
                <a16:creationId xmlns:a16="http://schemas.microsoft.com/office/drawing/2014/main" id="{A3F7F1F6-415F-0241-9302-084DF05AA424}"/>
              </a:ext>
            </a:extLst>
          </p:cNvPr>
          <p:cNvSpPr>
            <a:spLocks noGrp="1"/>
          </p:cNvSpPr>
          <p:nvPr>
            <p:ph idx="1"/>
          </p:nvPr>
        </p:nvSpPr>
        <p:spPr/>
        <p:txBody>
          <a:bodyPr>
            <a:normAutofit fontScale="85000" lnSpcReduction="20000"/>
          </a:bodyPr>
          <a:lstStyle/>
          <a:p>
            <a:pPr>
              <a:buClr>
                <a:srgbClr val="C00000"/>
              </a:buClr>
            </a:pPr>
            <a:r>
              <a:rPr lang="en-US" sz="2400" dirty="0"/>
              <a:t>Expenses</a:t>
            </a:r>
            <a:endParaRPr lang="en-US" sz="2400" b="0" dirty="0"/>
          </a:p>
          <a:p>
            <a:pPr lvl="1">
              <a:buClr>
                <a:srgbClr val="C00000"/>
              </a:buClr>
            </a:pPr>
            <a:endParaRPr lang="en-US" sz="2400" b="0" dirty="0"/>
          </a:p>
          <a:p>
            <a:pPr lvl="1">
              <a:buClr>
                <a:srgbClr val="C00000"/>
              </a:buClr>
            </a:pPr>
            <a:r>
              <a:rPr lang="en-US" sz="2400" b="0" dirty="0"/>
              <a:t>Some expenses are known (cost of a dumpster etc.) and some are estimates based on previous years’ experience.</a:t>
            </a:r>
          </a:p>
          <a:p>
            <a:pPr lvl="1">
              <a:buClr>
                <a:srgbClr val="C00000"/>
              </a:buClr>
            </a:pPr>
            <a:r>
              <a:rPr lang="en-US" sz="2400" b="0" dirty="0"/>
              <a:t>If the expenses are too high, recalculate until a reasonable fee can be established for all participants</a:t>
            </a:r>
          </a:p>
          <a:p>
            <a:pPr lvl="1">
              <a:buClr>
                <a:srgbClr val="C00000"/>
              </a:buClr>
            </a:pPr>
            <a:r>
              <a:rPr lang="en-US" sz="2400" b="0" dirty="0"/>
              <a:t>Include a fee structure for all participants—the plan for late participants, and staff fees</a:t>
            </a:r>
          </a:p>
          <a:p>
            <a:pPr lvl="1">
              <a:buClr>
                <a:srgbClr val="C00000"/>
              </a:buClr>
            </a:pPr>
            <a:r>
              <a:rPr lang="en-US" sz="2400" b="0" dirty="0"/>
              <a:t>Typically, everyone who participates in an activity should pay his or her own way-- including the staff</a:t>
            </a:r>
          </a:p>
          <a:p>
            <a:pPr lvl="1">
              <a:buClr>
                <a:srgbClr val="C00000"/>
              </a:buClr>
            </a:pPr>
            <a:r>
              <a:rPr lang="en-US" sz="2400" b="0" dirty="0"/>
              <a:t>Staff recognition should be meaningful, but not the main expense of the budget</a:t>
            </a:r>
          </a:p>
          <a:p>
            <a:pPr lvl="1">
              <a:buClr>
                <a:srgbClr val="C00000"/>
              </a:buClr>
            </a:pPr>
            <a:r>
              <a:rPr lang="en-US" sz="2400" b="0" dirty="0"/>
              <a:t>Some items (such as shirts) you may need to order a few extra of each size to accommodate errors in size reporting.  </a:t>
            </a:r>
          </a:p>
          <a:p>
            <a:pPr lvl="1">
              <a:buClr>
                <a:srgbClr val="C00000"/>
              </a:buClr>
            </a:pPr>
            <a:r>
              <a:rPr lang="en-US" sz="2400" b="0" dirty="0"/>
              <a:t>On the other hand, we don’t want to over order supplies and be left with unnecessary extras.  </a:t>
            </a:r>
          </a:p>
          <a:p>
            <a:pPr lvl="1">
              <a:buClr>
                <a:srgbClr val="C00000"/>
              </a:buClr>
            </a:pPr>
            <a:r>
              <a:rPr lang="en-US" sz="2400" b="0" dirty="0"/>
              <a:t>The contingency should be 20% on the bottom line</a:t>
            </a:r>
          </a:p>
          <a:p>
            <a:pPr lvl="1">
              <a:buClr>
                <a:srgbClr val="C00000"/>
              </a:buClr>
            </a:pPr>
            <a:endParaRPr lang="en-US" b="0" dirty="0"/>
          </a:p>
          <a:p>
            <a:pPr lvl="1">
              <a:buClr>
                <a:srgbClr val="C00000"/>
              </a:buClr>
            </a:pPr>
            <a:endParaRPr lang="en-US" b="0" dirty="0"/>
          </a:p>
          <a:p>
            <a:pPr lvl="1">
              <a:buClr>
                <a:srgbClr val="C00000"/>
              </a:buClr>
            </a:pPr>
            <a:endParaRPr lang="en-US" b="0" dirty="0"/>
          </a:p>
        </p:txBody>
      </p:sp>
    </p:spTree>
    <p:extLst>
      <p:ext uri="{BB962C8B-B14F-4D97-AF65-F5344CB8AC3E}">
        <p14:creationId xmlns:p14="http://schemas.microsoft.com/office/powerpoint/2010/main" val="40511475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On Budgeting</a:t>
            </a:r>
          </a:p>
        </p:txBody>
      </p:sp>
      <p:sp>
        <p:nvSpPr>
          <p:cNvPr id="3" name="Content Placeholder 2">
            <a:extLst>
              <a:ext uri="{FF2B5EF4-FFF2-40B4-BE49-F238E27FC236}">
                <a16:creationId xmlns:a16="http://schemas.microsoft.com/office/drawing/2014/main" id="{A3F7F1F6-415F-0241-9302-084DF05AA424}"/>
              </a:ext>
            </a:extLst>
          </p:cNvPr>
          <p:cNvSpPr>
            <a:spLocks noGrp="1"/>
          </p:cNvSpPr>
          <p:nvPr>
            <p:ph idx="1"/>
          </p:nvPr>
        </p:nvSpPr>
        <p:spPr/>
        <p:txBody>
          <a:bodyPr>
            <a:normAutofit fontScale="77500" lnSpcReduction="20000"/>
          </a:bodyPr>
          <a:lstStyle/>
          <a:p>
            <a:pPr>
              <a:buClr>
                <a:srgbClr val="C00000"/>
              </a:buClr>
            </a:pPr>
            <a:r>
              <a:rPr lang="en-US" sz="2400" dirty="0"/>
              <a:t>Value</a:t>
            </a:r>
          </a:p>
          <a:p>
            <a:pPr lvl="1">
              <a:buClr>
                <a:srgbClr val="C00000"/>
              </a:buClr>
            </a:pPr>
            <a:r>
              <a:rPr lang="en-US" sz="2400" b="0" dirty="0"/>
              <a:t>When calculating the budget, we need to evaluate the cost versus the value</a:t>
            </a:r>
          </a:p>
          <a:p>
            <a:pPr lvl="1">
              <a:buClr>
                <a:srgbClr val="C00000"/>
              </a:buClr>
            </a:pPr>
            <a:r>
              <a:rPr lang="en-US" sz="2400" b="0" dirty="0"/>
              <a:t>For what the event costs each participant, can that be perceived as a good value</a:t>
            </a:r>
          </a:p>
          <a:p>
            <a:pPr lvl="1">
              <a:buClr>
                <a:srgbClr val="C00000"/>
              </a:buClr>
            </a:pPr>
            <a:r>
              <a:rPr lang="en-US" sz="2400" b="0" dirty="0"/>
              <a:t>We want to be sure our pricing is not too high so that we don’t create an event that is too expensive for the average CAP member or Cadet’s family</a:t>
            </a:r>
          </a:p>
          <a:p>
            <a:pPr lvl="1">
              <a:buClr>
                <a:srgbClr val="C00000"/>
              </a:buClr>
            </a:pPr>
            <a:endParaRPr lang="en-US" sz="2400" b="0" dirty="0"/>
          </a:p>
          <a:p>
            <a:pPr>
              <a:buClr>
                <a:srgbClr val="C00000"/>
              </a:buClr>
            </a:pPr>
            <a:r>
              <a:rPr lang="en-US" sz="2400" dirty="0"/>
              <a:t>Budget Approval</a:t>
            </a:r>
          </a:p>
          <a:p>
            <a:pPr lvl="1">
              <a:buClr>
                <a:srgbClr val="C00000"/>
              </a:buClr>
            </a:pPr>
            <a:r>
              <a:rPr lang="en-US" sz="2400" b="0" dirty="0"/>
              <a:t>As a best practice, activity budgets should be reviewed and approved by the finance committee of the echelon hosting the event</a:t>
            </a:r>
          </a:p>
          <a:p>
            <a:pPr lvl="1">
              <a:buClr>
                <a:srgbClr val="C00000"/>
              </a:buClr>
            </a:pPr>
            <a:endParaRPr lang="en-US" sz="2400" b="0" dirty="0"/>
          </a:p>
          <a:p>
            <a:pPr>
              <a:buClr>
                <a:srgbClr val="C00000"/>
              </a:buClr>
            </a:pPr>
            <a:r>
              <a:rPr lang="en-US" sz="2400" dirty="0"/>
              <a:t>Close-Out</a:t>
            </a:r>
          </a:p>
          <a:p>
            <a:pPr lvl="1">
              <a:buClr>
                <a:srgbClr val="C00000"/>
              </a:buClr>
            </a:pPr>
            <a:r>
              <a:rPr lang="en-US" sz="2400" b="0" dirty="0"/>
              <a:t>A final closeout must be submitted 60 days following the conclusion of the event.  </a:t>
            </a:r>
          </a:p>
          <a:p>
            <a:pPr lvl="1">
              <a:buClr>
                <a:srgbClr val="C00000"/>
              </a:buClr>
            </a:pPr>
            <a:r>
              <a:rPr lang="en-US" sz="2400" b="0" dirty="0"/>
              <a:t>Project Officers and Activity Directors should plan on having them in 14 days after the conclusion of the event </a:t>
            </a:r>
          </a:p>
          <a:p>
            <a:pPr lvl="1">
              <a:buClr>
                <a:srgbClr val="C00000"/>
              </a:buClr>
            </a:pPr>
            <a:r>
              <a:rPr lang="en-US" sz="2400" b="0" dirty="0"/>
              <a:t>A forecasted budget can be prepared and turned in with the final report</a:t>
            </a:r>
          </a:p>
          <a:p>
            <a:pPr lvl="1">
              <a:buClr>
                <a:srgbClr val="C00000"/>
              </a:buClr>
            </a:pPr>
            <a:endParaRPr lang="en-US" b="0" dirty="0"/>
          </a:p>
          <a:p>
            <a:pPr lvl="1">
              <a:buClr>
                <a:srgbClr val="C00000"/>
              </a:buClr>
            </a:pPr>
            <a:endParaRPr lang="en-US" b="0" dirty="0"/>
          </a:p>
          <a:p>
            <a:pPr lvl="1">
              <a:buClr>
                <a:srgbClr val="C00000"/>
              </a:buClr>
            </a:pPr>
            <a:endParaRPr lang="en-US" b="0" dirty="0"/>
          </a:p>
          <a:p>
            <a:pPr lvl="1">
              <a:buClr>
                <a:srgbClr val="C00000"/>
              </a:buClr>
            </a:pPr>
            <a:endParaRPr lang="en-US" b="0" dirty="0"/>
          </a:p>
        </p:txBody>
      </p:sp>
    </p:spTree>
    <p:extLst>
      <p:ext uri="{BB962C8B-B14F-4D97-AF65-F5344CB8AC3E}">
        <p14:creationId xmlns:p14="http://schemas.microsoft.com/office/powerpoint/2010/main" val="3530302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5B051-29BB-4649-8A9F-1FBAC2BDA3F6}"/>
              </a:ext>
            </a:extLst>
          </p:cNvPr>
          <p:cNvSpPr>
            <a:spLocks noGrp="1"/>
          </p:cNvSpPr>
          <p:nvPr>
            <p:ph type="title"/>
          </p:nvPr>
        </p:nvSpPr>
        <p:spPr>
          <a:xfrm>
            <a:off x="1905000" y="609600"/>
            <a:ext cx="8305800" cy="609600"/>
          </a:xfrm>
        </p:spPr>
        <p:txBody>
          <a:bodyPr/>
          <a:lstStyle/>
          <a:p>
            <a:pPr>
              <a:defRPr/>
            </a:pPr>
            <a:r>
              <a:rPr lang="en-US" dirty="0">
                <a:solidFill>
                  <a:srgbClr val="0000FF"/>
                </a:solidFill>
              </a:rPr>
              <a:t>Supplemental Topics</a:t>
            </a:r>
          </a:p>
        </p:txBody>
      </p:sp>
      <p:sp>
        <p:nvSpPr>
          <p:cNvPr id="12291" name="Content Placeholder 2">
            <a:extLst>
              <a:ext uri="{FF2B5EF4-FFF2-40B4-BE49-F238E27FC236}">
                <a16:creationId xmlns:a16="http://schemas.microsoft.com/office/drawing/2014/main" id="{E0DED8C8-C313-48C6-A59E-5778FF3D7750}"/>
              </a:ext>
            </a:extLst>
          </p:cNvPr>
          <p:cNvSpPr>
            <a:spLocks noGrp="1" noChangeArrowheads="1"/>
          </p:cNvSpPr>
          <p:nvPr>
            <p:ph sz="half" idx="1"/>
          </p:nvPr>
        </p:nvSpPr>
        <p:spPr/>
        <p:txBody>
          <a:bodyPr/>
          <a:lstStyle/>
          <a:p>
            <a:pPr marR="12700">
              <a:spcBef>
                <a:spcPts val="5"/>
              </a:spcBef>
              <a:spcAft>
                <a:spcPts val="0"/>
              </a:spcAft>
              <a:buClr>
                <a:srgbClr val="C00000"/>
              </a:buClr>
              <a:buSzPct val="100000"/>
              <a:tabLst>
                <a:tab pos="400050" algn="l"/>
              </a:tabLst>
            </a:pPr>
            <a:r>
              <a:rPr lang="en-US" sz="2400" b="0" spc="-5" dirty="0">
                <a:latin typeface="Arial" panose="020B0604020202020204" pitchFamily="34" charset="0"/>
              </a:rPr>
              <a:t>Event/Activity Selection</a:t>
            </a:r>
            <a:br>
              <a:rPr lang="en-US" sz="2400" b="0" spc="-5" dirty="0">
                <a:latin typeface="Arial" panose="020B0604020202020204" pitchFamily="34" charset="0"/>
              </a:rPr>
            </a:br>
            <a:endParaRPr lang="en-US" sz="2400" b="0" spc="-5" dirty="0">
              <a:latin typeface="Arial" panose="020B0604020202020204" pitchFamily="34" charset="0"/>
            </a:endParaRPr>
          </a:p>
          <a:p>
            <a:pPr marR="12700">
              <a:spcBef>
                <a:spcPts val="5"/>
              </a:spcBef>
              <a:spcAft>
                <a:spcPts val="0"/>
              </a:spcAft>
              <a:buClr>
                <a:srgbClr val="C00000"/>
              </a:buClr>
              <a:buSzPct val="100000"/>
              <a:tabLst>
                <a:tab pos="400050" algn="l"/>
              </a:tabLst>
            </a:pPr>
            <a:r>
              <a:rPr lang="en-US" sz="2400" b="0" spc="-5" dirty="0">
                <a:latin typeface="Arial" panose="020B0604020202020204" pitchFamily="34" charset="0"/>
              </a:rPr>
              <a:t>Meetings</a:t>
            </a:r>
          </a:p>
          <a:p>
            <a:pPr marR="12700">
              <a:spcBef>
                <a:spcPts val="5"/>
              </a:spcBef>
              <a:spcAft>
                <a:spcPts val="0"/>
              </a:spcAft>
              <a:buClr>
                <a:srgbClr val="C00000"/>
              </a:buClr>
              <a:buSzPct val="100000"/>
              <a:tabLst>
                <a:tab pos="400050" algn="l"/>
              </a:tabLst>
            </a:pPr>
            <a:endParaRPr lang="en-US" sz="2400" b="0" spc="-5" dirty="0">
              <a:latin typeface="Arial" panose="020B0604020202020204" pitchFamily="34" charset="0"/>
            </a:endParaRPr>
          </a:p>
          <a:p>
            <a:pPr marR="12700">
              <a:spcBef>
                <a:spcPts val="5"/>
              </a:spcBef>
              <a:spcAft>
                <a:spcPts val="0"/>
              </a:spcAft>
              <a:buClr>
                <a:srgbClr val="C00000"/>
              </a:buClr>
              <a:buSzPct val="100000"/>
              <a:tabLst>
                <a:tab pos="400050" algn="l"/>
              </a:tabLst>
            </a:pPr>
            <a:r>
              <a:rPr lang="en-US" sz="2400" b="0" spc="-5" dirty="0">
                <a:latin typeface="Arial" panose="020B0604020202020204" pitchFamily="34" charset="0"/>
              </a:rPr>
              <a:t>Planning Steps</a:t>
            </a:r>
          </a:p>
          <a:p>
            <a:pPr marR="12700">
              <a:spcBef>
                <a:spcPts val="5"/>
              </a:spcBef>
              <a:spcAft>
                <a:spcPts val="0"/>
              </a:spcAft>
              <a:buClr>
                <a:srgbClr val="C00000"/>
              </a:buClr>
              <a:buSzPct val="100000"/>
              <a:tabLst>
                <a:tab pos="400050" algn="l"/>
              </a:tabLst>
            </a:pPr>
            <a:endParaRPr lang="en-US" sz="2400" b="0" spc="-5" dirty="0">
              <a:latin typeface="Arial" panose="020B0604020202020204" pitchFamily="34" charset="0"/>
            </a:endParaRPr>
          </a:p>
          <a:p>
            <a:pPr marR="12700">
              <a:spcBef>
                <a:spcPts val="5"/>
              </a:spcBef>
              <a:spcAft>
                <a:spcPts val="0"/>
              </a:spcAft>
              <a:buClr>
                <a:srgbClr val="C00000"/>
              </a:buClr>
              <a:buSzPct val="100000"/>
              <a:tabLst>
                <a:tab pos="400050" algn="l"/>
              </a:tabLst>
            </a:pPr>
            <a:r>
              <a:rPr lang="en-US" sz="2400" b="0" spc="-5" dirty="0">
                <a:latin typeface="Arial" panose="020B0604020202020204" pitchFamily="34" charset="0"/>
              </a:rPr>
              <a:t>Budgeting</a:t>
            </a:r>
          </a:p>
          <a:p>
            <a:pPr marL="0" marR="12700" indent="0">
              <a:spcBef>
                <a:spcPts val="5"/>
              </a:spcBef>
              <a:spcAft>
                <a:spcPts val="0"/>
              </a:spcAft>
              <a:buSzPts val="1100"/>
              <a:buNone/>
              <a:tabLst>
                <a:tab pos="400050" algn="l"/>
              </a:tabLst>
            </a:pPr>
            <a:endParaRPr lang="en-US" sz="1800" b="0" spc="-5" dirty="0">
              <a:latin typeface="Arial" panose="020B0604020202020204" pitchFamily="34" charset="0"/>
              <a:ea typeface="Arial" panose="020B0604020202020204" pitchFamily="34" charset="0"/>
            </a:endParaRPr>
          </a:p>
        </p:txBody>
      </p:sp>
      <p:sp>
        <p:nvSpPr>
          <p:cNvPr id="3" name="Content Placeholder 2">
            <a:extLst>
              <a:ext uri="{FF2B5EF4-FFF2-40B4-BE49-F238E27FC236}">
                <a16:creationId xmlns:a16="http://schemas.microsoft.com/office/drawing/2014/main" id="{925F1947-01BA-A241-B9A9-E749FE3DD373}"/>
              </a:ext>
            </a:extLst>
          </p:cNvPr>
          <p:cNvSpPr>
            <a:spLocks noGrp="1"/>
          </p:cNvSpPr>
          <p:nvPr>
            <p:ph sz="half" idx="2"/>
          </p:nvPr>
        </p:nvSpPr>
        <p:spPr/>
        <p:txBody>
          <a:bodyPr/>
          <a:lstStyle/>
          <a:p>
            <a:pPr marR="12700">
              <a:spcBef>
                <a:spcPts val="5"/>
              </a:spcBef>
              <a:spcAft>
                <a:spcPts val="0"/>
              </a:spcAft>
              <a:buClr>
                <a:srgbClr val="C00000"/>
              </a:buClr>
              <a:buSzPct val="100000"/>
              <a:tabLst>
                <a:tab pos="400050" algn="l"/>
              </a:tabLst>
            </a:pPr>
            <a:r>
              <a:rPr lang="en-US" sz="2400" b="0" spc="-5" dirty="0">
                <a:latin typeface="Arial" panose="020B0604020202020204" pitchFamily="34" charset="0"/>
                <a:ea typeface="Arial" panose="020B0604020202020204" pitchFamily="34" charset="0"/>
              </a:rPr>
              <a:t>Event Promotion</a:t>
            </a:r>
          </a:p>
          <a:p>
            <a:pPr marR="12700">
              <a:spcBef>
                <a:spcPts val="5"/>
              </a:spcBef>
              <a:spcAft>
                <a:spcPts val="0"/>
              </a:spcAft>
              <a:buClr>
                <a:srgbClr val="C00000"/>
              </a:buClr>
              <a:buSzPct val="100000"/>
              <a:tabLst>
                <a:tab pos="400050" algn="l"/>
              </a:tabLst>
            </a:pPr>
            <a:endParaRPr lang="en-US" sz="2400" b="0" spc="-5" dirty="0">
              <a:latin typeface="Arial" panose="020B0604020202020204" pitchFamily="34" charset="0"/>
              <a:ea typeface="Arial" panose="020B0604020202020204" pitchFamily="34" charset="0"/>
            </a:endParaRPr>
          </a:p>
          <a:p>
            <a:pPr marR="12700">
              <a:spcBef>
                <a:spcPts val="5"/>
              </a:spcBef>
              <a:spcAft>
                <a:spcPts val="0"/>
              </a:spcAft>
              <a:buClr>
                <a:srgbClr val="C00000"/>
              </a:buClr>
              <a:buSzPct val="100000"/>
              <a:tabLst>
                <a:tab pos="400050" algn="l"/>
              </a:tabLst>
            </a:pPr>
            <a:r>
              <a:rPr lang="en-US" sz="2400" b="0" spc="-5" dirty="0">
                <a:latin typeface="Arial" panose="020B0604020202020204" pitchFamily="34" charset="0"/>
                <a:ea typeface="Arial" panose="020B0604020202020204" pitchFamily="34" charset="0"/>
              </a:rPr>
              <a:t>Making Purchases</a:t>
            </a:r>
          </a:p>
          <a:p>
            <a:pPr marR="12700">
              <a:spcBef>
                <a:spcPts val="5"/>
              </a:spcBef>
              <a:spcAft>
                <a:spcPts val="0"/>
              </a:spcAft>
              <a:buClr>
                <a:srgbClr val="C00000"/>
              </a:buClr>
              <a:buSzPct val="100000"/>
              <a:tabLst>
                <a:tab pos="400050" algn="l"/>
              </a:tabLst>
            </a:pPr>
            <a:endParaRPr lang="en-US" sz="2400" b="0" spc="-5" dirty="0">
              <a:latin typeface="Arial" panose="020B0604020202020204" pitchFamily="34" charset="0"/>
              <a:ea typeface="Arial" panose="020B0604020202020204" pitchFamily="34" charset="0"/>
            </a:endParaRPr>
          </a:p>
          <a:p>
            <a:pPr marR="12700">
              <a:spcBef>
                <a:spcPts val="5"/>
              </a:spcBef>
              <a:spcAft>
                <a:spcPts val="0"/>
              </a:spcAft>
              <a:buClr>
                <a:srgbClr val="C00000"/>
              </a:buClr>
              <a:buSzPct val="100000"/>
              <a:tabLst>
                <a:tab pos="400050" algn="l"/>
              </a:tabLst>
            </a:pPr>
            <a:r>
              <a:rPr lang="en-US" sz="2400" b="0" spc="-5" dirty="0">
                <a:latin typeface="Arial" panose="020B0604020202020204" pitchFamily="34" charset="0"/>
                <a:ea typeface="Arial" panose="020B0604020202020204" pitchFamily="34" charset="0"/>
              </a:rPr>
              <a:t>Conducting the Event</a:t>
            </a:r>
          </a:p>
          <a:p>
            <a:pPr marR="12700">
              <a:spcBef>
                <a:spcPts val="5"/>
              </a:spcBef>
              <a:spcAft>
                <a:spcPts val="0"/>
              </a:spcAft>
              <a:buClr>
                <a:srgbClr val="C00000"/>
              </a:buClr>
              <a:buSzPct val="100000"/>
              <a:tabLst>
                <a:tab pos="400050" algn="l"/>
              </a:tabLst>
            </a:pPr>
            <a:endParaRPr lang="en-US" sz="2400" b="0" spc="-5" dirty="0">
              <a:latin typeface="Arial" panose="020B0604020202020204" pitchFamily="34" charset="0"/>
              <a:ea typeface="Arial" panose="020B0604020202020204" pitchFamily="34" charset="0"/>
            </a:endParaRPr>
          </a:p>
          <a:p>
            <a:pPr marR="12700">
              <a:spcBef>
                <a:spcPts val="5"/>
              </a:spcBef>
              <a:spcAft>
                <a:spcPts val="0"/>
              </a:spcAft>
              <a:buClr>
                <a:srgbClr val="C00000"/>
              </a:buClr>
              <a:buSzPct val="100000"/>
              <a:tabLst>
                <a:tab pos="400050" algn="l"/>
              </a:tabLst>
            </a:pPr>
            <a:r>
              <a:rPr lang="en-US" sz="2400" b="0" spc="-5" dirty="0">
                <a:latin typeface="Arial" panose="020B0604020202020204" pitchFamily="34" charset="0"/>
                <a:ea typeface="Arial" panose="020B0604020202020204" pitchFamily="34" charset="0"/>
              </a:rPr>
              <a:t>Close-Out</a:t>
            </a:r>
          </a:p>
        </p:txBody>
      </p:sp>
    </p:spTree>
    <p:extLst>
      <p:ext uri="{BB962C8B-B14F-4D97-AF65-F5344CB8AC3E}">
        <p14:creationId xmlns:p14="http://schemas.microsoft.com/office/powerpoint/2010/main" val="30295594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On Purchasing</a:t>
            </a:r>
          </a:p>
        </p:txBody>
      </p:sp>
      <p:sp>
        <p:nvSpPr>
          <p:cNvPr id="3" name="Content Placeholder 2">
            <a:extLst>
              <a:ext uri="{FF2B5EF4-FFF2-40B4-BE49-F238E27FC236}">
                <a16:creationId xmlns:a16="http://schemas.microsoft.com/office/drawing/2014/main" id="{A3F7F1F6-415F-0241-9302-084DF05AA424}"/>
              </a:ext>
            </a:extLst>
          </p:cNvPr>
          <p:cNvSpPr>
            <a:spLocks noGrp="1"/>
          </p:cNvSpPr>
          <p:nvPr>
            <p:ph idx="1"/>
          </p:nvPr>
        </p:nvSpPr>
        <p:spPr/>
        <p:txBody>
          <a:bodyPr>
            <a:normAutofit fontScale="92500" lnSpcReduction="10000"/>
          </a:bodyPr>
          <a:lstStyle/>
          <a:p>
            <a:pPr>
              <a:buClr>
                <a:srgbClr val="C00000"/>
              </a:buClr>
            </a:pPr>
            <a:r>
              <a:rPr lang="en-US" sz="2400" b="0" dirty="0"/>
              <a:t>Work with your finance officer and Wing Administrator to request assistance with purchases</a:t>
            </a:r>
          </a:p>
          <a:p>
            <a:pPr>
              <a:buClr>
                <a:srgbClr val="C00000"/>
              </a:buClr>
            </a:pPr>
            <a:endParaRPr lang="en-US" sz="2400" b="0" dirty="0"/>
          </a:p>
          <a:p>
            <a:pPr>
              <a:buClr>
                <a:srgbClr val="C00000"/>
              </a:buClr>
            </a:pPr>
            <a:r>
              <a:rPr lang="en-US" sz="2400" b="0" dirty="0"/>
              <a:t>Making purchases and requesting reimbursement is possible, but discouraged</a:t>
            </a:r>
          </a:p>
          <a:p>
            <a:pPr>
              <a:buClr>
                <a:srgbClr val="C00000"/>
              </a:buClr>
            </a:pPr>
            <a:endParaRPr lang="en-US" sz="2400" b="0" dirty="0"/>
          </a:p>
          <a:p>
            <a:pPr>
              <a:buClr>
                <a:srgbClr val="C00000"/>
              </a:buClr>
            </a:pPr>
            <a:r>
              <a:rPr lang="en-US" sz="2400" b="0" dirty="0"/>
              <a:t>CAP 173-series publications apply, and ALL CONTRACTS MUST BE SIGNED BY NATIONAL HEADQUARTERS </a:t>
            </a:r>
          </a:p>
          <a:p>
            <a:pPr>
              <a:buClr>
                <a:srgbClr val="C00000"/>
              </a:buClr>
            </a:pPr>
            <a:endParaRPr lang="en-US" sz="2400" b="0" dirty="0"/>
          </a:p>
          <a:p>
            <a:pPr>
              <a:buClr>
                <a:srgbClr val="C00000"/>
              </a:buClr>
            </a:pPr>
            <a:r>
              <a:rPr lang="en-US" sz="2400" b="0" dirty="0"/>
              <a:t>All materials purchased are the property of CAP, and accounted for as appropriate</a:t>
            </a:r>
          </a:p>
          <a:p>
            <a:pPr>
              <a:buClr>
                <a:srgbClr val="C00000"/>
              </a:buClr>
            </a:pPr>
            <a:endParaRPr lang="en-US" sz="2400" b="0" dirty="0"/>
          </a:p>
          <a:p>
            <a:pPr>
              <a:buClr>
                <a:srgbClr val="C00000"/>
              </a:buClr>
            </a:pPr>
            <a:r>
              <a:rPr lang="en-US" sz="2400" b="0" dirty="0"/>
              <a:t>This includes program supplies, patches, shirts, etc. </a:t>
            </a:r>
          </a:p>
          <a:p>
            <a:pPr lvl="1">
              <a:buClr>
                <a:srgbClr val="C00000"/>
              </a:buClr>
            </a:pPr>
            <a:endParaRPr lang="en-US" b="0" dirty="0"/>
          </a:p>
          <a:p>
            <a:pPr lvl="1">
              <a:buClr>
                <a:srgbClr val="C00000"/>
              </a:buClr>
            </a:pPr>
            <a:endParaRPr lang="en-US" b="0" dirty="0"/>
          </a:p>
          <a:p>
            <a:pPr lvl="1">
              <a:buClr>
                <a:srgbClr val="C00000"/>
              </a:buClr>
            </a:pPr>
            <a:endParaRPr lang="en-US" b="0" dirty="0"/>
          </a:p>
        </p:txBody>
      </p:sp>
    </p:spTree>
    <p:extLst>
      <p:ext uri="{BB962C8B-B14F-4D97-AF65-F5344CB8AC3E}">
        <p14:creationId xmlns:p14="http://schemas.microsoft.com/office/powerpoint/2010/main" val="33257100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FFA31-2FA5-BB4C-8C53-D795AD74C24A}"/>
              </a:ext>
            </a:extLst>
          </p:cNvPr>
          <p:cNvSpPr>
            <a:spLocks noGrp="1"/>
          </p:cNvSpPr>
          <p:nvPr>
            <p:ph type="title"/>
          </p:nvPr>
        </p:nvSpPr>
        <p:spPr/>
        <p:txBody>
          <a:bodyPr/>
          <a:lstStyle/>
          <a:p>
            <a:r>
              <a:rPr lang="en-US" dirty="0">
                <a:solidFill>
                  <a:srgbClr val="4E8F00"/>
                </a:solidFill>
              </a:rPr>
              <a:t>Refer to Sample Budget Worksheet</a:t>
            </a:r>
          </a:p>
        </p:txBody>
      </p:sp>
      <p:pic>
        <p:nvPicPr>
          <p:cNvPr id="3" name="Picture 2">
            <a:extLst>
              <a:ext uri="{FF2B5EF4-FFF2-40B4-BE49-F238E27FC236}">
                <a16:creationId xmlns:a16="http://schemas.microsoft.com/office/drawing/2014/main" id="{B8AAC582-3C2E-874F-8162-D9D6F15D83A0}"/>
              </a:ext>
            </a:extLst>
          </p:cNvPr>
          <p:cNvPicPr>
            <a:picLocks noChangeAspect="1"/>
          </p:cNvPicPr>
          <p:nvPr/>
        </p:nvPicPr>
        <p:blipFill>
          <a:blip r:embed="rId2"/>
          <a:stretch>
            <a:fillRect/>
          </a:stretch>
        </p:blipFill>
        <p:spPr>
          <a:xfrm>
            <a:off x="3492500" y="2057400"/>
            <a:ext cx="6502400" cy="4064000"/>
          </a:xfrm>
          <a:prstGeom prst="rect">
            <a:avLst/>
          </a:prstGeom>
        </p:spPr>
      </p:pic>
    </p:spTree>
    <p:extLst>
      <p:ext uri="{BB962C8B-B14F-4D97-AF65-F5344CB8AC3E}">
        <p14:creationId xmlns:p14="http://schemas.microsoft.com/office/powerpoint/2010/main" val="26061796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1082D-32E1-524C-8D46-90C995E070A0}"/>
              </a:ext>
            </a:extLst>
          </p:cNvPr>
          <p:cNvSpPr>
            <a:spLocks noGrp="1"/>
          </p:cNvSpPr>
          <p:nvPr>
            <p:ph type="title"/>
          </p:nvPr>
        </p:nvSpPr>
        <p:spPr/>
        <p:txBody>
          <a:bodyPr/>
          <a:lstStyle/>
          <a:p>
            <a:r>
              <a:rPr lang="en-US" dirty="0">
                <a:solidFill>
                  <a:srgbClr val="0000FF"/>
                </a:solidFill>
              </a:rPr>
              <a:t>10-Step Planning Process</a:t>
            </a:r>
          </a:p>
        </p:txBody>
      </p:sp>
      <p:sp>
        <p:nvSpPr>
          <p:cNvPr id="3" name="Content Placeholder 2">
            <a:extLst>
              <a:ext uri="{FF2B5EF4-FFF2-40B4-BE49-F238E27FC236}">
                <a16:creationId xmlns:a16="http://schemas.microsoft.com/office/drawing/2014/main" id="{A3F7F1F6-415F-0241-9302-084DF05AA424}"/>
              </a:ext>
            </a:extLst>
          </p:cNvPr>
          <p:cNvSpPr>
            <a:spLocks noGrp="1"/>
          </p:cNvSpPr>
          <p:nvPr>
            <p:ph idx="1"/>
          </p:nvPr>
        </p:nvSpPr>
        <p:spPr/>
        <p:txBody>
          <a:bodyPr>
            <a:normAutofit/>
          </a:bodyPr>
          <a:lstStyle/>
          <a:p>
            <a:pPr>
              <a:buClr>
                <a:srgbClr val="C00000"/>
              </a:buClr>
              <a:buFont typeface="+mj-lt"/>
              <a:buAutoNum type="arabicPeriod" startAt="10"/>
            </a:pPr>
            <a:r>
              <a:rPr lang="en-US" sz="2400" dirty="0"/>
              <a:t> Determine Evaluation Process</a:t>
            </a:r>
            <a:endParaRPr lang="en-US" sz="2400" b="0" dirty="0"/>
          </a:p>
          <a:p>
            <a:pPr lvl="1">
              <a:buClr>
                <a:srgbClr val="C00000"/>
              </a:buClr>
            </a:pPr>
            <a:endParaRPr lang="en-US" sz="2400" b="0" dirty="0"/>
          </a:p>
          <a:p>
            <a:pPr lvl="1">
              <a:buClr>
                <a:srgbClr val="C00000"/>
              </a:buClr>
            </a:pPr>
            <a:r>
              <a:rPr lang="en-US" sz="2400" b="0" dirty="0"/>
              <a:t>How will you determine if your event is a success? Do you measure success by the number of registrants or attendees or is it dependent on you breaking even or raising a target amount in donations?</a:t>
            </a:r>
          </a:p>
          <a:p>
            <a:pPr lvl="1">
              <a:buClr>
                <a:srgbClr val="C00000"/>
              </a:buClr>
            </a:pPr>
            <a:endParaRPr lang="en-US" sz="2400" b="0" dirty="0"/>
          </a:p>
          <a:p>
            <a:pPr lvl="1">
              <a:buClr>
                <a:srgbClr val="C00000"/>
              </a:buClr>
            </a:pPr>
            <a:r>
              <a:rPr lang="en-US" sz="2400" b="0" dirty="0"/>
              <a:t>When you set your initial event goals and objectives, you should also consider  how you will evaluate the event to determine your success.</a:t>
            </a:r>
          </a:p>
        </p:txBody>
      </p:sp>
    </p:spTree>
    <p:extLst>
      <p:ext uri="{BB962C8B-B14F-4D97-AF65-F5344CB8AC3E}">
        <p14:creationId xmlns:p14="http://schemas.microsoft.com/office/powerpoint/2010/main" val="18852307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1268C-C7E1-4946-879C-1BA2B58277A7}"/>
              </a:ext>
            </a:extLst>
          </p:cNvPr>
          <p:cNvSpPr>
            <a:spLocks noGrp="1"/>
          </p:cNvSpPr>
          <p:nvPr>
            <p:ph type="title"/>
          </p:nvPr>
        </p:nvSpPr>
        <p:spPr>
          <a:xfrm>
            <a:off x="1905001" y="609600"/>
            <a:ext cx="8315208" cy="609600"/>
          </a:xfrm>
        </p:spPr>
        <p:txBody>
          <a:bodyPr/>
          <a:lstStyle/>
          <a:p>
            <a:r>
              <a:rPr lang="en-US" dirty="0">
                <a:solidFill>
                  <a:srgbClr val="0000FF"/>
                </a:solidFill>
                <a:cs typeface="Arial"/>
              </a:rPr>
              <a:t>Conduct the Event</a:t>
            </a:r>
            <a:endParaRPr lang="en-US" dirty="0">
              <a:solidFill>
                <a:srgbClr val="0000FF"/>
              </a:solidFill>
            </a:endParaRPr>
          </a:p>
        </p:txBody>
      </p:sp>
      <p:sp>
        <p:nvSpPr>
          <p:cNvPr id="3" name="Content Placeholder 2">
            <a:extLst>
              <a:ext uri="{FF2B5EF4-FFF2-40B4-BE49-F238E27FC236}">
                <a16:creationId xmlns:a16="http://schemas.microsoft.com/office/drawing/2014/main" id="{36505B69-233B-43A7-9772-4A3FC2A2DC64}"/>
              </a:ext>
            </a:extLst>
          </p:cNvPr>
          <p:cNvSpPr>
            <a:spLocks noGrp="1"/>
          </p:cNvSpPr>
          <p:nvPr>
            <p:ph idx="1"/>
          </p:nvPr>
        </p:nvSpPr>
        <p:spPr/>
        <p:txBody>
          <a:bodyPr/>
          <a:lstStyle/>
          <a:p>
            <a:pPr>
              <a:buClr>
                <a:srgbClr val="C00000"/>
              </a:buClr>
            </a:pPr>
            <a:r>
              <a:rPr lang="en-US" sz="2400" b="0" dirty="0">
                <a:ea typeface="+mn-lt"/>
                <a:cs typeface="+mn-lt"/>
              </a:rPr>
              <a:t>What is your role </a:t>
            </a:r>
            <a:r>
              <a:rPr lang="en-US" sz="2400" b="0" i="1" dirty="0">
                <a:ea typeface="+mn-lt"/>
                <a:cs typeface="+mn-lt"/>
              </a:rPr>
              <a:t>during</a:t>
            </a:r>
            <a:r>
              <a:rPr lang="en-US" sz="2400" b="0" dirty="0">
                <a:ea typeface="+mn-lt"/>
                <a:cs typeface="+mn-lt"/>
              </a:rPr>
              <a:t> the event?</a:t>
            </a:r>
          </a:p>
          <a:p>
            <a:pPr>
              <a:buClr>
                <a:srgbClr val="C00000"/>
              </a:buClr>
            </a:pPr>
            <a:endParaRPr lang="en-US" sz="2400" b="0" dirty="0">
              <a:ea typeface="+mn-lt"/>
              <a:cs typeface="+mn-lt"/>
            </a:endParaRPr>
          </a:p>
          <a:p>
            <a:pPr>
              <a:buClr>
                <a:srgbClr val="C00000"/>
              </a:buClr>
            </a:pPr>
            <a:r>
              <a:rPr lang="en-US" sz="2400" b="0" dirty="0">
                <a:ea typeface="+mn-lt"/>
                <a:cs typeface="+mn-lt"/>
              </a:rPr>
              <a:t>KISMIF</a:t>
            </a:r>
          </a:p>
          <a:p>
            <a:pPr>
              <a:buClr>
                <a:srgbClr val="C00000"/>
              </a:buClr>
            </a:pPr>
            <a:endParaRPr lang="en-US" sz="2400" b="0" dirty="0">
              <a:ea typeface="+mn-lt"/>
              <a:cs typeface="+mn-lt"/>
            </a:endParaRPr>
          </a:p>
          <a:p>
            <a:pPr>
              <a:buClr>
                <a:srgbClr val="C00000"/>
              </a:buClr>
            </a:pPr>
            <a:r>
              <a:rPr lang="en-US" sz="2400" b="0" dirty="0">
                <a:ea typeface="+mn-lt"/>
                <a:cs typeface="+mn-lt"/>
              </a:rPr>
              <a:t>Invite the community! (if appropriate)</a:t>
            </a:r>
          </a:p>
          <a:p>
            <a:pPr>
              <a:buClr>
                <a:srgbClr val="C00000"/>
              </a:buClr>
            </a:pPr>
            <a:endParaRPr lang="en-US" sz="2400" b="0" dirty="0">
              <a:ea typeface="+mn-lt"/>
              <a:cs typeface="+mn-lt"/>
            </a:endParaRPr>
          </a:p>
          <a:p>
            <a:pPr>
              <a:buClr>
                <a:srgbClr val="C00000"/>
              </a:buClr>
            </a:pPr>
            <a:r>
              <a:rPr lang="en-US" sz="2400" b="0" dirty="0">
                <a:ea typeface="+mn-lt"/>
                <a:cs typeface="+mn-lt"/>
              </a:rPr>
              <a:t>Having a bookstore or canteen at the event can be beneficial from a program and budget point of view</a:t>
            </a:r>
          </a:p>
          <a:p>
            <a:pPr lvl="1">
              <a:buClr>
                <a:srgbClr val="C00000"/>
              </a:buClr>
            </a:pPr>
            <a:r>
              <a:rPr lang="en-US" sz="2400" b="0" dirty="0">
                <a:ea typeface="+mn-lt"/>
                <a:cs typeface="+mn-lt"/>
              </a:rPr>
              <a:t>Be sure to have ample products</a:t>
            </a:r>
          </a:p>
          <a:p>
            <a:pPr lvl="1">
              <a:buClr>
                <a:srgbClr val="C00000"/>
              </a:buClr>
            </a:pPr>
            <a:r>
              <a:rPr lang="en-US" sz="2400" b="0" dirty="0">
                <a:ea typeface="+mn-lt"/>
                <a:cs typeface="+mn-lt"/>
              </a:rPr>
              <a:t>You must approach Vanguard (first) to supply any items that have CAP trademarks (emblems, name, etc.)</a:t>
            </a:r>
          </a:p>
          <a:p>
            <a:pPr>
              <a:buClr>
                <a:srgbClr val="C00000"/>
              </a:buClr>
            </a:pPr>
            <a:endParaRPr lang="en-US" sz="2400" b="0" dirty="0">
              <a:ea typeface="+mn-lt"/>
              <a:cs typeface="+mn-lt"/>
            </a:endParaRPr>
          </a:p>
        </p:txBody>
      </p:sp>
    </p:spTree>
    <p:extLst>
      <p:ext uri="{BB962C8B-B14F-4D97-AF65-F5344CB8AC3E}">
        <p14:creationId xmlns:p14="http://schemas.microsoft.com/office/powerpoint/2010/main" val="4123724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1268C-C7E1-4946-879C-1BA2B58277A7}"/>
              </a:ext>
            </a:extLst>
          </p:cNvPr>
          <p:cNvSpPr>
            <a:spLocks noGrp="1"/>
          </p:cNvSpPr>
          <p:nvPr>
            <p:ph type="title"/>
          </p:nvPr>
        </p:nvSpPr>
        <p:spPr>
          <a:xfrm>
            <a:off x="1905001" y="609600"/>
            <a:ext cx="8315208" cy="609600"/>
          </a:xfrm>
        </p:spPr>
        <p:txBody>
          <a:bodyPr/>
          <a:lstStyle/>
          <a:p>
            <a:r>
              <a:rPr lang="en-US" dirty="0">
                <a:solidFill>
                  <a:srgbClr val="0000FF"/>
                </a:solidFill>
                <a:cs typeface="Arial"/>
              </a:rPr>
              <a:t>Conduct the Event</a:t>
            </a:r>
            <a:endParaRPr lang="en-US" dirty="0">
              <a:solidFill>
                <a:srgbClr val="0000FF"/>
              </a:solidFill>
            </a:endParaRPr>
          </a:p>
        </p:txBody>
      </p:sp>
      <p:sp>
        <p:nvSpPr>
          <p:cNvPr id="3" name="Content Placeholder 2">
            <a:extLst>
              <a:ext uri="{FF2B5EF4-FFF2-40B4-BE49-F238E27FC236}">
                <a16:creationId xmlns:a16="http://schemas.microsoft.com/office/drawing/2014/main" id="{36505B69-233B-43A7-9772-4A3FC2A2DC64}"/>
              </a:ext>
            </a:extLst>
          </p:cNvPr>
          <p:cNvSpPr>
            <a:spLocks noGrp="1"/>
          </p:cNvSpPr>
          <p:nvPr>
            <p:ph idx="1"/>
          </p:nvPr>
        </p:nvSpPr>
        <p:spPr/>
        <p:txBody>
          <a:bodyPr/>
          <a:lstStyle/>
          <a:p>
            <a:pPr>
              <a:buClr>
                <a:srgbClr val="C00000"/>
              </a:buClr>
            </a:pPr>
            <a:r>
              <a:rPr lang="en-US" sz="2400" b="0" dirty="0">
                <a:ea typeface="+mn-lt"/>
                <a:cs typeface="+mn-lt"/>
              </a:rPr>
              <a:t>How are we checking people in?</a:t>
            </a:r>
          </a:p>
          <a:p>
            <a:pPr lvl="1">
              <a:buClr>
                <a:srgbClr val="C00000"/>
              </a:buClr>
            </a:pPr>
            <a:r>
              <a:rPr lang="en-US" sz="2400" b="0" dirty="0">
                <a:ea typeface="+mn-lt"/>
                <a:cs typeface="+mn-lt"/>
              </a:rPr>
              <a:t>Verifying registration</a:t>
            </a:r>
          </a:p>
          <a:p>
            <a:pPr lvl="1">
              <a:buClr>
                <a:srgbClr val="C00000"/>
              </a:buClr>
            </a:pPr>
            <a:r>
              <a:rPr lang="en-US" sz="2400" b="0" dirty="0">
                <a:ea typeface="+mn-lt"/>
                <a:cs typeface="+mn-lt"/>
              </a:rPr>
              <a:t>Accepting/handling cash</a:t>
            </a:r>
          </a:p>
          <a:p>
            <a:pPr lvl="1">
              <a:buClr>
                <a:srgbClr val="C00000"/>
              </a:buClr>
            </a:pPr>
            <a:r>
              <a:rPr lang="en-US" sz="2400" b="0" dirty="0">
                <a:ea typeface="+mn-lt"/>
                <a:cs typeface="+mn-lt"/>
              </a:rPr>
              <a:t>Managing handouts, promotional items, class materials, etc.</a:t>
            </a:r>
          </a:p>
          <a:p>
            <a:pPr marL="0" indent="0">
              <a:buClr>
                <a:srgbClr val="C00000"/>
              </a:buClr>
              <a:buNone/>
            </a:pPr>
            <a:endParaRPr lang="en-US" sz="2400" b="0" dirty="0">
              <a:ea typeface="+mn-lt"/>
              <a:cs typeface="+mn-lt"/>
            </a:endParaRPr>
          </a:p>
          <a:p>
            <a:pPr>
              <a:buClr>
                <a:srgbClr val="C00000"/>
              </a:buClr>
            </a:pPr>
            <a:r>
              <a:rPr lang="en-US" sz="2400" b="0" dirty="0">
                <a:ea typeface="+mn-lt"/>
                <a:cs typeface="+mn-lt"/>
              </a:rPr>
              <a:t>Safety &amp; Security</a:t>
            </a:r>
          </a:p>
          <a:p>
            <a:pPr>
              <a:buClr>
                <a:srgbClr val="C00000"/>
              </a:buClr>
            </a:pPr>
            <a:endParaRPr lang="en-US" sz="2400" b="0" dirty="0">
              <a:ea typeface="+mn-lt"/>
              <a:cs typeface="+mn-lt"/>
            </a:endParaRPr>
          </a:p>
          <a:p>
            <a:pPr>
              <a:buClr>
                <a:srgbClr val="C00000"/>
              </a:buClr>
            </a:pPr>
            <a:r>
              <a:rPr lang="en-US" sz="2400" b="0" dirty="0">
                <a:ea typeface="+mn-lt"/>
                <a:cs typeface="+mn-lt"/>
              </a:rPr>
              <a:t>Coordinating with venue/vendors</a:t>
            </a:r>
          </a:p>
          <a:p>
            <a:pPr>
              <a:buClr>
                <a:srgbClr val="C00000"/>
              </a:buClr>
            </a:pPr>
            <a:endParaRPr lang="en-US" sz="2400" b="0" dirty="0">
              <a:ea typeface="+mn-lt"/>
              <a:cs typeface="+mn-lt"/>
            </a:endParaRPr>
          </a:p>
          <a:p>
            <a:pPr>
              <a:buClr>
                <a:srgbClr val="C00000"/>
              </a:buClr>
            </a:pPr>
            <a:r>
              <a:rPr lang="en-US" sz="2400" b="0" dirty="0"/>
              <a:t>Perishable food should be distributed at the end of the event</a:t>
            </a:r>
          </a:p>
          <a:p>
            <a:pPr>
              <a:buClr>
                <a:srgbClr val="C00000"/>
              </a:buClr>
            </a:pPr>
            <a:endParaRPr lang="en-US" sz="2400" b="0" dirty="0">
              <a:ea typeface="+mn-lt"/>
              <a:cs typeface="+mn-lt"/>
            </a:endParaRPr>
          </a:p>
        </p:txBody>
      </p:sp>
    </p:spTree>
    <p:extLst>
      <p:ext uri="{BB962C8B-B14F-4D97-AF65-F5344CB8AC3E}">
        <p14:creationId xmlns:p14="http://schemas.microsoft.com/office/powerpoint/2010/main" val="13142460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1268C-C7E1-4946-879C-1BA2B58277A7}"/>
              </a:ext>
            </a:extLst>
          </p:cNvPr>
          <p:cNvSpPr>
            <a:spLocks noGrp="1"/>
          </p:cNvSpPr>
          <p:nvPr>
            <p:ph type="title"/>
          </p:nvPr>
        </p:nvSpPr>
        <p:spPr>
          <a:xfrm>
            <a:off x="1905001" y="609600"/>
            <a:ext cx="8315208" cy="609600"/>
          </a:xfrm>
        </p:spPr>
        <p:txBody>
          <a:bodyPr/>
          <a:lstStyle/>
          <a:p>
            <a:r>
              <a:rPr lang="en-US" dirty="0">
                <a:solidFill>
                  <a:srgbClr val="0000FF"/>
                </a:solidFill>
                <a:cs typeface="Arial"/>
              </a:rPr>
              <a:t>Close-Out</a:t>
            </a:r>
            <a:endParaRPr lang="en-US" dirty="0">
              <a:solidFill>
                <a:srgbClr val="0000FF"/>
              </a:solidFill>
            </a:endParaRPr>
          </a:p>
        </p:txBody>
      </p:sp>
      <p:sp>
        <p:nvSpPr>
          <p:cNvPr id="3" name="Content Placeholder 2">
            <a:extLst>
              <a:ext uri="{FF2B5EF4-FFF2-40B4-BE49-F238E27FC236}">
                <a16:creationId xmlns:a16="http://schemas.microsoft.com/office/drawing/2014/main" id="{36505B69-233B-43A7-9772-4A3FC2A2DC64}"/>
              </a:ext>
            </a:extLst>
          </p:cNvPr>
          <p:cNvSpPr>
            <a:spLocks noGrp="1"/>
          </p:cNvSpPr>
          <p:nvPr>
            <p:ph idx="1"/>
          </p:nvPr>
        </p:nvSpPr>
        <p:spPr/>
        <p:txBody>
          <a:bodyPr>
            <a:normAutofit fontScale="70000" lnSpcReduction="20000"/>
          </a:bodyPr>
          <a:lstStyle/>
          <a:p>
            <a:pPr>
              <a:buClr>
                <a:srgbClr val="C00000"/>
              </a:buClr>
            </a:pPr>
            <a:r>
              <a:rPr lang="en-US" sz="2400" dirty="0">
                <a:ea typeface="+mn-lt"/>
                <a:cs typeface="+mn-lt"/>
              </a:rPr>
              <a:t>Final Transactions, ASAP following the event:</a:t>
            </a:r>
          </a:p>
          <a:p>
            <a:pPr lvl="1">
              <a:buClr>
                <a:srgbClr val="C00000"/>
              </a:buClr>
            </a:pPr>
            <a:r>
              <a:rPr lang="en-US" sz="2400" b="0" dirty="0">
                <a:ea typeface="+mn-lt"/>
                <a:cs typeface="+mn-lt"/>
              </a:rPr>
              <a:t>Turn in all cash payments received.</a:t>
            </a:r>
          </a:p>
          <a:p>
            <a:pPr lvl="1">
              <a:buClr>
                <a:srgbClr val="C00000"/>
              </a:buClr>
            </a:pPr>
            <a:r>
              <a:rPr lang="en-US" sz="2400" b="0" dirty="0">
                <a:ea typeface="+mn-lt"/>
                <a:cs typeface="+mn-lt"/>
              </a:rPr>
              <a:t>Turn in all vendor invoices and packing slips.</a:t>
            </a:r>
          </a:p>
          <a:p>
            <a:pPr lvl="1">
              <a:buClr>
                <a:srgbClr val="C00000"/>
              </a:buClr>
            </a:pPr>
            <a:r>
              <a:rPr lang="en-US" sz="2400" b="0" dirty="0">
                <a:ea typeface="+mn-lt"/>
                <a:cs typeface="+mn-lt"/>
              </a:rPr>
              <a:t>Turn in receipts for purchases made. </a:t>
            </a:r>
          </a:p>
          <a:p>
            <a:pPr lvl="1">
              <a:buClr>
                <a:srgbClr val="C00000"/>
              </a:buClr>
            </a:pPr>
            <a:r>
              <a:rPr lang="en-US" sz="2400" b="0" dirty="0">
                <a:ea typeface="+mn-lt"/>
                <a:cs typeface="+mn-lt"/>
              </a:rPr>
              <a:t>Turn in any paperwork.</a:t>
            </a:r>
          </a:p>
          <a:p>
            <a:pPr>
              <a:buClr>
                <a:srgbClr val="C00000"/>
              </a:buClr>
            </a:pPr>
            <a:endParaRPr lang="en-US" sz="2400" b="0" dirty="0">
              <a:ea typeface="+mn-lt"/>
              <a:cs typeface="+mn-lt"/>
            </a:endParaRPr>
          </a:p>
          <a:p>
            <a:pPr>
              <a:buClr>
                <a:srgbClr val="C00000"/>
              </a:buClr>
            </a:pPr>
            <a:r>
              <a:rPr lang="en-US" sz="2400" dirty="0">
                <a:ea typeface="+mn-lt"/>
                <a:cs typeface="+mn-lt"/>
              </a:rPr>
              <a:t>Hosting an After-Action Meeting</a:t>
            </a:r>
          </a:p>
          <a:p>
            <a:pPr lvl="1">
              <a:buClr>
                <a:srgbClr val="C00000"/>
              </a:buClr>
            </a:pPr>
            <a:r>
              <a:rPr lang="en-US" sz="2400" b="0" dirty="0">
                <a:ea typeface="+mn-lt"/>
                <a:cs typeface="+mn-lt"/>
              </a:rPr>
              <a:t>The Project Officer/Activity Director will be able to properly evaluate the success of the event and seek recommendations for improvements for next year</a:t>
            </a:r>
          </a:p>
          <a:p>
            <a:pPr lvl="1">
              <a:buClr>
                <a:srgbClr val="C00000"/>
              </a:buClr>
            </a:pPr>
            <a:r>
              <a:rPr lang="en-US" sz="2400" b="0" dirty="0">
                <a:ea typeface="+mn-lt"/>
                <a:cs typeface="+mn-lt"/>
              </a:rPr>
              <a:t>Have the staff provide both positive and negative feedback</a:t>
            </a:r>
          </a:p>
          <a:p>
            <a:pPr lvl="1">
              <a:buClr>
                <a:srgbClr val="C00000"/>
              </a:buClr>
            </a:pPr>
            <a:r>
              <a:rPr lang="en-US" sz="2400" b="0" dirty="0">
                <a:ea typeface="+mn-lt"/>
                <a:cs typeface="+mn-lt"/>
              </a:rPr>
              <a:t>The leadership for next year would like to continue what is right and fix what is wrong</a:t>
            </a:r>
          </a:p>
          <a:p>
            <a:pPr lvl="1">
              <a:buClr>
                <a:srgbClr val="C00000"/>
              </a:buClr>
            </a:pPr>
            <a:endParaRPr lang="en-US" sz="2400" b="0" dirty="0">
              <a:ea typeface="+mn-lt"/>
              <a:cs typeface="+mn-lt"/>
            </a:endParaRPr>
          </a:p>
          <a:p>
            <a:pPr>
              <a:buClr>
                <a:srgbClr val="C00000"/>
              </a:buClr>
            </a:pPr>
            <a:r>
              <a:rPr lang="en-US" sz="2400" dirty="0">
                <a:ea typeface="+mn-lt"/>
                <a:cs typeface="+mn-lt"/>
              </a:rPr>
              <a:t>Complete a Final Activity Report</a:t>
            </a:r>
          </a:p>
          <a:p>
            <a:pPr lvl="1">
              <a:buClr>
                <a:srgbClr val="C00000"/>
              </a:buClr>
            </a:pPr>
            <a:r>
              <a:rPr lang="en-US" sz="2400" b="0" dirty="0">
                <a:ea typeface="+mn-lt"/>
                <a:cs typeface="+mn-lt"/>
              </a:rPr>
              <a:t>Complete a closing report with as much detail as possible</a:t>
            </a:r>
          </a:p>
          <a:p>
            <a:pPr lvl="1">
              <a:buClr>
                <a:srgbClr val="C00000"/>
              </a:buClr>
            </a:pPr>
            <a:r>
              <a:rPr lang="en-US" sz="2400" b="0" dirty="0">
                <a:ea typeface="+mn-lt"/>
                <a:cs typeface="+mn-lt"/>
              </a:rPr>
              <a:t>Use the CAP memorandum template</a:t>
            </a:r>
          </a:p>
          <a:p>
            <a:pPr lvl="1">
              <a:buClr>
                <a:srgbClr val="C00000"/>
              </a:buClr>
            </a:pPr>
            <a:r>
              <a:rPr lang="en-US" sz="2400" b="0" dirty="0">
                <a:ea typeface="+mn-lt"/>
                <a:cs typeface="+mn-lt"/>
              </a:rPr>
              <a:t>Be sure to include final numbers, recommendation for facility, program and staff, and a suggestion for the next project officer if the current one will not be returning to that duty</a:t>
            </a:r>
          </a:p>
          <a:p>
            <a:pPr>
              <a:buClr>
                <a:srgbClr val="C00000"/>
              </a:buClr>
            </a:pPr>
            <a:endParaRPr lang="en-US" sz="2400" b="0" dirty="0">
              <a:ea typeface="+mn-lt"/>
              <a:cs typeface="+mn-lt"/>
            </a:endParaRPr>
          </a:p>
          <a:p>
            <a:pPr>
              <a:buClr>
                <a:srgbClr val="C00000"/>
              </a:buClr>
            </a:pPr>
            <a:endParaRPr lang="en-US" sz="2400" b="0" dirty="0">
              <a:ea typeface="+mn-lt"/>
              <a:cs typeface="+mn-lt"/>
            </a:endParaRPr>
          </a:p>
        </p:txBody>
      </p:sp>
    </p:spTree>
    <p:extLst>
      <p:ext uri="{BB962C8B-B14F-4D97-AF65-F5344CB8AC3E}">
        <p14:creationId xmlns:p14="http://schemas.microsoft.com/office/powerpoint/2010/main" val="28991915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34477-E2C9-044A-A1E3-5E7862BE5DF8}"/>
              </a:ext>
            </a:extLst>
          </p:cNvPr>
          <p:cNvSpPr>
            <a:spLocks noGrp="1"/>
          </p:cNvSpPr>
          <p:nvPr>
            <p:ph type="title"/>
          </p:nvPr>
        </p:nvSpPr>
        <p:spPr/>
        <p:txBody>
          <a:bodyPr/>
          <a:lstStyle/>
          <a:p>
            <a:r>
              <a:rPr lang="en-US" dirty="0">
                <a:solidFill>
                  <a:srgbClr val="0000FF"/>
                </a:solidFill>
              </a:rPr>
              <a:t>Administration &amp; Continuity</a:t>
            </a:r>
          </a:p>
        </p:txBody>
      </p:sp>
      <p:sp>
        <p:nvSpPr>
          <p:cNvPr id="3" name="Content Placeholder 2">
            <a:extLst>
              <a:ext uri="{FF2B5EF4-FFF2-40B4-BE49-F238E27FC236}">
                <a16:creationId xmlns:a16="http://schemas.microsoft.com/office/drawing/2014/main" id="{DEAA2D50-AA5D-7C4F-9334-C6339D92AD31}"/>
              </a:ext>
            </a:extLst>
          </p:cNvPr>
          <p:cNvSpPr>
            <a:spLocks noGrp="1"/>
          </p:cNvSpPr>
          <p:nvPr>
            <p:ph idx="1"/>
          </p:nvPr>
        </p:nvSpPr>
        <p:spPr/>
        <p:txBody>
          <a:bodyPr/>
          <a:lstStyle/>
          <a:p>
            <a:pPr>
              <a:buClr>
                <a:srgbClr val="C00000"/>
              </a:buClr>
            </a:pPr>
            <a:r>
              <a:rPr lang="en-US" sz="2400" dirty="0"/>
              <a:t>Continuity Book</a:t>
            </a:r>
          </a:p>
          <a:p>
            <a:pPr lvl="1">
              <a:buClr>
                <a:srgbClr val="C00000"/>
              </a:buClr>
            </a:pPr>
            <a:r>
              <a:rPr lang="en-US" sz="2400" b="0" dirty="0"/>
              <a:t>Reference book/Guide</a:t>
            </a:r>
          </a:p>
          <a:p>
            <a:pPr lvl="1">
              <a:buClr>
                <a:srgbClr val="C00000"/>
              </a:buClr>
            </a:pPr>
            <a:r>
              <a:rPr lang="en-US" sz="2400" b="0" dirty="0"/>
              <a:t>Developed by an incumbent</a:t>
            </a:r>
          </a:p>
          <a:p>
            <a:pPr lvl="1">
              <a:buClr>
                <a:srgbClr val="C00000"/>
              </a:buClr>
            </a:pPr>
            <a:r>
              <a:rPr lang="en-US" sz="2400" b="0" dirty="0"/>
              <a:t>Passed to the successor</a:t>
            </a:r>
          </a:p>
          <a:p>
            <a:pPr lvl="1">
              <a:buClr>
                <a:srgbClr val="C00000"/>
              </a:buClr>
            </a:pPr>
            <a:r>
              <a:rPr lang="en-US" sz="2400" b="0" dirty="0"/>
              <a:t>Stop “reinventing the wheel”</a:t>
            </a:r>
          </a:p>
          <a:p>
            <a:pPr>
              <a:buClr>
                <a:srgbClr val="C00000"/>
              </a:buClr>
            </a:pPr>
            <a:endParaRPr lang="en-US" sz="2400" dirty="0"/>
          </a:p>
          <a:p>
            <a:pPr>
              <a:buClr>
                <a:srgbClr val="C00000"/>
              </a:buClr>
            </a:pPr>
            <a:r>
              <a:rPr lang="en-US" sz="2400" dirty="0"/>
              <a:t>See sample OneNote or Google document</a:t>
            </a:r>
          </a:p>
        </p:txBody>
      </p:sp>
    </p:spTree>
    <p:extLst>
      <p:ext uri="{BB962C8B-B14F-4D97-AF65-F5344CB8AC3E}">
        <p14:creationId xmlns:p14="http://schemas.microsoft.com/office/powerpoint/2010/main" val="30945308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34477-E2C9-044A-A1E3-5E7862BE5DF8}"/>
              </a:ext>
            </a:extLst>
          </p:cNvPr>
          <p:cNvSpPr>
            <a:spLocks noGrp="1"/>
          </p:cNvSpPr>
          <p:nvPr>
            <p:ph type="title"/>
          </p:nvPr>
        </p:nvSpPr>
        <p:spPr/>
        <p:txBody>
          <a:bodyPr/>
          <a:lstStyle/>
          <a:p>
            <a:r>
              <a:rPr lang="en-US" dirty="0">
                <a:solidFill>
                  <a:srgbClr val="0000FF"/>
                </a:solidFill>
              </a:rPr>
              <a:t>Administration &amp; Continuity</a:t>
            </a:r>
          </a:p>
        </p:txBody>
      </p:sp>
      <p:sp>
        <p:nvSpPr>
          <p:cNvPr id="3" name="Content Placeholder 2">
            <a:extLst>
              <a:ext uri="{FF2B5EF4-FFF2-40B4-BE49-F238E27FC236}">
                <a16:creationId xmlns:a16="http://schemas.microsoft.com/office/drawing/2014/main" id="{DEAA2D50-AA5D-7C4F-9334-C6339D92AD31}"/>
              </a:ext>
            </a:extLst>
          </p:cNvPr>
          <p:cNvSpPr>
            <a:spLocks noGrp="1"/>
          </p:cNvSpPr>
          <p:nvPr>
            <p:ph idx="1"/>
          </p:nvPr>
        </p:nvSpPr>
        <p:spPr/>
        <p:txBody>
          <a:bodyPr/>
          <a:lstStyle/>
          <a:p>
            <a:pPr>
              <a:buClr>
                <a:srgbClr val="C00000"/>
              </a:buClr>
            </a:pPr>
            <a:r>
              <a:rPr lang="en-US" sz="2400" dirty="0"/>
              <a:t>After Action Reports (AAR)</a:t>
            </a:r>
          </a:p>
          <a:p>
            <a:pPr lvl="1">
              <a:buClr>
                <a:srgbClr val="C00000"/>
              </a:buClr>
            </a:pPr>
            <a:r>
              <a:rPr lang="en-US" sz="2400" b="0" dirty="0"/>
              <a:t>What worked &amp; what didn’t</a:t>
            </a:r>
          </a:p>
          <a:p>
            <a:pPr lvl="1">
              <a:buClr>
                <a:srgbClr val="C00000"/>
              </a:buClr>
            </a:pPr>
            <a:r>
              <a:rPr lang="en-US" sz="2400" b="0" dirty="0"/>
              <a:t>Done ASAP after the event, while information and ideas are fresh and may be acted on</a:t>
            </a:r>
          </a:p>
          <a:p>
            <a:pPr>
              <a:buClr>
                <a:srgbClr val="C00000"/>
              </a:buClr>
            </a:pPr>
            <a:endParaRPr lang="en-US" sz="2400" dirty="0"/>
          </a:p>
          <a:p>
            <a:pPr>
              <a:buClr>
                <a:srgbClr val="C00000"/>
              </a:buClr>
            </a:pPr>
            <a:r>
              <a:rPr lang="en-US" sz="2400" dirty="0"/>
              <a:t>Objectives of AAR</a:t>
            </a:r>
          </a:p>
          <a:p>
            <a:pPr lvl="1">
              <a:buClr>
                <a:srgbClr val="C00000"/>
              </a:buClr>
            </a:pPr>
            <a:r>
              <a:rPr lang="en-US" sz="2400" b="0" dirty="0"/>
              <a:t>Identifying problematic issues and needs for improvement</a:t>
            </a:r>
          </a:p>
          <a:p>
            <a:pPr lvl="1">
              <a:buClr>
                <a:srgbClr val="C00000"/>
              </a:buClr>
            </a:pPr>
            <a:r>
              <a:rPr lang="en-US" sz="2400" b="0" dirty="0"/>
              <a:t>Proposing measures to counteract problematic elements</a:t>
            </a:r>
          </a:p>
          <a:p>
            <a:pPr lvl="1">
              <a:buClr>
                <a:srgbClr val="C00000"/>
              </a:buClr>
            </a:pPr>
            <a:r>
              <a:rPr lang="en-US" sz="2400" b="0" dirty="0"/>
              <a:t>Obtaining “lessons learned”</a:t>
            </a:r>
          </a:p>
          <a:p>
            <a:pPr>
              <a:buClr>
                <a:srgbClr val="C00000"/>
              </a:buClr>
            </a:pPr>
            <a:endParaRPr lang="en-US" sz="2400" dirty="0"/>
          </a:p>
          <a:p>
            <a:pPr>
              <a:buClr>
                <a:srgbClr val="C00000"/>
              </a:buClr>
            </a:pPr>
            <a:r>
              <a:rPr lang="en-US" sz="2400" dirty="0"/>
              <a:t>Include it in the Continuity Book/Records</a:t>
            </a:r>
          </a:p>
        </p:txBody>
      </p:sp>
    </p:spTree>
    <p:extLst>
      <p:ext uri="{BB962C8B-B14F-4D97-AF65-F5344CB8AC3E}">
        <p14:creationId xmlns:p14="http://schemas.microsoft.com/office/powerpoint/2010/main" val="6964395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3CBCE-D87B-496F-8C0E-788C086C4270}"/>
              </a:ext>
            </a:extLst>
          </p:cNvPr>
          <p:cNvSpPr>
            <a:spLocks noGrp="1"/>
          </p:cNvSpPr>
          <p:nvPr>
            <p:ph type="title"/>
          </p:nvPr>
        </p:nvSpPr>
        <p:spPr/>
        <p:txBody>
          <a:bodyPr/>
          <a:lstStyle/>
          <a:p>
            <a:r>
              <a:rPr lang="en-US" dirty="0">
                <a:ln>
                  <a:solidFill>
                    <a:srgbClr val="C00000"/>
                  </a:solidFill>
                </a:ln>
                <a:solidFill>
                  <a:srgbClr val="FFC000"/>
                </a:solidFill>
                <a:cs typeface="Arial"/>
              </a:rPr>
              <a:t>Class Activity</a:t>
            </a:r>
            <a:endParaRPr lang="en-US" dirty="0">
              <a:ln>
                <a:solidFill>
                  <a:srgbClr val="C00000"/>
                </a:solidFill>
              </a:ln>
              <a:solidFill>
                <a:srgbClr val="FFC000"/>
              </a:solidFill>
            </a:endParaRPr>
          </a:p>
        </p:txBody>
      </p:sp>
      <p:sp>
        <p:nvSpPr>
          <p:cNvPr id="3" name="Content Placeholder 2">
            <a:extLst>
              <a:ext uri="{FF2B5EF4-FFF2-40B4-BE49-F238E27FC236}">
                <a16:creationId xmlns:a16="http://schemas.microsoft.com/office/drawing/2014/main" id="{749CCB17-9F6B-4E39-9A09-5078B80A3E7E}"/>
              </a:ext>
            </a:extLst>
          </p:cNvPr>
          <p:cNvSpPr>
            <a:spLocks noGrp="1"/>
          </p:cNvSpPr>
          <p:nvPr>
            <p:ph idx="1"/>
          </p:nvPr>
        </p:nvSpPr>
        <p:spPr/>
        <p:txBody>
          <a:bodyPr/>
          <a:lstStyle/>
          <a:p>
            <a:pPr marR="12700">
              <a:spcBef>
                <a:spcPts val="0"/>
              </a:spcBef>
              <a:spcAft>
                <a:spcPts val="0"/>
              </a:spcAft>
              <a:buClr>
                <a:srgbClr val="C00000"/>
              </a:buClr>
              <a:tabLst>
                <a:tab pos="305435" algn="l"/>
              </a:tabLst>
            </a:pPr>
            <a:r>
              <a:rPr lang="en-US" sz="2400" kern="0" dirty="0">
                <a:effectLst/>
                <a:latin typeface="Arial" panose="020B0604020202020204" pitchFamily="34" charset="0"/>
                <a:ea typeface="Arial" panose="020B0604020202020204" pitchFamily="34" charset="0"/>
              </a:rPr>
              <a:t>Develop a plan to successfully conduct a wing conference including cost requirements.</a:t>
            </a:r>
          </a:p>
          <a:p>
            <a:pPr marR="12700" lvl="1">
              <a:spcBef>
                <a:spcPts val="0"/>
              </a:spcBef>
              <a:spcAft>
                <a:spcPts val="0"/>
              </a:spcAft>
              <a:buClr>
                <a:srgbClr val="C00000"/>
              </a:buClr>
              <a:tabLst>
                <a:tab pos="305435" algn="l"/>
              </a:tabLst>
            </a:pPr>
            <a:r>
              <a:rPr lang="en-US" sz="2400" b="0" kern="0" dirty="0">
                <a:effectLst/>
                <a:latin typeface="Arial" panose="020B0604020202020204" pitchFamily="34" charset="0"/>
                <a:ea typeface="Arial" panose="020B0604020202020204" pitchFamily="34" charset="0"/>
              </a:rPr>
              <a:t>Conference will be held in eight months.</a:t>
            </a:r>
            <a:endParaRPr lang="en-US" sz="2400" b="1" kern="0" dirty="0">
              <a:effectLst/>
              <a:latin typeface="Arial" panose="020B0604020202020204" pitchFamily="34" charset="0"/>
              <a:ea typeface="Arial" panose="020B0604020202020204" pitchFamily="34" charset="0"/>
            </a:endParaRPr>
          </a:p>
          <a:p>
            <a:pPr marR="12700" lvl="1">
              <a:spcBef>
                <a:spcPts val="0"/>
              </a:spcBef>
              <a:spcAft>
                <a:spcPts val="0"/>
              </a:spcAft>
              <a:buClr>
                <a:srgbClr val="C00000"/>
              </a:buClr>
              <a:tabLst>
                <a:tab pos="305435" algn="l"/>
              </a:tabLst>
            </a:pPr>
            <a:r>
              <a:rPr lang="en-US" sz="2400" b="0" kern="0" dirty="0">
                <a:effectLst/>
                <a:latin typeface="Arial" panose="020B0604020202020204" pitchFamily="34" charset="0"/>
                <a:ea typeface="Arial" panose="020B0604020202020204" pitchFamily="34" charset="0"/>
              </a:rPr>
              <a:t>Initial funds are $2,500 but conference should be self-sufficient.</a:t>
            </a:r>
            <a:endParaRPr lang="en-US" sz="2400" b="1" kern="0" dirty="0">
              <a:effectLst/>
              <a:latin typeface="Arial" panose="020B0604020202020204" pitchFamily="34" charset="0"/>
              <a:ea typeface="Arial" panose="020B0604020202020204" pitchFamily="34" charset="0"/>
            </a:endParaRPr>
          </a:p>
          <a:p>
            <a:pPr marR="12700" lvl="1">
              <a:spcBef>
                <a:spcPts val="0"/>
              </a:spcBef>
              <a:spcAft>
                <a:spcPts val="0"/>
              </a:spcAft>
              <a:buClr>
                <a:srgbClr val="C00000"/>
              </a:buClr>
              <a:tabLst>
                <a:tab pos="305435" algn="l"/>
              </a:tabLst>
            </a:pPr>
            <a:r>
              <a:rPr lang="en-US" sz="2400" b="0" kern="0" dirty="0">
                <a:effectLst/>
                <a:latin typeface="Arial" panose="020B0604020202020204" pitchFamily="34" charset="0"/>
                <a:ea typeface="Arial" panose="020B0604020202020204" pitchFamily="34" charset="0"/>
              </a:rPr>
              <a:t>No dinner will be held afterwards.</a:t>
            </a:r>
            <a:endParaRPr lang="en-US" sz="2400" b="1" kern="0" dirty="0">
              <a:effectLst/>
              <a:latin typeface="Arial" panose="020B0604020202020204" pitchFamily="34" charset="0"/>
              <a:ea typeface="Arial" panose="020B0604020202020204" pitchFamily="34" charset="0"/>
            </a:endParaRPr>
          </a:p>
          <a:p>
            <a:pPr marR="12700" lvl="1">
              <a:spcBef>
                <a:spcPts val="0"/>
              </a:spcBef>
              <a:spcAft>
                <a:spcPts val="0"/>
              </a:spcAft>
              <a:buClr>
                <a:srgbClr val="C00000"/>
              </a:buClr>
              <a:tabLst>
                <a:tab pos="305435" algn="l"/>
              </a:tabLst>
            </a:pPr>
            <a:r>
              <a:rPr lang="en-US" sz="2400" b="0" kern="0" dirty="0">
                <a:effectLst/>
                <a:latin typeface="Arial" panose="020B0604020202020204" pitchFamily="34" charset="0"/>
                <a:ea typeface="Arial" panose="020B0604020202020204" pitchFamily="34" charset="0"/>
              </a:rPr>
              <a:t>Last year’s conference had 100 members attend, 10% of wing membership.</a:t>
            </a:r>
            <a:endParaRPr lang="en-US" sz="2400" b="1" kern="0" dirty="0">
              <a:effectLst/>
              <a:latin typeface="Arial" panose="020B0604020202020204" pitchFamily="34" charset="0"/>
              <a:ea typeface="Arial" panose="020B0604020202020204" pitchFamily="34" charset="0"/>
            </a:endParaRPr>
          </a:p>
          <a:p>
            <a:pPr marR="12700" lvl="1">
              <a:spcBef>
                <a:spcPts val="0"/>
              </a:spcBef>
              <a:spcAft>
                <a:spcPts val="0"/>
              </a:spcAft>
              <a:buClr>
                <a:srgbClr val="C00000"/>
              </a:buClr>
              <a:tabLst>
                <a:tab pos="305435" algn="l"/>
              </a:tabLst>
            </a:pPr>
            <a:r>
              <a:rPr lang="en-US" sz="2400" b="0" kern="0" dirty="0">
                <a:effectLst/>
                <a:latin typeface="Arial" panose="020B0604020202020204" pitchFamily="34" charset="0"/>
                <a:ea typeface="Arial" panose="020B0604020202020204" pitchFamily="34" charset="0"/>
              </a:rPr>
              <a:t>Members who organized last year’s conference left no notes and are no longer involved in CAP.</a:t>
            </a:r>
            <a:endParaRPr lang="en-US" sz="2400" b="1" kern="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2340125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40963-E0C4-4CC0-A04B-1C29C822927A}"/>
              </a:ext>
            </a:extLst>
          </p:cNvPr>
          <p:cNvSpPr>
            <a:spLocks noGrp="1"/>
          </p:cNvSpPr>
          <p:nvPr>
            <p:ph type="title"/>
          </p:nvPr>
        </p:nvSpPr>
        <p:spPr>
          <a:xfrm>
            <a:off x="1905000" y="609600"/>
            <a:ext cx="8305800" cy="609600"/>
          </a:xfrm>
        </p:spPr>
        <p:txBody>
          <a:bodyPr/>
          <a:lstStyle/>
          <a:p>
            <a:pPr>
              <a:defRPr/>
            </a:pPr>
            <a:r>
              <a:rPr lang="en-US" dirty="0">
                <a:solidFill>
                  <a:srgbClr val="0000FF"/>
                </a:solidFill>
              </a:rPr>
              <a:t>What Questions Do You Have</a:t>
            </a:r>
          </a:p>
        </p:txBody>
      </p:sp>
      <p:pic>
        <p:nvPicPr>
          <p:cNvPr id="4" name="Google Shape;157;p29">
            <a:extLst>
              <a:ext uri="{FF2B5EF4-FFF2-40B4-BE49-F238E27FC236}">
                <a16:creationId xmlns:a16="http://schemas.microsoft.com/office/drawing/2014/main" id="{A051C68F-C7EB-734B-9442-79ABAB5A0FF0}"/>
              </a:ext>
            </a:extLst>
          </p:cNvPr>
          <p:cNvPicPr preferRelativeResize="0"/>
          <p:nvPr/>
        </p:nvPicPr>
        <p:blipFill rotWithShape="1">
          <a:blip r:embed="rId2">
            <a:alphaModFix/>
          </a:blip>
          <a:srcRect t="11992" r="14221" b="22113"/>
          <a:stretch/>
        </p:blipFill>
        <p:spPr>
          <a:xfrm>
            <a:off x="4953000" y="1524000"/>
            <a:ext cx="3694375" cy="4181125"/>
          </a:xfrm>
          <a:prstGeom prst="ellipse">
            <a:avLst/>
          </a:prstGeom>
          <a:ln>
            <a:noFill/>
          </a:ln>
          <a:effectLst>
            <a:softEdge rad="112500"/>
          </a:effectLst>
        </p:spPr>
      </p:pic>
      <p:sp>
        <p:nvSpPr>
          <p:cNvPr id="3" name="TextBox 2">
            <a:extLst>
              <a:ext uri="{FF2B5EF4-FFF2-40B4-BE49-F238E27FC236}">
                <a16:creationId xmlns:a16="http://schemas.microsoft.com/office/drawing/2014/main" id="{19C9FA11-2296-044C-97E1-44E4409E8393}"/>
              </a:ext>
            </a:extLst>
          </p:cNvPr>
          <p:cNvSpPr txBox="1"/>
          <p:nvPr/>
        </p:nvSpPr>
        <p:spPr>
          <a:xfrm>
            <a:off x="2682240" y="6138446"/>
            <a:ext cx="8871659" cy="338554"/>
          </a:xfrm>
          <a:prstGeom prst="rect">
            <a:avLst/>
          </a:prstGeom>
          <a:noFill/>
        </p:spPr>
        <p:txBody>
          <a:bodyPr wrap="none" rtlCol="0">
            <a:spAutoFit/>
          </a:bodyPr>
          <a:lstStyle/>
          <a:p>
            <a:r>
              <a:rPr lang="en-US" dirty="0">
                <a:solidFill>
                  <a:srgbClr val="C00000"/>
                </a:solidFill>
              </a:rPr>
              <a:t>Please complete the course check-out form prior to logging off: https://</a:t>
            </a:r>
            <a:r>
              <a:rPr lang="en-US" dirty="0" err="1">
                <a:solidFill>
                  <a:srgbClr val="C00000"/>
                </a:solidFill>
              </a:rPr>
              <a:t>forms.office.com</a:t>
            </a:r>
            <a:r>
              <a:rPr lang="en-US" dirty="0">
                <a:solidFill>
                  <a:srgbClr val="C00000"/>
                </a:solidFill>
              </a:rPr>
              <a:t>/r/vM6fQfbqMz</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prstGeom prst="rect">
            <a:avLst/>
          </a:prstGeom>
        </p:spPr>
        <p:txBody>
          <a:bodyPr spcFirstLastPara="1" vert="horz" wrap="square" lIns="121900" tIns="121900" rIns="121900" bIns="121900" numCol="1" anchor="t" anchorCtr="0" compatLnSpc="1">
            <a:prstTxWarp prst="textNoShape">
              <a:avLst/>
            </a:prstTxWarp>
            <a:noAutofit/>
          </a:bodyPr>
          <a:lstStyle/>
          <a:p>
            <a:r>
              <a:rPr lang="en" dirty="0">
                <a:solidFill>
                  <a:srgbClr val="0000FF"/>
                </a:solidFill>
              </a:rPr>
              <a:t>Discussion Question 1</a:t>
            </a:r>
            <a:endParaRPr dirty="0">
              <a:solidFill>
                <a:srgbClr val="0000FF"/>
              </a:solidFill>
            </a:endParaRPr>
          </a:p>
        </p:txBody>
      </p:sp>
      <p:sp>
        <p:nvSpPr>
          <p:cNvPr id="73" name="Google Shape;73;p15"/>
          <p:cNvSpPr txBox="1">
            <a:spLocks noGrp="1"/>
          </p:cNvSpPr>
          <p:nvPr>
            <p:ph idx="1"/>
          </p:nvPr>
        </p:nvSpPr>
        <p:spPr>
          <a:prstGeom prst="rect">
            <a:avLst/>
          </a:prstGeom>
        </p:spPr>
        <p:txBody>
          <a:bodyPr spcFirstLastPara="1" vert="horz" wrap="square" lIns="121900" tIns="121900" rIns="121900" bIns="121900" numCol="1" anchor="t" anchorCtr="0" compatLnSpc="1">
            <a:prstTxWarp prst="textNoShape">
              <a:avLst/>
            </a:prstTxWarp>
            <a:normAutofit/>
          </a:bodyPr>
          <a:lstStyle/>
          <a:p>
            <a:pPr marL="0" indent="0">
              <a:buClr>
                <a:srgbClr val="C00000"/>
              </a:buClr>
              <a:buSzPct val="100000"/>
              <a:buNone/>
            </a:pPr>
            <a:endParaRPr lang="en-US" sz="3200" b="0" i="1" dirty="0">
              <a:solidFill>
                <a:schemeClr val="tx1"/>
              </a:solidFill>
            </a:endParaRPr>
          </a:p>
          <a:p>
            <a:pPr marL="0" indent="0">
              <a:buClr>
                <a:srgbClr val="C00000"/>
              </a:buClr>
              <a:buSzPct val="100000"/>
              <a:buNone/>
            </a:pPr>
            <a:endParaRPr lang="en-US" sz="3200" b="0" i="1" dirty="0">
              <a:solidFill>
                <a:schemeClr val="tx1"/>
              </a:solidFill>
            </a:endParaRPr>
          </a:p>
          <a:p>
            <a:pPr marL="0" indent="0">
              <a:buClr>
                <a:srgbClr val="C00000"/>
              </a:buClr>
              <a:buSzPct val="100000"/>
              <a:buNone/>
            </a:pPr>
            <a:endParaRPr lang="en-US" sz="3200" b="0" i="1" dirty="0">
              <a:solidFill>
                <a:schemeClr val="tx1"/>
              </a:solidFill>
            </a:endParaRPr>
          </a:p>
          <a:p>
            <a:pPr marL="0" indent="0">
              <a:buClr>
                <a:srgbClr val="C00000"/>
              </a:buClr>
              <a:buSzPct val="100000"/>
              <a:buNone/>
            </a:pPr>
            <a:r>
              <a:rPr lang="en-US" sz="3200" b="0" i="1" dirty="0">
                <a:solidFill>
                  <a:schemeClr val="tx1"/>
                </a:solidFill>
              </a:rPr>
              <a:t>	What are some large-scale CAP activities or events that would involve planning?</a:t>
            </a:r>
            <a:endParaRPr sz="3200" b="0" i="1" dirty="0">
              <a:solidFill>
                <a:schemeClr val="tx1"/>
              </a:solidFill>
            </a:endParaRPr>
          </a:p>
        </p:txBody>
      </p:sp>
    </p:spTree>
    <p:extLst>
      <p:ext uri="{BB962C8B-B14F-4D97-AF65-F5344CB8AC3E}">
        <p14:creationId xmlns:p14="http://schemas.microsoft.com/office/powerpoint/2010/main" val="26084063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3CBCE-D87B-496F-8C0E-788C086C4270}"/>
              </a:ext>
            </a:extLst>
          </p:cNvPr>
          <p:cNvSpPr>
            <a:spLocks noGrp="1"/>
          </p:cNvSpPr>
          <p:nvPr>
            <p:ph type="title"/>
          </p:nvPr>
        </p:nvSpPr>
        <p:spPr/>
        <p:txBody>
          <a:bodyPr/>
          <a:lstStyle/>
          <a:p>
            <a:pPr marR="12700">
              <a:spcBef>
                <a:spcPts val="0"/>
              </a:spcBef>
              <a:spcAft>
                <a:spcPts val="0"/>
              </a:spcAft>
              <a:buClr>
                <a:srgbClr val="C00000"/>
              </a:buClr>
              <a:tabLst>
                <a:tab pos="305435" algn="l"/>
              </a:tabLst>
            </a:pPr>
            <a:r>
              <a:rPr lang="en-US" dirty="0">
                <a:solidFill>
                  <a:srgbClr val="0000FF"/>
                </a:solidFill>
                <a:latin typeface="Arial" panose="020B0604020202020204" pitchFamily="34" charset="0"/>
                <a:ea typeface="Arial" panose="020B0604020202020204" pitchFamily="34" charset="0"/>
              </a:rPr>
              <a:t>Resources and Guides:</a:t>
            </a:r>
          </a:p>
        </p:txBody>
      </p:sp>
      <p:sp>
        <p:nvSpPr>
          <p:cNvPr id="3" name="Content Placeholder 2">
            <a:extLst>
              <a:ext uri="{FF2B5EF4-FFF2-40B4-BE49-F238E27FC236}">
                <a16:creationId xmlns:a16="http://schemas.microsoft.com/office/drawing/2014/main" id="{749CCB17-9F6B-4E39-9A09-5078B80A3E7E}"/>
              </a:ext>
            </a:extLst>
          </p:cNvPr>
          <p:cNvSpPr>
            <a:spLocks noGrp="1"/>
          </p:cNvSpPr>
          <p:nvPr>
            <p:ph idx="1"/>
          </p:nvPr>
        </p:nvSpPr>
        <p:spPr/>
        <p:txBody>
          <a:bodyPr/>
          <a:lstStyle/>
          <a:p>
            <a:pPr marL="400050" marR="12700">
              <a:spcBef>
                <a:spcPts val="0"/>
              </a:spcBef>
              <a:spcAft>
                <a:spcPts val="0"/>
              </a:spcAft>
              <a:buClr>
                <a:srgbClr val="C00000"/>
              </a:buClr>
              <a:buFont typeface="+mj-lt"/>
              <a:buAutoNum type="arabicPeriod"/>
              <a:tabLst>
                <a:tab pos="305435" algn="l"/>
              </a:tabLst>
            </a:pPr>
            <a:r>
              <a:rPr lang="en-US" dirty="0">
                <a:latin typeface="Arial" panose="020B0604020202020204" pitchFamily="34" charset="0"/>
                <a:ea typeface="Arial" panose="020B0604020202020204" pitchFamily="34" charset="0"/>
              </a:rPr>
              <a:t>Apricot by Personify</a:t>
            </a:r>
          </a:p>
          <a:p>
            <a:pPr marL="400050" marR="12700">
              <a:spcBef>
                <a:spcPts val="0"/>
              </a:spcBef>
              <a:spcAft>
                <a:spcPts val="0"/>
              </a:spcAft>
              <a:buClr>
                <a:srgbClr val="C00000"/>
              </a:buClr>
              <a:buFont typeface="+mj-lt"/>
              <a:buAutoNum type="arabicPeriod"/>
              <a:tabLst>
                <a:tab pos="305435" algn="l"/>
              </a:tabLst>
            </a:pPr>
            <a:endParaRPr lang="en-US" dirty="0">
              <a:latin typeface="Arial" panose="020B0604020202020204" pitchFamily="34" charset="0"/>
              <a:ea typeface="Arial" panose="020B0604020202020204" pitchFamily="34" charset="0"/>
            </a:endParaRPr>
          </a:p>
          <a:p>
            <a:pPr marL="400050" marR="12700">
              <a:spcBef>
                <a:spcPts val="0"/>
              </a:spcBef>
              <a:spcAft>
                <a:spcPts val="0"/>
              </a:spcAft>
              <a:buClr>
                <a:srgbClr val="C00000"/>
              </a:buClr>
              <a:buFont typeface="+mj-lt"/>
              <a:buAutoNum type="arabicPeriod"/>
              <a:tabLst>
                <a:tab pos="305435" algn="l"/>
              </a:tabLst>
            </a:pPr>
            <a:r>
              <a:rPr lang="en-US" dirty="0">
                <a:latin typeface="Arial" panose="020B0604020202020204" pitchFamily="34" charset="0"/>
                <a:ea typeface="Arial" panose="020B0604020202020204" pitchFamily="34" charset="0"/>
              </a:rPr>
              <a:t>Eventbrite: Blog on event planning</a:t>
            </a:r>
          </a:p>
          <a:p>
            <a:pPr marL="400050" marR="12700">
              <a:spcBef>
                <a:spcPts val="0"/>
              </a:spcBef>
              <a:spcAft>
                <a:spcPts val="0"/>
              </a:spcAft>
              <a:buClr>
                <a:srgbClr val="C00000"/>
              </a:buClr>
              <a:buFont typeface="+mj-lt"/>
              <a:buAutoNum type="arabicPeriod"/>
              <a:tabLst>
                <a:tab pos="305435" algn="l"/>
              </a:tabLst>
            </a:pPr>
            <a:endParaRPr lang="en-US" dirty="0">
              <a:latin typeface="Arial" panose="020B0604020202020204" pitchFamily="34" charset="0"/>
              <a:ea typeface="Arial" panose="020B0604020202020204" pitchFamily="34" charset="0"/>
            </a:endParaRPr>
          </a:p>
          <a:p>
            <a:pPr marL="400050" marR="12700">
              <a:spcBef>
                <a:spcPts val="0"/>
              </a:spcBef>
              <a:spcAft>
                <a:spcPts val="0"/>
              </a:spcAft>
              <a:buClr>
                <a:srgbClr val="C00000"/>
              </a:buClr>
              <a:buFont typeface="+mj-lt"/>
              <a:buAutoNum type="arabicPeriod"/>
              <a:tabLst>
                <a:tab pos="305435" algn="l"/>
              </a:tabLst>
            </a:pPr>
            <a:r>
              <a:rPr lang="en-US" dirty="0">
                <a:latin typeface="Arial" panose="020B0604020202020204" pitchFamily="34" charset="0"/>
                <a:ea typeface="Arial" panose="020B0604020202020204" pitchFamily="34" charset="0"/>
              </a:rPr>
              <a:t>CAPP4, Event Planner Guide</a:t>
            </a:r>
          </a:p>
          <a:p>
            <a:pPr marL="400050" marR="12700">
              <a:spcBef>
                <a:spcPts val="0"/>
              </a:spcBef>
              <a:spcAft>
                <a:spcPts val="0"/>
              </a:spcAft>
              <a:buClr>
                <a:srgbClr val="C00000"/>
              </a:buClr>
              <a:buFont typeface="+mj-lt"/>
              <a:buAutoNum type="arabicPeriod"/>
              <a:tabLst>
                <a:tab pos="305435" algn="l"/>
              </a:tabLst>
            </a:pPr>
            <a:endParaRPr lang="en-US" dirty="0">
              <a:latin typeface="Arial" panose="020B0604020202020204" pitchFamily="34" charset="0"/>
              <a:ea typeface="Arial" panose="020B0604020202020204" pitchFamily="34" charset="0"/>
            </a:endParaRPr>
          </a:p>
          <a:p>
            <a:pPr marL="400050" marR="12700">
              <a:spcBef>
                <a:spcPts val="0"/>
              </a:spcBef>
              <a:spcAft>
                <a:spcPts val="0"/>
              </a:spcAft>
              <a:buClr>
                <a:srgbClr val="C00000"/>
              </a:buClr>
              <a:buFont typeface="+mj-lt"/>
              <a:buAutoNum type="arabicPeriod"/>
              <a:tabLst>
                <a:tab pos="305435" algn="l"/>
              </a:tabLst>
            </a:pPr>
            <a:r>
              <a:rPr lang="en-US" dirty="0">
                <a:latin typeface="Arial" panose="020B0604020202020204" pitchFamily="34" charset="0"/>
                <a:ea typeface="Arial" panose="020B0604020202020204" pitchFamily="34" charset="0"/>
              </a:rPr>
              <a:t>CAPP3, Guide to CAP Protocol</a:t>
            </a:r>
          </a:p>
          <a:p>
            <a:pPr marL="400050" marR="12700">
              <a:spcBef>
                <a:spcPts val="0"/>
              </a:spcBef>
              <a:spcAft>
                <a:spcPts val="0"/>
              </a:spcAft>
              <a:buClr>
                <a:srgbClr val="C00000"/>
              </a:buClr>
              <a:buFont typeface="+mj-lt"/>
              <a:buAutoNum type="arabicPeriod"/>
              <a:tabLst>
                <a:tab pos="305435" algn="l"/>
              </a:tabLst>
            </a:pPr>
            <a:endParaRPr lang="en-US" dirty="0">
              <a:latin typeface="Arial" panose="020B0604020202020204" pitchFamily="34" charset="0"/>
              <a:ea typeface="Arial" panose="020B0604020202020204" pitchFamily="34" charset="0"/>
            </a:endParaRPr>
          </a:p>
          <a:p>
            <a:pPr marL="400050" marR="12700">
              <a:spcBef>
                <a:spcPts val="0"/>
              </a:spcBef>
              <a:spcAft>
                <a:spcPts val="0"/>
              </a:spcAft>
              <a:buClr>
                <a:srgbClr val="C00000"/>
              </a:buClr>
              <a:buFont typeface="+mj-lt"/>
              <a:buAutoNum type="arabicPeriod"/>
              <a:tabLst>
                <a:tab pos="305435" algn="l"/>
              </a:tabLst>
            </a:pPr>
            <a:r>
              <a:rPr lang="en-US" dirty="0">
                <a:latin typeface="Arial" panose="020B0604020202020204" pitchFamily="34" charset="0"/>
                <a:ea typeface="Arial" panose="020B0604020202020204" pitchFamily="34" charset="0"/>
              </a:rPr>
              <a:t>Federal Emergency Management Agency, Incident Management Handbook, FEMA B-761, November 2017</a:t>
            </a:r>
          </a:p>
          <a:p>
            <a:pPr marL="400050" marR="12700">
              <a:spcBef>
                <a:spcPts val="0"/>
              </a:spcBef>
              <a:spcAft>
                <a:spcPts val="0"/>
              </a:spcAft>
              <a:buClr>
                <a:srgbClr val="C00000"/>
              </a:buClr>
              <a:buFont typeface="+mj-lt"/>
              <a:buAutoNum type="arabicPeriod"/>
              <a:tabLst>
                <a:tab pos="305435" algn="l"/>
              </a:tabLst>
            </a:pPr>
            <a:endParaRPr lang="en-US" dirty="0">
              <a:latin typeface="Arial" panose="020B0604020202020204" pitchFamily="34" charset="0"/>
              <a:ea typeface="Arial" panose="020B0604020202020204" pitchFamily="34" charset="0"/>
            </a:endParaRPr>
          </a:p>
          <a:p>
            <a:pPr marL="400050" marR="12700">
              <a:spcBef>
                <a:spcPts val="0"/>
              </a:spcBef>
              <a:spcAft>
                <a:spcPts val="0"/>
              </a:spcAft>
              <a:buClr>
                <a:srgbClr val="C00000"/>
              </a:buClr>
              <a:buFont typeface="+mj-lt"/>
              <a:buAutoNum type="arabicPeriod"/>
              <a:tabLst>
                <a:tab pos="305435" algn="l"/>
              </a:tabLst>
            </a:pPr>
            <a:r>
              <a:rPr lang="en-US" dirty="0">
                <a:latin typeface="Arial" panose="020B0604020202020204" pitchFamily="34" charset="0"/>
                <a:ea typeface="Arial" panose="020B0604020202020204" pitchFamily="34" charset="0"/>
              </a:rPr>
              <a:t>"The After-Action Review". </a:t>
            </a:r>
            <a:r>
              <a:rPr lang="en-US" dirty="0" err="1">
                <a:latin typeface="Arial" panose="020B0604020202020204" pitchFamily="34" charset="0"/>
                <a:ea typeface="Arial" panose="020B0604020202020204" pitchFamily="34" charset="0"/>
              </a:rPr>
              <a:t>www.au.af.mil</a:t>
            </a:r>
            <a:r>
              <a:rPr lang="en-US" dirty="0">
                <a:latin typeface="Arial" panose="020B0604020202020204" pitchFamily="34" charset="0"/>
                <a:ea typeface="Arial" panose="020B0604020202020204" pitchFamily="34" charset="0"/>
              </a:rPr>
              <a:t>.</a:t>
            </a:r>
          </a:p>
          <a:p>
            <a:pPr marL="400050" marR="12700">
              <a:spcBef>
                <a:spcPts val="0"/>
              </a:spcBef>
              <a:spcAft>
                <a:spcPts val="0"/>
              </a:spcAft>
              <a:buClr>
                <a:srgbClr val="C00000"/>
              </a:buClr>
              <a:buFont typeface="+mj-lt"/>
              <a:buAutoNum type="arabicPeriod"/>
              <a:tabLst>
                <a:tab pos="305435" algn="l"/>
              </a:tabLst>
            </a:pPr>
            <a:endParaRPr lang="en-US" dirty="0">
              <a:latin typeface="Arial" panose="020B0604020202020204" pitchFamily="34" charset="0"/>
              <a:ea typeface="Arial" panose="020B0604020202020204" pitchFamily="34" charset="0"/>
            </a:endParaRPr>
          </a:p>
          <a:p>
            <a:pPr marL="400050" marR="12700">
              <a:spcBef>
                <a:spcPts val="0"/>
              </a:spcBef>
              <a:spcAft>
                <a:spcPts val="0"/>
              </a:spcAft>
              <a:buClr>
                <a:srgbClr val="C00000"/>
              </a:buClr>
              <a:buFont typeface="+mj-lt"/>
              <a:buAutoNum type="arabicPeriod"/>
              <a:tabLst>
                <a:tab pos="305435" algn="l"/>
              </a:tabLst>
            </a:pPr>
            <a:r>
              <a:rPr lang="en-US" dirty="0">
                <a:latin typeface="Arial" panose="020B0604020202020204" pitchFamily="34" charset="0"/>
                <a:ea typeface="Arial" panose="020B0604020202020204" pitchFamily="34" charset="0"/>
              </a:rPr>
              <a:t>US Army A Leader's Guide to After-Action Reviews (TC25-20)</a:t>
            </a:r>
            <a:endParaRPr lang="en-US" b="1" kern="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464334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prstGeom prst="rect">
            <a:avLst/>
          </a:prstGeom>
        </p:spPr>
        <p:txBody>
          <a:bodyPr spcFirstLastPara="1" vert="horz" wrap="square" lIns="121900" tIns="121900" rIns="121900" bIns="121900" numCol="1" anchor="t" anchorCtr="0" compatLnSpc="1">
            <a:prstTxWarp prst="textNoShape">
              <a:avLst/>
            </a:prstTxWarp>
            <a:noAutofit/>
          </a:bodyPr>
          <a:lstStyle/>
          <a:p>
            <a:r>
              <a:rPr lang="en" dirty="0">
                <a:solidFill>
                  <a:srgbClr val="0000FF"/>
                </a:solidFill>
              </a:rPr>
              <a:t>How is Planning Related to Success?</a:t>
            </a:r>
            <a:endParaRPr dirty="0">
              <a:solidFill>
                <a:srgbClr val="0000FF"/>
              </a:solidFill>
            </a:endParaRPr>
          </a:p>
        </p:txBody>
      </p:sp>
      <p:sp>
        <p:nvSpPr>
          <p:cNvPr id="73" name="Google Shape;73;p15"/>
          <p:cNvSpPr txBox="1">
            <a:spLocks noGrp="1"/>
          </p:cNvSpPr>
          <p:nvPr>
            <p:ph idx="1"/>
          </p:nvPr>
        </p:nvSpPr>
        <p:spPr>
          <a:prstGeom prst="rect">
            <a:avLst/>
          </a:prstGeom>
        </p:spPr>
        <p:txBody>
          <a:bodyPr spcFirstLastPara="1" vert="horz" wrap="square" lIns="121900" tIns="121900" rIns="121900" bIns="121900" numCol="1" anchor="t" anchorCtr="0" compatLnSpc="1">
            <a:prstTxWarp prst="textNoShape">
              <a:avLst/>
            </a:prstTxWarp>
            <a:normAutofit lnSpcReduction="10000"/>
          </a:bodyPr>
          <a:lstStyle/>
          <a:p>
            <a:pPr indent="-406390">
              <a:buClr>
                <a:srgbClr val="C00000"/>
              </a:buClr>
              <a:buSzPct val="100000"/>
            </a:pPr>
            <a:r>
              <a:rPr lang="en-US" sz="2400" b="0" dirty="0">
                <a:solidFill>
                  <a:schemeClr val="tx1"/>
                </a:solidFill>
              </a:rPr>
              <a:t>Wing/region conferences</a:t>
            </a:r>
          </a:p>
          <a:p>
            <a:pPr indent="-406390">
              <a:buClr>
                <a:srgbClr val="C00000"/>
              </a:buClr>
              <a:buSzPct val="100000"/>
            </a:pPr>
            <a:endParaRPr lang="en-US" sz="2400" b="0" dirty="0">
              <a:solidFill>
                <a:schemeClr val="tx1"/>
              </a:solidFill>
            </a:endParaRPr>
          </a:p>
          <a:p>
            <a:pPr indent="-406390">
              <a:buClr>
                <a:srgbClr val="C00000"/>
              </a:buClr>
              <a:buSzPct val="100000"/>
            </a:pPr>
            <a:r>
              <a:rPr lang="en-US" sz="2400" b="0" dirty="0">
                <a:solidFill>
                  <a:schemeClr val="tx1"/>
                </a:solidFill>
              </a:rPr>
              <a:t>Wing/region award dinners</a:t>
            </a:r>
          </a:p>
          <a:p>
            <a:pPr indent="-406390">
              <a:buClr>
                <a:srgbClr val="C00000"/>
              </a:buClr>
              <a:buSzPct val="100000"/>
            </a:pPr>
            <a:endParaRPr lang="en-US" sz="2400" b="0" dirty="0">
              <a:solidFill>
                <a:schemeClr val="tx1"/>
              </a:solidFill>
            </a:endParaRPr>
          </a:p>
          <a:p>
            <a:pPr indent="-406390">
              <a:buClr>
                <a:srgbClr val="C00000"/>
              </a:buClr>
              <a:buSzPct val="100000"/>
            </a:pPr>
            <a:r>
              <a:rPr lang="en-US" sz="2400" b="0" dirty="0">
                <a:solidFill>
                  <a:schemeClr val="tx1"/>
                </a:solidFill>
              </a:rPr>
              <a:t>SAREX</a:t>
            </a:r>
          </a:p>
          <a:p>
            <a:pPr indent="-406390">
              <a:buClr>
                <a:srgbClr val="C00000"/>
              </a:buClr>
              <a:buSzPct val="100000"/>
            </a:pPr>
            <a:endParaRPr lang="en-US" sz="2400" b="0" dirty="0">
              <a:solidFill>
                <a:schemeClr val="tx1"/>
              </a:solidFill>
            </a:endParaRPr>
          </a:p>
          <a:p>
            <a:pPr indent="-406390">
              <a:buClr>
                <a:srgbClr val="C00000"/>
              </a:buClr>
              <a:buSzPct val="100000"/>
            </a:pPr>
            <a:r>
              <a:rPr lang="en-US" sz="2400" b="0" dirty="0">
                <a:solidFill>
                  <a:schemeClr val="tx1"/>
                </a:solidFill>
              </a:rPr>
              <a:t>PD training sessions</a:t>
            </a:r>
          </a:p>
          <a:p>
            <a:pPr indent="-406390">
              <a:buClr>
                <a:srgbClr val="C00000"/>
              </a:buClr>
              <a:buSzPct val="100000"/>
            </a:pPr>
            <a:endParaRPr lang="en-US" sz="2400" b="0" dirty="0">
              <a:solidFill>
                <a:schemeClr val="tx1"/>
              </a:solidFill>
            </a:endParaRPr>
          </a:p>
          <a:p>
            <a:pPr indent="-406390">
              <a:buClr>
                <a:srgbClr val="C00000"/>
              </a:buClr>
              <a:buSzPct val="100000"/>
            </a:pPr>
            <a:r>
              <a:rPr lang="en-US" sz="2400" b="0" dirty="0">
                <a:solidFill>
                  <a:schemeClr val="tx1"/>
                </a:solidFill>
              </a:rPr>
              <a:t>Community ceremonies</a:t>
            </a:r>
          </a:p>
          <a:p>
            <a:pPr indent="-406390">
              <a:buClr>
                <a:srgbClr val="C00000"/>
              </a:buClr>
              <a:buSzPct val="100000"/>
            </a:pPr>
            <a:endParaRPr lang="en-US" sz="2400" b="0" dirty="0">
              <a:solidFill>
                <a:schemeClr val="tx1"/>
              </a:solidFill>
            </a:endParaRPr>
          </a:p>
          <a:p>
            <a:pPr indent="-406390">
              <a:buClr>
                <a:srgbClr val="C00000"/>
              </a:buClr>
              <a:buSzPct val="100000"/>
            </a:pPr>
            <a:r>
              <a:rPr lang="en-US" sz="2400" b="0" dirty="0">
                <a:solidFill>
                  <a:schemeClr val="tx1"/>
                </a:solidFill>
              </a:rPr>
              <a:t>Unit/wing/region supported activities</a:t>
            </a:r>
            <a:endParaRPr sz="2400" b="0" dirty="0">
              <a:solidFill>
                <a:schemeClr val="tx1"/>
              </a:solidFill>
            </a:endParaRPr>
          </a:p>
        </p:txBody>
      </p:sp>
    </p:spTree>
    <p:extLst>
      <p:ext uri="{BB962C8B-B14F-4D97-AF65-F5344CB8AC3E}">
        <p14:creationId xmlns:p14="http://schemas.microsoft.com/office/powerpoint/2010/main" val="3937100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prstGeom prst="rect">
            <a:avLst/>
          </a:prstGeom>
        </p:spPr>
        <p:txBody>
          <a:bodyPr spcFirstLastPara="1" vert="horz" wrap="square" lIns="121900" tIns="121900" rIns="121900" bIns="121900" numCol="1" anchor="t" anchorCtr="0" compatLnSpc="1">
            <a:prstTxWarp prst="textNoShape">
              <a:avLst/>
            </a:prstTxWarp>
            <a:noAutofit/>
          </a:bodyPr>
          <a:lstStyle/>
          <a:p>
            <a:r>
              <a:rPr lang="en-US" dirty="0">
                <a:solidFill>
                  <a:srgbClr val="0000FF"/>
                </a:solidFill>
              </a:rPr>
              <a:t>Bonus Discussion Question</a:t>
            </a:r>
            <a:endParaRPr dirty="0">
              <a:solidFill>
                <a:srgbClr val="0000FF"/>
              </a:solidFill>
            </a:endParaRPr>
          </a:p>
        </p:txBody>
      </p:sp>
      <p:sp>
        <p:nvSpPr>
          <p:cNvPr id="73" name="Google Shape;73;p15"/>
          <p:cNvSpPr txBox="1">
            <a:spLocks noGrp="1"/>
          </p:cNvSpPr>
          <p:nvPr>
            <p:ph idx="1"/>
          </p:nvPr>
        </p:nvSpPr>
        <p:spPr>
          <a:prstGeom prst="rect">
            <a:avLst/>
          </a:prstGeom>
        </p:spPr>
        <p:txBody>
          <a:bodyPr spcFirstLastPara="1" vert="horz" wrap="square" lIns="121900" tIns="121900" rIns="121900" bIns="121900" numCol="1" anchor="t" anchorCtr="0" compatLnSpc="1">
            <a:prstTxWarp prst="textNoShape">
              <a:avLst/>
            </a:prstTxWarp>
            <a:normAutofit/>
          </a:bodyPr>
          <a:lstStyle/>
          <a:p>
            <a:pPr marL="0" indent="0">
              <a:buClr>
                <a:srgbClr val="C00000"/>
              </a:buClr>
              <a:buSzPct val="100000"/>
              <a:buNone/>
            </a:pPr>
            <a:endParaRPr lang="en-US" sz="3200" b="0" i="1" dirty="0">
              <a:solidFill>
                <a:schemeClr val="tx1"/>
              </a:solidFill>
            </a:endParaRPr>
          </a:p>
          <a:p>
            <a:pPr marL="0" indent="0">
              <a:buClr>
                <a:srgbClr val="C00000"/>
              </a:buClr>
              <a:buSzPct val="100000"/>
              <a:buNone/>
            </a:pPr>
            <a:endParaRPr lang="en-US" sz="3200" b="0" i="1" dirty="0">
              <a:solidFill>
                <a:schemeClr val="tx1"/>
              </a:solidFill>
            </a:endParaRPr>
          </a:p>
          <a:p>
            <a:pPr marL="0" indent="0">
              <a:buClr>
                <a:srgbClr val="C00000"/>
              </a:buClr>
              <a:buSzPct val="100000"/>
              <a:buNone/>
            </a:pPr>
            <a:endParaRPr lang="en-US" sz="3200" b="0" i="1" dirty="0">
              <a:solidFill>
                <a:schemeClr val="tx1"/>
              </a:solidFill>
            </a:endParaRPr>
          </a:p>
          <a:p>
            <a:pPr marL="0" indent="0">
              <a:buClr>
                <a:srgbClr val="C00000"/>
              </a:buClr>
              <a:buSzPct val="100000"/>
              <a:buNone/>
            </a:pPr>
            <a:r>
              <a:rPr lang="en-US" sz="3200" b="0" i="1" dirty="0">
                <a:solidFill>
                  <a:schemeClr val="tx1"/>
                </a:solidFill>
              </a:rPr>
              <a:t>Why Hold Activities?</a:t>
            </a:r>
            <a:endParaRPr sz="3200" b="0" i="1" dirty="0">
              <a:solidFill>
                <a:schemeClr val="tx1"/>
              </a:solidFill>
            </a:endParaRPr>
          </a:p>
        </p:txBody>
      </p:sp>
    </p:spTree>
    <p:extLst>
      <p:ext uri="{BB962C8B-B14F-4D97-AF65-F5344CB8AC3E}">
        <p14:creationId xmlns:p14="http://schemas.microsoft.com/office/powerpoint/2010/main" val="1305671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prstGeom prst="rect">
            <a:avLst/>
          </a:prstGeom>
        </p:spPr>
        <p:txBody>
          <a:bodyPr spcFirstLastPara="1" vert="horz" wrap="square" lIns="121900" tIns="121900" rIns="121900" bIns="121900" numCol="1" anchor="t" anchorCtr="0" compatLnSpc="1">
            <a:prstTxWarp prst="textNoShape">
              <a:avLst/>
            </a:prstTxWarp>
            <a:noAutofit/>
          </a:bodyPr>
          <a:lstStyle/>
          <a:p>
            <a:r>
              <a:rPr lang="en" dirty="0">
                <a:solidFill>
                  <a:srgbClr val="0000FF"/>
                </a:solidFill>
              </a:rPr>
              <a:t>Why Hold Activities?</a:t>
            </a:r>
            <a:endParaRPr dirty="0">
              <a:solidFill>
                <a:srgbClr val="0000FF"/>
              </a:solidFill>
            </a:endParaRPr>
          </a:p>
        </p:txBody>
      </p:sp>
      <p:sp>
        <p:nvSpPr>
          <p:cNvPr id="73" name="Google Shape;73;p15"/>
          <p:cNvSpPr txBox="1">
            <a:spLocks noGrp="1"/>
          </p:cNvSpPr>
          <p:nvPr>
            <p:ph idx="1"/>
          </p:nvPr>
        </p:nvSpPr>
        <p:spPr>
          <a:xfrm>
            <a:off x="2438400" y="1524000"/>
            <a:ext cx="9144000" cy="4876800"/>
          </a:xfrm>
          <a:prstGeom prst="rect">
            <a:avLst/>
          </a:prstGeom>
        </p:spPr>
        <p:txBody>
          <a:bodyPr spcFirstLastPara="1" vert="horz" wrap="square" lIns="121900" tIns="121900" rIns="121900" bIns="121900" numCol="1" anchor="t" anchorCtr="0" compatLnSpc="1">
            <a:prstTxWarp prst="textNoShape">
              <a:avLst/>
            </a:prstTxWarp>
            <a:normAutofit fontScale="85000" lnSpcReduction="10000"/>
          </a:bodyPr>
          <a:lstStyle/>
          <a:p>
            <a:pPr indent="-406390">
              <a:buClr>
                <a:srgbClr val="C00000"/>
              </a:buClr>
              <a:buSzPct val="100000"/>
            </a:pPr>
            <a:r>
              <a:rPr lang="en" sz="2400" b="0" dirty="0">
                <a:solidFill>
                  <a:schemeClr val="tx1"/>
                </a:solidFill>
              </a:rPr>
              <a:t>Activities are important to support the three missions of the Civil Air Patrol. </a:t>
            </a:r>
            <a:endParaRPr sz="2400" b="0" dirty="0">
              <a:solidFill>
                <a:schemeClr val="tx1"/>
              </a:solidFill>
            </a:endParaRPr>
          </a:p>
          <a:p>
            <a:pPr lvl="1">
              <a:spcBef>
                <a:spcPts val="0"/>
              </a:spcBef>
              <a:buClr>
                <a:srgbClr val="C00000"/>
              </a:buClr>
            </a:pPr>
            <a:r>
              <a:rPr lang="en" sz="2400" b="0" i="1" dirty="0">
                <a:solidFill>
                  <a:schemeClr val="tx1"/>
                </a:solidFill>
              </a:rPr>
              <a:t>SAREXs</a:t>
            </a:r>
            <a:endParaRPr sz="2400" b="0" i="1" dirty="0">
              <a:solidFill>
                <a:schemeClr val="tx1"/>
              </a:solidFill>
            </a:endParaRPr>
          </a:p>
          <a:p>
            <a:pPr lvl="1">
              <a:spcBef>
                <a:spcPts val="0"/>
              </a:spcBef>
              <a:buClr>
                <a:srgbClr val="C00000"/>
              </a:buClr>
            </a:pPr>
            <a:r>
              <a:rPr lang="en" sz="2400" b="0" i="1" dirty="0">
                <a:solidFill>
                  <a:schemeClr val="tx1"/>
                </a:solidFill>
              </a:rPr>
              <a:t>Cadet activities</a:t>
            </a:r>
            <a:endParaRPr sz="2400" b="0" i="1" dirty="0">
              <a:solidFill>
                <a:schemeClr val="tx1"/>
              </a:solidFill>
            </a:endParaRPr>
          </a:p>
          <a:p>
            <a:pPr lvl="1">
              <a:spcBef>
                <a:spcPts val="0"/>
              </a:spcBef>
              <a:buClr>
                <a:srgbClr val="C00000"/>
              </a:buClr>
            </a:pPr>
            <a:r>
              <a:rPr lang="en" sz="2400" b="0" i="1" dirty="0">
                <a:solidFill>
                  <a:schemeClr val="tx1"/>
                </a:solidFill>
              </a:rPr>
              <a:t>Aerospace Education opportunities</a:t>
            </a:r>
          </a:p>
          <a:p>
            <a:pPr lvl="1">
              <a:spcBef>
                <a:spcPts val="0"/>
              </a:spcBef>
              <a:buClr>
                <a:srgbClr val="C00000"/>
              </a:buClr>
            </a:pPr>
            <a:r>
              <a:rPr lang="en" sz="2400" b="0" i="1" dirty="0">
                <a:solidFill>
                  <a:schemeClr val="tx1"/>
                </a:solidFill>
              </a:rPr>
              <a:t>Conferences</a:t>
            </a:r>
          </a:p>
          <a:p>
            <a:pPr lvl="1">
              <a:spcBef>
                <a:spcPts val="0"/>
              </a:spcBef>
              <a:buClr>
                <a:srgbClr val="C00000"/>
              </a:buClr>
            </a:pPr>
            <a:endParaRPr sz="2400" b="0" dirty="0">
              <a:solidFill>
                <a:schemeClr val="tx1"/>
              </a:solidFill>
            </a:endParaRPr>
          </a:p>
          <a:p>
            <a:pPr indent="-406390">
              <a:buClr>
                <a:srgbClr val="C00000"/>
              </a:buClr>
              <a:buSzPct val="100000"/>
            </a:pPr>
            <a:r>
              <a:rPr lang="en" sz="2400" b="0" dirty="0">
                <a:solidFill>
                  <a:schemeClr val="tx1"/>
                </a:solidFill>
              </a:rPr>
              <a:t>Specific and well-defined objectives</a:t>
            </a:r>
          </a:p>
          <a:p>
            <a:pPr indent="-406390">
              <a:buClr>
                <a:srgbClr val="C00000"/>
              </a:buClr>
              <a:buSzPct val="100000"/>
            </a:pPr>
            <a:endParaRPr sz="2400" b="0" dirty="0">
              <a:solidFill>
                <a:schemeClr val="tx1"/>
              </a:solidFill>
            </a:endParaRPr>
          </a:p>
          <a:p>
            <a:pPr indent="-406390">
              <a:buClr>
                <a:srgbClr val="C00000"/>
              </a:buClr>
              <a:buSzPct val="100000"/>
            </a:pPr>
            <a:r>
              <a:rPr lang="en" sz="2400" b="0" dirty="0">
                <a:solidFill>
                  <a:schemeClr val="tx1"/>
                </a:solidFill>
              </a:rPr>
              <a:t>Ask,  “Does this supplement programs?”</a:t>
            </a:r>
          </a:p>
          <a:p>
            <a:pPr indent="-406390">
              <a:buClr>
                <a:srgbClr val="C00000"/>
              </a:buClr>
              <a:buSzPct val="100000"/>
            </a:pPr>
            <a:endParaRPr lang="en" sz="2400" b="0" dirty="0">
              <a:solidFill>
                <a:schemeClr val="tx1"/>
              </a:solidFill>
            </a:endParaRPr>
          </a:p>
          <a:p>
            <a:pPr indent="-406390">
              <a:buClr>
                <a:srgbClr val="C00000"/>
              </a:buClr>
              <a:buSzPct val="100000"/>
            </a:pPr>
            <a:r>
              <a:rPr lang="en" sz="2400" b="0" dirty="0">
                <a:solidFill>
                  <a:schemeClr val="tx1"/>
                </a:solidFill>
              </a:rPr>
              <a:t>It is not the responsibility of a unit or wing to provide events just to have them.</a:t>
            </a:r>
          </a:p>
          <a:p>
            <a:pPr indent="-406390">
              <a:buClr>
                <a:srgbClr val="C00000"/>
              </a:buClr>
              <a:buSzPct val="100000"/>
            </a:pPr>
            <a:endParaRPr lang="en" sz="2400" b="0" dirty="0">
              <a:solidFill>
                <a:schemeClr val="tx1"/>
              </a:solidFill>
            </a:endParaRPr>
          </a:p>
          <a:p>
            <a:pPr marL="468313" indent="-530225">
              <a:buClr>
                <a:srgbClr val="C00000"/>
              </a:buClr>
              <a:buSzPct val="100000"/>
              <a:tabLst>
                <a:tab pos="393700" algn="l"/>
              </a:tabLst>
            </a:pPr>
            <a:r>
              <a:rPr lang="en" sz="2400" b="0" dirty="0">
                <a:solidFill>
                  <a:schemeClr val="tx1"/>
                </a:solidFill>
              </a:rPr>
              <a:t>Activities are planned to assist leaders in accomplishing goals and mission objectives. </a:t>
            </a:r>
            <a:endParaRPr sz="2400" b="0" dirty="0">
              <a:solidFill>
                <a:schemeClr val="tx1"/>
              </a:solidFill>
            </a:endParaRPr>
          </a:p>
        </p:txBody>
      </p:sp>
    </p:spTree>
    <p:extLst>
      <p:ext uri="{BB962C8B-B14F-4D97-AF65-F5344CB8AC3E}">
        <p14:creationId xmlns:p14="http://schemas.microsoft.com/office/powerpoint/2010/main" val="3406382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prstGeom prst="rect">
            <a:avLst/>
          </a:prstGeom>
        </p:spPr>
        <p:txBody>
          <a:bodyPr spcFirstLastPara="1" vert="horz" wrap="square" lIns="121900" tIns="121900" rIns="121900" bIns="121900" numCol="1" anchor="t" anchorCtr="0" compatLnSpc="1">
            <a:prstTxWarp prst="textNoShape">
              <a:avLst/>
            </a:prstTxWarp>
            <a:noAutofit/>
          </a:bodyPr>
          <a:lstStyle/>
          <a:p>
            <a:r>
              <a:rPr lang="en" dirty="0">
                <a:solidFill>
                  <a:srgbClr val="0000FF"/>
                </a:solidFill>
              </a:rPr>
              <a:t>Discussion Question 2</a:t>
            </a:r>
            <a:endParaRPr dirty="0">
              <a:solidFill>
                <a:srgbClr val="0000FF"/>
              </a:solidFill>
            </a:endParaRPr>
          </a:p>
        </p:txBody>
      </p:sp>
      <p:sp>
        <p:nvSpPr>
          <p:cNvPr id="73" name="Google Shape;73;p15"/>
          <p:cNvSpPr txBox="1">
            <a:spLocks noGrp="1"/>
          </p:cNvSpPr>
          <p:nvPr>
            <p:ph idx="1"/>
          </p:nvPr>
        </p:nvSpPr>
        <p:spPr>
          <a:prstGeom prst="rect">
            <a:avLst/>
          </a:prstGeom>
        </p:spPr>
        <p:txBody>
          <a:bodyPr spcFirstLastPara="1" vert="horz" wrap="square" lIns="121900" tIns="121900" rIns="121900" bIns="121900" numCol="1" anchor="t" anchorCtr="0" compatLnSpc="1">
            <a:prstTxWarp prst="textNoShape">
              <a:avLst/>
            </a:prstTxWarp>
            <a:normAutofit/>
          </a:bodyPr>
          <a:lstStyle/>
          <a:p>
            <a:pPr marL="0" indent="0">
              <a:buClr>
                <a:srgbClr val="C00000"/>
              </a:buClr>
              <a:buSzPct val="100000"/>
              <a:buNone/>
            </a:pPr>
            <a:endParaRPr lang="en-US" sz="3200" b="0" i="1" dirty="0">
              <a:solidFill>
                <a:schemeClr val="tx1"/>
              </a:solidFill>
            </a:endParaRPr>
          </a:p>
          <a:p>
            <a:pPr marL="0" indent="0">
              <a:buClr>
                <a:srgbClr val="C00000"/>
              </a:buClr>
              <a:buSzPct val="100000"/>
              <a:buNone/>
            </a:pPr>
            <a:endParaRPr lang="en-US" sz="3200" b="0" i="1" dirty="0">
              <a:solidFill>
                <a:schemeClr val="tx1"/>
              </a:solidFill>
            </a:endParaRPr>
          </a:p>
          <a:p>
            <a:pPr marL="0" indent="0">
              <a:buClr>
                <a:srgbClr val="C00000"/>
              </a:buClr>
              <a:buSzPct val="100000"/>
              <a:buNone/>
            </a:pPr>
            <a:endParaRPr lang="en-US" sz="3200" b="0" i="1" dirty="0">
              <a:solidFill>
                <a:schemeClr val="tx1"/>
              </a:solidFill>
            </a:endParaRPr>
          </a:p>
          <a:p>
            <a:pPr marL="0" indent="0">
              <a:buClr>
                <a:srgbClr val="C00000"/>
              </a:buClr>
              <a:buSzPct val="100000"/>
              <a:buNone/>
            </a:pPr>
            <a:r>
              <a:rPr lang="en-US" sz="3200" b="0" i="1" dirty="0">
                <a:solidFill>
                  <a:schemeClr val="tx1"/>
                </a:solidFill>
              </a:rPr>
              <a:t>	What is the importance of planning to ensure a successful activity?</a:t>
            </a:r>
            <a:endParaRPr sz="3200" b="0" i="1" dirty="0">
              <a:solidFill>
                <a:schemeClr val="tx1"/>
              </a:solidFill>
            </a:endParaRPr>
          </a:p>
        </p:txBody>
      </p:sp>
    </p:spTree>
    <p:extLst>
      <p:ext uri="{BB962C8B-B14F-4D97-AF65-F5344CB8AC3E}">
        <p14:creationId xmlns:p14="http://schemas.microsoft.com/office/powerpoint/2010/main" val="239189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prstGeom prst="rect">
            <a:avLst/>
          </a:prstGeom>
        </p:spPr>
        <p:txBody>
          <a:bodyPr spcFirstLastPara="1" vert="horz" wrap="square" lIns="121900" tIns="121900" rIns="121900" bIns="121900" numCol="1" anchor="t" anchorCtr="0" compatLnSpc="1">
            <a:prstTxWarp prst="textNoShape">
              <a:avLst/>
            </a:prstTxWarp>
            <a:noAutofit/>
          </a:bodyPr>
          <a:lstStyle/>
          <a:p>
            <a:r>
              <a:rPr lang="en" dirty="0">
                <a:solidFill>
                  <a:srgbClr val="0000FF"/>
                </a:solidFill>
              </a:rPr>
              <a:t>How is Planning Related to Success?</a:t>
            </a:r>
            <a:endParaRPr dirty="0">
              <a:solidFill>
                <a:srgbClr val="0000FF"/>
              </a:solidFill>
            </a:endParaRPr>
          </a:p>
        </p:txBody>
      </p:sp>
      <p:sp>
        <p:nvSpPr>
          <p:cNvPr id="73" name="Google Shape;73;p15"/>
          <p:cNvSpPr txBox="1">
            <a:spLocks noGrp="1"/>
          </p:cNvSpPr>
          <p:nvPr>
            <p:ph idx="1"/>
          </p:nvPr>
        </p:nvSpPr>
        <p:spPr>
          <a:prstGeom prst="rect">
            <a:avLst/>
          </a:prstGeom>
        </p:spPr>
        <p:txBody>
          <a:bodyPr spcFirstLastPara="1" vert="horz" wrap="square" lIns="121900" tIns="121900" rIns="121900" bIns="121900" numCol="1" anchor="t" anchorCtr="0" compatLnSpc="1">
            <a:prstTxWarp prst="textNoShape">
              <a:avLst/>
            </a:prstTxWarp>
            <a:normAutofit fontScale="92500" lnSpcReduction="20000"/>
          </a:bodyPr>
          <a:lstStyle/>
          <a:p>
            <a:pPr indent="-406390">
              <a:buClr>
                <a:srgbClr val="C00000"/>
              </a:buClr>
              <a:buSzPct val="100000"/>
            </a:pPr>
            <a:r>
              <a:rPr lang="en-US" sz="2000" b="0" dirty="0">
                <a:solidFill>
                  <a:schemeClr val="tx1"/>
                </a:solidFill>
              </a:rPr>
              <a:t>Provide good training for members</a:t>
            </a:r>
          </a:p>
          <a:p>
            <a:pPr indent="-406390">
              <a:buClr>
                <a:srgbClr val="C00000"/>
              </a:buClr>
              <a:buSzPct val="100000"/>
            </a:pPr>
            <a:endParaRPr lang="en-US" sz="2000" b="0" dirty="0">
              <a:solidFill>
                <a:schemeClr val="tx1"/>
              </a:solidFill>
            </a:endParaRPr>
          </a:p>
          <a:p>
            <a:pPr indent="-406390">
              <a:buClr>
                <a:srgbClr val="C00000"/>
              </a:buClr>
              <a:buSzPct val="100000"/>
            </a:pPr>
            <a:r>
              <a:rPr lang="en-US" sz="2000" b="0" dirty="0">
                <a:solidFill>
                  <a:schemeClr val="tx1"/>
                </a:solidFill>
              </a:rPr>
              <a:t>Morale</a:t>
            </a:r>
          </a:p>
          <a:p>
            <a:pPr indent="-406390">
              <a:buClr>
                <a:srgbClr val="C00000"/>
              </a:buClr>
              <a:buSzPct val="100000"/>
            </a:pPr>
            <a:endParaRPr lang="en-US" sz="2000" b="0" dirty="0">
              <a:solidFill>
                <a:schemeClr val="tx1"/>
              </a:solidFill>
            </a:endParaRPr>
          </a:p>
          <a:p>
            <a:pPr indent="-406390">
              <a:buClr>
                <a:srgbClr val="C00000"/>
              </a:buClr>
              <a:buSzPct val="100000"/>
            </a:pPr>
            <a:r>
              <a:rPr lang="en-US" sz="2000" b="0" dirty="0">
                <a:solidFill>
                  <a:schemeClr val="tx1"/>
                </a:solidFill>
              </a:rPr>
              <a:t>Safe event</a:t>
            </a:r>
          </a:p>
          <a:p>
            <a:pPr indent="-406390">
              <a:buClr>
                <a:srgbClr val="C00000"/>
              </a:buClr>
              <a:buSzPct val="100000"/>
            </a:pPr>
            <a:endParaRPr lang="en-US" sz="2000" b="0" dirty="0">
              <a:solidFill>
                <a:schemeClr val="tx1"/>
              </a:solidFill>
            </a:endParaRPr>
          </a:p>
          <a:p>
            <a:pPr indent="-406390">
              <a:buClr>
                <a:srgbClr val="C00000"/>
              </a:buClr>
              <a:buSzPct val="100000"/>
            </a:pPr>
            <a:r>
              <a:rPr lang="en-US" sz="2000" b="0" dirty="0">
                <a:solidFill>
                  <a:schemeClr val="tx1"/>
                </a:solidFill>
              </a:rPr>
              <a:t>Cost effectiveness</a:t>
            </a:r>
          </a:p>
          <a:p>
            <a:pPr indent="-406390">
              <a:buClr>
                <a:srgbClr val="C00000"/>
              </a:buClr>
              <a:buSzPct val="100000"/>
            </a:pPr>
            <a:endParaRPr lang="en-US" sz="2000" b="0" dirty="0">
              <a:solidFill>
                <a:schemeClr val="tx1"/>
              </a:solidFill>
            </a:endParaRPr>
          </a:p>
          <a:p>
            <a:pPr indent="-406390">
              <a:buClr>
                <a:srgbClr val="C00000"/>
              </a:buClr>
              <a:buSzPct val="100000"/>
            </a:pPr>
            <a:r>
              <a:rPr lang="en-US" sz="2000" b="0" dirty="0">
                <a:solidFill>
                  <a:schemeClr val="tx1"/>
                </a:solidFill>
              </a:rPr>
              <a:t>Continued involvement in future events</a:t>
            </a:r>
          </a:p>
          <a:p>
            <a:pPr indent="-406390">
              <a:buClr>
                <a:srgbClr val="C00000"/>
              </a:buClr>
              <a:buSzPct val="100000"/>
            </a:pPr>
            <a:endParaRPr lang="en-US" sz="2000" b="0" dirty="0">
              <a:solidFill>
                <a:schemeClr val="tx1"/>
              </a:solidFill>
            </a:endParaRPr>
          </a:p>
          <a:p>
            <a:pPr indent="-406390">
              <a:buClr>
                <a:srgbClr val="C00000"/>
              </a:buClr>
              <a:buSzPct val="100000"/>
            </a:pPr>
            <a:r>
              <a:rPr lang="en-US" sz="2000" b="0" dirty="0">
                <a:solidFill>
                  <a:schemeClr val="tx1"/>
                </a:solidFill>
              </a:rPr>
              <a:t>Community support/relations</a:t>
            </a:r>
          </a:p>
          <a:p>
            <a:pPr indent="-406390">
              <a:buClr>
                <a:srgbClr val="C00000"/>
              </a:buClr>
              <a:buSzPct val="100000"/>
            </a:pPr>
            <a:endParaRPr lang="en-US" sz="2000" b="0" dirty="0">
              <a:solidFill>
                <a:schemeClr val="tx1"/>
              </a:solidFill>
            </a:endParaRPr>
          </a:p>
          <a:p>
            <a:pPr indent="-406390">
              <a:buClr>
                <a:srgbClr val="C00000"/>
              </a:buClr>
              <a:buSzPct val="100000"/>
            </a:pPr>
            <a:r>
              <a:rPr lang="en-US" sz="2000" b="0" dirty="0">
                <a:solidFill>
                  <a:schemeClr val="tx1"/>
                </a:solidFill>
              </a:rPr>
              <a:t>Save lives</a:t>
            </a:r>
          </a:p>
          <a:p>
            <a:pPr indent="-406390">
              <a:buClr>
                <a:srgbClr val="C00000"/>
              </a:buClr>
              <a:buSzPct val="100000"/>
            </a:pPr>
            <a:endParaRPr lang="en-US" sz="2000" b="0" dirty="0">
              <a:solidFill>
                <a:schemeClr val="tx1"/>
              </a:solidFill>
            </a:endParaRPr>
          </a:p>
          <a:p>
            <a:pPr indent="-406390">
              <a:buClr>
                <a:srgbClr val="C00000"/>
              </a:buClr>
              <a:buSzPct val="100000"/>
            </a:pPr>
            <a:r>
              <a:rPr lang="en-US" sz="2000" b="0" dirty="0">
                <a:solidFill>
                  <a:schemeClr val="tx1"/>
                </a:solidFill>
              </a:rPr>
              <a:t>Support goals of local unit, wing, region or national levels</a:t>
            </a:r>
            <a:endParaRPr sz="2000" b="0" dirty="0">
              <a:solidFill>
                <a:schemeClr val="tx1"/>
              </a:solidFill>
            </a:endParaRPr>
          </a:p>
        </p:txBody>
      </p:sp>
    </p:spTree>
    <p:extLst>
      <p:ext uri="{BB962C8B-B14F-4D97-AF65-F5344CB8AC3E}">
        <p14:creationId xmlns:p14="http://schemas.microsoft.com/office/powerpoint/2010/main" val="1408639536"/>
      </p:ext>
    </p:extLst>
  </p:cSld>
  <p:clrMapOvr>
    <a:masterClrMapping/>
  </p:clrMapOvr>
</p:sld>
</file>

<file path=ppt/theme/theme1.xml><?xml version="1.0" encoding="utf-8"?>
<a:theme xmlns:a="http://schemas.openxmlformats.org/drawingml/2006/main" name="Sky">
  <a:themeElements>
    <a:clrScheme name="Sk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k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BauerBodni Titl BT"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BauerBodni Titl BT" pitchFamily="82" charset="0"/>
          </a:defRPr>
        </a:defPPr>
      </a:lstStyle>
    </a:lnDef>
  </a:objectDefaults>
  <a:extraClrSchemeLst>
    <a:extraClrScheme>
      <a:clrScheme name="Sk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k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k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k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k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k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k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k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k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k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k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k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stEdited xmlns="8a75eac6-2528-45f6-86ca-cd380f751e85" xsi:nil="true"/>
    <Last_x0020_Edited_x0020_2 xmlns="8a75eac6-2528-45f6-86ca-cd380f751e8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B8D584752D46746B29AC2EA00EF0630" ma:contentTypeVersion="14" ma:contentTypeDescription="Create a new document." ma:contentTypeScope="" ma:versionID="a79edf73fa1bb0a9b10bebaf7324d20e">
  <xsd:schema xmlns:xsd="http://www.w3.org/2001/XMLSchema" xmlns:xs="http://www.w3.org/2001/XMLSchema" xmlns:p="http://schemas.microsoft.com/office/2006/metadata/properties" xmlns:ns2="b2f39499-a9ab-4cb1-bb2b-e95835c239ec" xmlns:ns3="8a75eac6-2528-45f6-86ca-cd380f751e85" targetNamespace="http://schemas.microsoft.com/office/2006/metadata/properties" ma:root="true" ma:fieldsID="64d87abcebbf19ea93c9b4275190ba05" ns2:_="" ns3:_="">
    <xsd:import namespace="b2f39499-a9ab-4cb1-bb2b-e95835c239ec"/>
    <xsd:import namespace="8a75eac6-2528-45f6-86ca-cd380f751e8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LastEdited" minOccurs="0"/>
                <xsd:element ref="ns3:Last_x0020_Edited_x0020_2" minOccurs="0"/>
                <xsd:element ref="ns3:Last_x0020_Edited_x0020_2_x003a_Last_x0020_Edit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f39499-a9ab-4cb1-bb2b-e95835c239e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a75eac6-2528-45f6-86ca-cd380f751e8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astEdited" ma:index="19" nillable="true" ma:displayName="Last Edited" ma:format="DateOnly" ma:internalName="LastEdited">
      <xsd:simpleType>
        <xsd:restriction base="dms:DateTime"/>
      </xsd:simpleType>
    </xsd:element>
    <xsd:element name="Last_x0020_Edited_x0020_2" ma:index="20" nillable="true" ma:displayName="Last Edited 2" ma:list="{8a75eac6-2528-45f6-86ca-cd380f751e85}" ma:internalName="Last_x0020_Edited_x0020_2" ma:showField="LastEdited">
      <xsd:simpleType>
        <xsd:restriction base="dms:Lookup"/>
      </xsd:simpleType>
    </xsd:element>
    <xsd:element name="Last_x0020_Edited_x0020_2_x003a_Last_x0020_Edited" ma:index="21" nillable="true" ma:displayName="Last Edited 2:Last Edited" ma:list="{8a75eac6-2528-45f6-86ca-cd380f751e85}" ma:internalName="Last_x0020_Edited_x0020_2_x003a_Last_x0020_Edited" ma:readOnly="true" ma:showField="LastEdited" ma:web="b2f39499-a9ab-4cb1-bb2b-e95835c239ec">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002CE5-061B-4C2C-9B82-BA79E2389BAE}">
  <ds:schemaRefs>
    <ds:schemaRef ds:uri="http://schemas.microsoft.com/office/2006/metadata/properties"/>
    <ds:schemaRef ds:uri="http://schemas.microsoft.com/office/infopath/2007/PartnerControls"/>
    <ds:schemaRef ds:uri="8a75eac6-2528-45f6-86ca-cd380f751e85"/>
  </ds:schemaRefs>
</ds:datastoreItem>
</file>

<file path=customXml/itemProps2.xml><?xml version="1.0" encoding="utf-8"?>
<ds:datastoreItem xmlns:ds="http://schemas.openxmlformats.org/officeDocument/2006/customXml" ds:itemID="{11E39501-0B1A-49AB-90ED-9B7E2B47FCBA}">
  <ds:schemaRefs>
    <ds:schemaRef ds:uri="http://schemas.microsoft.com/sharepoint/v3/contenttype/forms"/>
  </ds:schemaRefs>
</ds:datastoreItem>
</file>

<file path=customXml/itemProps3.xml><?xml version="1.0" encoding="utf-8"?>
<ds:datastoreItem xmlns:ds="http://schemas.openxmlformats.org/officeDocument/2006/customXml" ds:itemID="{88A393E0-5B5E-4C16-BC74-6FEC15483B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f39499-a9ab-4cb1-bb2b-e95835c239ec"/>
    <ds:schemaRef ds:uri="8a75eac6-2528-45f6-86ca-cd380f751e8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Sky</Template>
  <TotalTime>15397</TotalTime>
  <Words>3529</Words>
  <Application>Microsoft Macintosh PowerPoint</Application>
  <PresentationFormat>Widescreen</PresentationFormat>
  <Paragraphs>471</Paragraphs>
  <Slides>40</Slides>
  <Notes>17</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BauerBodni Titl BT</vt:lpstr>
      <vt:lpstr>Wingdings</vt:lpstr>
      <vt:lpstr>Sky</vt:lpstr>
      <vt:lpstr>PowerPoint Presentation</vt:lpstr>
      <vt:lpstr>Desired Learning Objectives</vt:lpstr>
      <vt:lpstr>Supplemental Topics</vt:lpstr>
      <vt:lpstr>Discussion Question 1</vt:lpstr>
      <vt:lpstr>How is Planning Related to Success?</vt:lpstr>
      <vt:lpstr>Bonus Discussion Question</vt:lpstr>
      <vt:lpstr>Why Hold Activities?</vt:lpstr>
      <vt:lpstr>Discussion Question 2</vt:lpstr>
      <vt:lpstr>How is Planning Related to Success?</vt:lpstr>
      <vt:lpstr>Discussion Question 3</vt:lpstr>
      <vt:lpstr>10-Step Planning Process</vt:lpstr>
      <vt:lpstr>On Goal Setting</vt:lpstr>
      <vt:lpstr>10-Step Planning Process</vt:lpstr>
      <vt:lpstr>10-Step Planning Process</vt:lpstr>
      <vt:lpstr>On Venues</vt:lpstr>
      <vt:lpstr>10-Step Planning Process</vt:lpstr>
      <vt:lpstr>10-Step Planning Process</vt:lpstr>
      <vt:lpstr>PowerPoint Presentation</vt:lpstr>
      <vt:lpstr>Master Plan: Format</vt:lpstr>
      <vt:lpstr>Discussion Question 4</vt:lpstr>
      <vt:lpstr>10-Step Planning Process</vt:lpstr>
      <vt:lpstr>10-Step Planning Process</vt:lpstr>
      <vt:lpstr>10-Step Planning Process</vt:lpstr>
      <vt:lpstr>On Event Promotion</vt:lpstr>
      <vt:lpstr>On Event Promotion</vt:lpstr>
      <vt:lpstr>10-Step Planning Process</vt:lpstr>
      <vt:lpstr>On Budgeting</vt:lpstr>
      <vt:lpstr>On Budgeting</vt:lpstr>
      <vt:lpstr>On Budgeting</vt:lpstr>
      <vt:lpstr>On Purchasing</vt:lpstr>
      <vt:lpstr>Refer to Sample Budget Worksheet</vt:lpstr>
      <vt:lpstr>10-Step Planning Process</vt:lpstr>
      <vt:lpstr>Conduct the Event</vt:lpstr>
      <vt:lpstr>Conduct the Event</vt:lpstr>
      <vt:lpstr>Close-Out</vt:lpstr>
      <vt:lpstr>Administration &amp; Continuity</vt:lpstr>
      <vt:lpstr>Administration &amp; Continuity</vt:lpstr>
      <vt:lpstr>Class Activity</vt:lpstr>
      <vt:lpstr>What Questions Do You Have</vt:lpstr>
      <vt:lpstr>Resources and Guides:</vt:lpstr>
    </vt:vector>
  </TitlesOfParts>
  <Company>NHQ Civil Air Patrol</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nprobst</dc:creator>
  <cp:lastModifiedBy>Bos, Edward</cp:lastModifiedBy>
  <cp:revision>939</cp:revision>
  <dcterms:created xsi:type="dcterms:W3CDTF">2008-07-11T20:08:11Z</dcterms:created>
  <dcterms:modified xsi:type="dcterms:W3CDTF">2023-09-14T01:24:23Z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0x0101006B8D584752D46746B29AC2EA00EF0630</vt:lpwstr>
  </property>
</Properties>
</file>